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66"/>
  </p:notesMasterIdLst>
  <p:handoutMasterIdLst>
    <p:handoutMasterId r:id="rId67"/>
  </p:handoutMasterIdLst>
  <p:sldIdLst>
    <p:sldId id="1038" r:id="rId2"/>
    <p:sldId id="1096" r:id="rId3"/>
    <p:sldId id="1335" r:id="rId4"/>
    <p:sldId id="1246" r:id="rId5"/>
    <p:sldId id="1189" r:id="rId6"/>
    <p:sldId id="1190" r:id="rId7"/>
    <p:sldId id="1191" r:id="rId8"/>
    <p:sldId id="1272" r:id="rId9"/>
    <p:sldId id="1248" r:id="rId10"/>
    <p:sldId id="1232" r:id="rId11"/>
    <p:sldId id="1311" r:id="rId12"/>
    <p:sldId id="1312" r:id="rId13"/>
    <p:sldId id="1192" r:id="rId14"/>
    <p:sldId id="1309" r:id="rId15"/>
    <p:sldId id="1310" r:id="rId16"/>
    <p:sldId id="1308" r:id="rId17"/>
    <p:sldId id="1253" r:id="rId18"/>
    <p:sldId id="1295" r:id="rId19"/>
    <p:sldId id="1329" r:id="rId20"/>
    <p:sldId id="1330" r:id="rId21"/>
    <p:sldId id="1210" r:id="rId22"/>
    <p:sldId id="1331" r:id="rId23"/>
    <p:sldId id="1215" r:id="rId24"/>
    <p:sldId id="1332" r:id="rId25"/>
    <p:sldId id="1333" r:id="rId26"/>
    <p:sldId id="1320" r:id="rId27"/>
    <p:sldId id="1334" r:id="rId28"/>
    <p:sldId id="1321" r:id="rId29"/>
    <p:sldId id="1322" r:id="rId30"/>
    <p:sldId id="1323" r:id="rId31"/>
    <p:sldId id="1280" r:id="rId32"/>
    <p:sldId id="1281" r:id="rId33"/>
    <p:sldId id="1324" r:id="rId34"/>
    <p:sldId id="1325" r:id="rId35"/>
    <p:sldId id="1326" r:id="rId36"/>
    <p:sldId id="1285" r:id="rId37"/>
    <p:sldId id="1328" r:id="rId38"/>
    <p:sldId id="1287" r:id="rId39"/>
    <p:sldId id="1288" r:id="rId40"/>
    <p:sldId id="1289" r:id="rId41"/>
    <p:sldId id="1314" r:id="rId42"/>
    <p:sldId id="1315" r:id="rId43"/>
    <p:sldId id="1317" r:id="rId44"/>
    <p:sldId id="1318" r:id="rId45"/>
    <p:sldId id="1208" r:id="rId46"/>
    <p:sldId id="1196" r:id="rId47"/>
    <p:sldId id="1290" r:id="rId48"/>
    <p:sldId id="1291" r:id="rId49"/>
    <p:sldId id="1292" r:id="rId50"/>
    <p:sldId id="1293" r:id="rId51"/>
    <p:sldId id="1294" r:id="rId52"/>
    <p:sldId id="1197" r:id="rId53"/>
    <p:sldId id="1198" r:id="rId54"/>
    <p:sldId id="1199" r:id="rId55"/>
    <p:sldId id="1200" r:id="rId56"/>
    <p:sldId id="1242" r:id="rId57"/>
    <p:sldId id="1243" r:id="rId58"/>
    <p:sldId id="1244" r:id="rId59"/>
    <p:sldId id="1245" r:id="rId60"/>
    <p:sldId id="1204" r:id="rId61"/>
    <p:sldId id="1205" r:id="rId62"/>
    <p:sldId id="1273" r:id="rId63"/>
    <p:sldId id="1302" r:id="rId64"/>
    <p:sldId id="650" r:id="rId65"/>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00"/>
    <a:srgbClr val="000092"/>
    <a:srgbClr val="AEAAF8"/>
    <a:srgbClr val="170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1" autoAdjust="0"/>
    <p:restoredTop sz="95900" autoAdjust="0"/>
  </p:normalViewPr>
  <p:slideViewPr>
    <p:cSldViewPr>
      <p:cViewPr varScale="1">
        <p:scale>
          <a:sx n="97" d="100"/>
          <a:sy n="97" d="100"/>
        </p:scale>
        <p:origin x="1096"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880"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image" Target="../media/image1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4759" tIns="47380" rIns="94759" bIns="4738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4759" tIns="47380" rIns="94759" bIns="47380" rtlCol="0"/>
          <a:lstStyle>
            <a:lvl1pPr algn="r">
              <a:defRPr sz="1200"/>
            </a:lvl1pPr>
          </a:lstStyle>
          <a:p>
            <a:pPr>
              <a:defRPr/>
            </a:pPr>
            <a:fld id="{DC5E8FE3-925A-4F69-977D-5193CE79B591}" type="datetimeFigureOut">
              <a:rPr lang="zh-CN" altLang="en-US"/>
              <a:pPr>
                <a:defRPr/>
              </a:pPr>
              <a:t>2020/8/16</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4759" tIns="47380" rIns="94759" bIns="4738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lIns="94759" tIns="47380" rIns="94759" bIns="47380" rtlCol="0" anchor="b"/>
          <a:lstStyle>
            <a:lvl1pPr algn="r">
              <a:defRPr sz="1200"/>
            </a:lvl1pPr>
          </a:lstStyle>
          <a:p>
            <a:pPr>
              <a:defRPr/>
            </a:pPr>
            <a:fld id="{72910106-F194-45CC-AA77-5E02010EB96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4759" tIns="47380" rIns="94759" bIns="47380" rtlCol="0"/>
          <a:lstStyle>
            <a:lvl1pPr algn="l">
              <a:defRPr sz="1200"/>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4759" tIns="47380" rIns="94759" bIns="47380" rtlCol="0"/>
          <a:lstStyle>
            <a:lvl1pPr algn="r">
              <a:defRPr sz="1200"/>
            </a:lvl1pPr>
          </a:lstStyle>
          <a:p>
            <a:pPr>
              <a:defRPr/>
            </a:pPr>
            <a:fld id="{7A6F24CE-BF01-455B-A4F7-B98DBC0BFE5E}" type="datetimeFigureOut">
              <a:rPr lang="zh-CN" altLang="en-US"/>
              <a:pPr>
                <a:defRPr/>
              </a:pPr>
              <a:t>2020/8/16</a:t>
            </a:fld>
            <a:endParaRPr lang="zh-CN" altLang="en-US"/>
          </a:p>
        </p:txBody>
      </p:sp>
      <p:sp>
        <p:nvSpPr>
          <p:cNvPr id="4" name="幻灯片图像占位符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4759" tIns="47380" rIns="94759" bIns="4738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721850"/>
            <a:ext cx="3076575" cy="511175"/>
          </a:xfrm>
          <a:prstGeom prst="rect">
            <a:avLst/>
          </a:prstGeom>
        </p:spPr>
        <p:txBody>
          <a:bodyPr vert="horz" lIns="94759" tIns="47380" rIns="94759" bIns="4738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lIns="94759" tIns="47380" rIns="94759" bIns="47380" rtlCol="0" anchor="b"/>
          <a:lstStyle>
            <a:lvl1pPr algn="r">
              <a:defRPr sz="1200"/>
            </a:lvl1pPr>
          </a:lstStyle>
          <a:p>
            <a:pPr>
              <a:defRPr/>
            </a:pPr>
            <a:fld id="{C0ABF332-00ED-42B4-8E26-47B0EC74F9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bwMode="auto">
          <a:noFill/>
          <a:ln>
            <a:solidFill>
              <a:srgbClr val="000000"/>
            </a:solidFill>
            <a:miter lim="800000"/>
            <a:headEnd/>
            <a:tailEnd/>
          </a:ln>
        </p:spPr>
      </p:sp>
      <p:sp>
        <p:nvSpPr>
          <p:cNvPr id="112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112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DFB9FE-ECBA-49DC-A302-5FA48C6E3232}" type="slidenum">
              <a:rPr lang="zh-CN" altLang="en-US" smtClean="0">
                <a:solidFill>
                  <a:srgbClr val="000000"/>
                </a:solidFill>
              </a:rPr>
              <a:pPr/>
              <a:t>1</a:t>
            </a:fld>
            <a:endParaRPr lang="en-US" altLang="zh-CN"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p:cNvSpPr>
          <p:nvPr>
            <p:ph type="sldImg"/>
          </p:nvPr>
        </p:nvSpPr>
        <p:spPr bwMode="auto">
          <a:noFill/>
          <a:ln>
            <a:solidFill>
              <a:srgbClr val="000000"/>
            </a:solidFill>
            <a:miter lim="800000"/>
            <a:headEnd/>
            <a:tailEnd/>
          </a:ln>
        </p:spPr>
      </p:sp>
      <p:sp>
        <p:nvSpPr>
          <p:cNvPr id="460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60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CB7438-1538-4F9D-98F0-7038337F3BED}" type="slidenum">
              <a:rPr lang="zh-CN" altLang="en-US" smtClean="0"/>
              <a:pPr/>
              <a:t>30</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solidFill>
                  <a:srgbClr val="FFFF00"/>
                </a:solidFill>
              </a:rPr>
              <a:t>、上海技术物理所    </a:t>
            </a:r>
            <a:r>
              <a:rPr lang="zh-CN" altLang="en-US" smtClean="0">
                <a:solidFill>
                  <a:srgbClr val="FFFF00"/>
                </a:solidFill>
                <a:latin typeface="Arial" charset="0"/>
                <a:ea typeface="黑体" pitchFamily="49" charset="-122"/>
                <a:cs typeface="Arial" charset="0"/>
              </a:rPr>
              <a:t>西光所 </a:t>
            </a:r>
            <a:endParaRPr lang="zh-CN" altLang="en-US" smtClean="0"/>
          </a:p>
        </p:txBody>
      </p:sp>
      <p:sp>
        <p:nvSpPr>
          <p:cNvPr id="501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531FEF3-6862-4678-8EF2-A15C996FAD2B}" type="slidenum">
              <a:rPr lang="zh-CN" altLang="en-US" smtClean="0"/>
              <a:pPr/>
              <a:t>33</a:t>
            </a:fld>
            <a:endParaRPr lang="en-US"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p:cNvSpPr>
          <p:nvPr>
            <p:ph type="sldImg"/>
          </p:nvPr>
        </p:nvSpPr>
        <p:spPr bwMode="auto">
          <a:noFill/>
          <a:ln>
            <a:solidFill>
              <a:srgbClr val="000000"/>
            </a:solidFill>
            <a:miter lim="800000"/>
            <a:headEnd/>
            <a:tailEnd/>
          </a:ln>
        </p:spPr>
      </p:sp>
      <p:sp>
        <p:nvSpPr>
          <p:cNvPr id="522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522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BE3A33E-A4B4-408F-A536-3A685F08C0FA}" type="slidenum">
              <a:rPr lang="zh-CN" altLang="en-US" smtClean="0"/>
              <a:pPr/>
              <a:t>34</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itchFamily="2" charset="-122"/>
              </a:rPr>
              <a:t>临床医生提出的非纹理特征（区别良性肿瘤与恶性肿瘤）</a:t>
            </a:r>
          </a:p>
        </p:txBody>
      </p:sp>
      <p:sp>
        <p:nvSpPr>
          <p:cNvPr id="552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B151B50-7BB4-4735-AF77-D1881320C883}" type="slidenum">
              <a:rPr lang="en-US" altLang="zh-CN" smtClean="0"/>
              <a:pPr/>
              <a:t>36</a:t>
            </a:fld>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headEnd/>
            <a:tailEnd/>
          </a:ln>
        </p:spPr>
      </p:sp>
      <p:sp>
        <p:nvSpPr>
          <p:cNvPr id="573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solidFill>
                  <a:srgbClr val="FFFF00"/>
                </a:solidFill>
              </a:rPr>
              <a:t>、上海技术物理所    </a:t>
            </a:r>
            <a:r>
              <a:rPr lang="zh-CN" altLang="en-US" smtClean="0">
                <a:solidFill>
                  <a:srgbClr val="FFFF00"/>
                </a:solidFill>
                <a:latin typeface="Arial" charset="0"/>
                <a:ea typeface="黑体" pitchFamily="49" charset="-122"/>
                <a:cs typeface="Arial" charset="0"/>
              </a:rPr>
              <a:t>西光所 </a:t>
            </a:r>
            <a:endParaRPr lang="zh-CN" altLang="en-US" smtClean="0"/>
          </a:p>
        </p:txBody>
      </p:sp>
      <p:sp>
        <p:nvSpPr>
          <p:cNvPr id="5734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21676EF-5213-4902-951A-E384C58A324B}" type="slidenum">
              <a:rPr lang="zh-CN" altLang="en-US" smtClean="0"/>
              <a:pPr/>
              <a:t>37</a:t>
            </a:fld>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itchFamily="2" charset="-122"/>
              </a:rPr>
              <a:t>临床医生提出的非纹理特征（区别良性肿瘤与恶性肿瘤）</a:t>
            </a:r>
          </a:p>
        </p:txBody>
      </p:sp>
      <p:sp>
        <p:nvSpPr>
          <p:cNvPr id="604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DA9A41F-23DB-486D-878A-A81202B9081F}" type="slidenum">
              <a:rPr lang="en-US" altLang="zh-CN" smtClean="0"/>
              <a:pPr/>
              <a:t>39</a:t>
            </a:fld>
            <a:endParaRPr lang="en-US"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itchFamily="2" charset="-122"/>
              </a:rPr>
              <a:t>临床医生提出的非纹理特征（区别良性肿瘤与恶性肿瘤）</a:t>
            </a:r>
          </a:p>
        </p:txBody>
      </p:sp>
      <p:sp>
        <p:nvSpPr>
          <p:cNvPr id="624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46150"/>
            <a:fld id="{47C1BC87-0282-47E4-8560-B5DC1E0B636F}" type="slidenum">
              <a:rPr lang="en-US" altLang="zh-CN" smtClean="0">
                <a:solidFill>
                  <a:srgbClr val="000000"/>
                </a:solidFill>
              </a:rPr>
              <a:pPr defTabSz="946150"/>
              <a:t>40</a:t>
            </a:fld>
            <a:endParaRPr lang="en-US" altLang="zh-CN" smtClean="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hangingPunct="1">
              <a:defRPr/>
            </a:pPr>
            <a:r>
              <a:rPr lang="zh-CN" altLang="en-US" dirty="0">
                <a:solidFill>
                  <a:srgbClr val="FFFF00"/>
                </a:solidFill>
                <a:effectLst>
                  <a:outerShdw blurRad="38100" dist="38100" dir="2700000" algn="tl">
                    <a:srgbClr val="000000"/>
                  </a:outerShdw>
                </a:effectLst>
                <a:ea typeface="黑体" pitchFamily="2" charset="-122"/>
              </a:rPr>
              <a:t>以上是影像组学实现的关键步骤，除此之外，影像组学作为一个新兴领域，亟需一套统一的质量评估标准，用以控制相关研研究的质量和可信度。基于医疗大数据的影像组学，如果不进行详尽的图像采集标准声明，实验设计的详细描述，质量控制环节描述以及标准操作流程的描述，所得到的研究结果势必会遭到质疑，你的研究结果究竟是否鲁棒、稳定，你的组学标签建立过程是否标准严格？这些问题都会在同行或者临床医生心里画出一个很大的问号。如果不进行严格的质量控制，基于大数据的知识挖掘，尤其是基于医疗影像的大数据挖掘（考虑数据隐私性无法完全公开），将很难真正应用于临床，推动临床决策系统的构建。因此，严格的质量控制是十分必要的。我们要对每一项研究进行质量评估，参照质量评分标准，对自己的影像组学实验进行定量的打分。影像组学评分标准包含数据选择、感兴趣区域分割、特征提取、探索性分析及模型得劲建立与评估</a:t>
            </a:r>
            <a:r>
              <a:rPr lang="en-US" altLang="zh-CN" dirty="0">
                <a:solidFill>
                  <a:srgbClr val="FFFF00"/>
                </a:solidFill>
                <a:effectLst>
                  <a:outerShdw blurRad="38100" dist="38100" dir="2700000" algn="tl">
                    <a:srgbClr val="000000"/>
                  </a:outerShdw>
                </a:effectLst>
                <a:ea typeface="黑体" pitchFamily="2" charset="-122"/>
              </a:rPr>
              <a:t>5</a:t>
            </a:r>
            <a:r>
              <a:rPr lang="zh-CN" altLang="en-US" dirty="0">
                <a:solidFill>
                  <a:srgbClr val="FFFF00"/>
                </a:solidFill>
                <a:effectLst>
                  <a:outerShdw blurRad="38100" dist="38100" dir="2700000" algn="tl">
                    <a:srgbClr val="000000"/>
                  </a:outerShdw>
                </a:effectLst>
                <a:ea typeface="黑体" pitchFamily="2" charset="-122"/>
              </a:rPr>
              <a:t>个方面，共计</a:t>
            </a:r>
            <a:r>
              <a:rPr lang="en-US" altLang="zh-CN" dirty="0">
                <a:solidFill>
                  <a:srgbClr val="FFFF00"/>
                </a:solidFill>
                <a:effectLst>
                  <a:outerShdw blurRad="38100" dist="38100" dir="2700000" algn="tl">
                    <a:srgbClr val="000000"/>
                  </a:outerShdw>
                </a:effectLst>
                <a:ea typeface="黑体" pitchFamily="2" charset="-122"/>
              </a:rPr>
              <a:t>16</a:t>
            </a:r>
            <a:r>
              <a:rPr lang="zh-CN" altLang="en-US" dirty="0">
                <a:solidFill>
                  <a:srgbClr val="FFFF00"/>
                </a:solidFill>
                <a:effectLst>
                  <a:outerShdw blurRad="38100" dist="38100" dir="2700000" algn="tl">
                    <a:srgbClr val="000000"/>
                  </a:outerShdw>
                </a:effectLst>
                <a:ea typeface="黑体" pitchFamily="2" charset="-122"/>
              </a:rPr>
              <a:t>项评价内容，满分</a:t>
            </a:r>
            <a:r>
              <a:rPr lang="en-US" altLang="zh-CN" dirty="0">
                <a:solidFill>
                  <a:srgbClr val="FFFF00"/>
                </a:solidFill>
                <a:effectLst>
                  <a:outerShdw blurRad="38100" dist="38100" dir="2700000" algn="tl">
                    <a:srgbClr val="000000"/>
                  </a:outerShdw>
                </a:effectLst>
                <a:ea typeface="黑体" pitchFamily="2" charset="-122"/>
              </a:rPr>
              <a:t>36</a:t>
            </a:r>
            <a:r>
              <a:rPr lang="zh-CN" altLang="en-US" dirty="0">
                <a:solidFill>
                  <a:srgbClr val="FFFF00"/>
                </a:solidFill>
                <a:effectLst>
                  <a:outerShdw blurRad="38100" dist="38100" dir="2700000" algn="tl">
                    <a:srgbClr val="000000"/>
                  </a:outerShdw>
                </a:effectLst>
                <a:ea typeface="黑体" pitchFamily="2" charset="-122"/>
              </a:rPr>
              <a:t>分。影像组学质量评分，会帮助我们了解自己的研究到底处于什么水平，是否可以被业界同行所认可和接纳，可以对于我们的工作提供一个量化的评判。</a:t>
            </a:r>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46150"/>
            <a:fld id="{59FF05EE-F332-47A4-A4D5-5C9E2931D037}" type="slidenum">
              <a:rPr lang="en-US" altLang="zh-CN" smtClean="0">
                <a:solidFill>
                  <a:srgbClr val="000000"/>
                </a:solidFill>
              </a:rPr>
              <a:pPr defTabSz="946150"/>
              <a:t>41</a:t>
            </a:fld>
            <a:endParaRPr lang="en-US" altLang="zh-CN"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p:cNvSpPr>
          <p:nvPr>
            <p:ph type="sldImg"/>
          </p:nvPr>
        </p:nvSpPr>
        <p:spPr bwMode="auto">
          <a:noFill/>
          <a:ln>
            <a:solidFill>
              <a:srgbClr val="000000"/>
            </a:solidFill>
            <a:miter lim="800000"/>
            <a:headEnd/>
            <a:tailEnd/>
          </a:ln>
        </p:spPr>
      </p:sp>
      <p:sp>
        <p:nvSpPr>
          <p:cNvPr id="706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7065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1EAAF89-42A3-48D2-8F48-17472073B0B7}" type="slidenum">
              <a:rPr lang="zh-CN" altLang="en-US" smtClean="0"/>
              <a:pPr/>
              <a:t>46</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576"/>
          <p:cNvSpPr>
            <a:spLocks noGrp="1" noRot="1" noChangeAspect="1"/>
          </p:cNvSpPr>
          <p:nvPr>
            <p:ph type="sldImg"/>
          </p:nvPr>
        </p:nvSpPr>
        <p:spPr bwMode="auto">
          <a:noFill/>
          <a:ln>
            <a:solidFill>
              <a:srgbClr val="000000"/>
            </a:solidFill>
            <a:miter lim="800000"/>
            <a:headEnd/>
            <a:tailEnd/>
          </a:ln>
        </p:spPr>
      </p:sp>
      <p:sp>
        <p:nvSpPr>
          <p:cNvPr id="577" name="Shape 577"/>
          <p:cNvSpPr>
            <a:spLocks noGrp="1"/>
          </p:cNvSpPr>
          <p:nvPr>
            <p:ph type="body" sz="quarter" idx="1"/>
          </p:nvPr>
        </p:nvSpPr>
        <p:spPr/>
        <p:txBody>
          <a:bodyPr/>
          <a:lstStyle>
            <a:lvl1pPr>
              <a:defRPr>
                <a:solidFill>
                  <a:srgbClr val="FFFF00"/>
                </a:solidFill>
                <a:effectLst>
                  <a:outerShdw blurRad="38100" dist="38100" dir="2700000" rotWithShape="0">
                    <a:srgbClr val="000000"/>
                  </a:outerShdw>
                </a:effectLst>
                <a:latin typeface="黑体"/>
                <a:ea typeface="黑体"/>
                <a:cs typeface="黑体"/>
                <a:sym typeface="黑体"/>
              </a:defRPr>
            </a:lvl1pPr>
          </a:lstStyle>
          <a:p>
            <a:pPr eaLnBrk="1" hangingPunct="1">
              <a:defRPr/>
            </a:pPr>
            <a:r>
              <a:t>临床医生提出的非纹理特征（区别良性肿瘤与恶性肿瘤）</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4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20A17F1-AFFD-437B-8161-EB6F667B4BCD}" type="slidenum">
              <a:rPr lang="zh-CN" altLang="en-US" smtClean="0">
                <a:latin typeface="Calibri" pitchFamily="34" charset="0"/>
              </a:rPr>
              <a:pPr/>
              <a:t>9</a:t>
            </a:fld>
            <a:endParaRPr lang="en-US" altLang="zh-CN"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hape 756"/>
          <p:cNvSpPr>
            <a:spLocks noGrp="1" noRot="1" noChangeAspect="1"/>
          </p:cNvSpPr>
          <p:nvPr>
            <p:ph type="sldImg"/>
          </p:nvPr>
        </p:nvSpPr>
        <p:spPr bwMode="auto">
          <a:noFill/>
          <a:ln>
            <a:solidFill>
              <a:srgbClr val="000000"/>
            </a:solidFill>
            <a:miter lim="800000"/>
            <a:headEnd/>
            <a:tailEnd/>
          </a:ln>
        </p:spPr>
      </p:sp>
      <p:sp>
        <p:nvSpPr>
          <p:cNvPr id="757" name="Shape 757"/>
          <p:cNvSpPr>
            <a:spLocks noGrp="1"/>
          </p:cNvSpPr>
          <p:nvPr>
            <p:ph type="body" sz="quarter" idx="1"/>
          </p:nvPr>
        </p:nvSpPr>
        <p:spPr/>
        <p:txBody>
          <a:bodyPr/>
          <a:lstStyle>
            <a:lvl1pPr>
              <a:defRPr>
                <a:solidFill>
                  <a:srgbClr val="FFFF00"/>
                </a:solidFill>
                <a:effectLst>
                  <a:outerShdw blurRad="38100" dist="38100" dir="2700000" rotWithShape="0">
                    <a:srgbClr val="000000"/>
                  </a:outerShdw>
                </a:effectLst>
                <a:latin typeface="黑体"/>
                <a:ea typeface="黑体"/>
                <a:cs typeface="黑体"/>
                <a:sym typeface="黑体"/>
              </a:defRPr>
            </a:lvl1pPr>
          </a:lstStyle>
          <a:p>
            <a:pPr eaLnBrk="1" hangingPunct="1">
              <a:defRPr/>
            </a:pPr>
            <a:r>
              <a:t>临床医生提出的非纹理特征（区别良性肿瘤与恶性肿瘤）</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hape 769"/>
          <p:cNvSpPr>
            <a:spLocks noGrp="1" noRot="1" noChangeAspect="1"/>
          </p:cNvSpPr>
          <p:nvPr>
            <p:ph type="sldImg"/>
          </p:nvPr>
        </p:nvSpPr>
        <p:spPr bwMode="auto">
          <a:noFill/>
          <a:ln>
            <a:solidFill>
              <a:srgbClr val="000000"/>
            </a:solidFill>
            <a:miter lim="800000"/>
            <a:headEnd/>
            <a:tailEnd/>
          </a:ln>
        </p:spPr>
      </p:sp>
      <p:sp>
        <p:nvSpPr>
          <p:cNvPr id="770" name="Shape 770"/>
          <p:cNvSpPr>
            <a:spLocks noGrp="1"/>
          </p:cNvSpPr>
          <p:nvPr>
            <p:ph type="body" sz="quarter" idx="1"/>
          </p:nvPr>
        </p:nvSpPr>
        <p:spPr/>
        <p:txBody>
          <a:bodyPr/>
          <a:lstStyle>
            <a:lvl1pPr>
              <a:defRPr>
                <a:solidFill>
                  <a:srgbClr val="FFFF00"/>
                </a:solidFill>
                <a:effectLst>
                  <a:outerShdw blurRad="38100" dist="38100" dir="2700000" rotWithShape="0">
                    <a:srgbClr val="000000"/>
                  </a:outerShdw>
                </a:effectLst>
                <a:latin typeface="黑体"/>
                <a:ea typeface="黑体"/>
                <a:cs typeface="黑体"/>
                <a:sym typeface="黑体"/>
              </a:defRPr>
            </a:lvl1pPr>
          </a:lstStyle>
          <a:p>
            <a:pPr eaLnBrk="1" hangingPunct="1">
              <a:defRPr/>
            </a:pPr>
            <a:r>
              <a:t>临床医生提出的非纹理特征（区别良性肿瘤与恶性肿瘤）</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hape 1601"/>
          <p:cNvSpPr>
            <a:spLocks noGrp="1" noRot="1" noChangeAspect="1"/>
          </p:cNvSpPr>
          <p:nvPr>
            <p:ph type="sldImg"/>
          </p:nvPr>
        </p:nvSpPr>
        <p:spPr bwMode="auto">
          <a:noFill/>
          <a:ln>
            <a:solidFill>
              <a:srgbClr val="000000"/>
            </a:solidFill>
            <a:miter lim="800000"/>
            <a:headEnd/>
            <a:tailEnd/>
          </a:ln>
        </p:spPr>
      </p:sp>
      <p:sp>
        <p:nvSpPr>
          <p:cNvPr id="1602" name="Shape 1602"/>
          <p:cNvSpPr>
            <a:spLocks noGrp="1"/>
          </p:cNvSpPr>
          <p:nvPr>
            <p:ph type="body" sz="quarter" idx="1"/>
          </p:nvPr>
        </p:nvSpPr>
        <p:spPr/>
        <p:txBody>
          <a:bodyPr/>
          <a:lstStyle>
            <a:lvl1pPr>
              <a:defRPr>
                <a:solidFill>
                  <a:srgbClr val="FFFF00"/>
                </a:solidFill>
                <a:effectLst>
                  <a:outerShdw blurRad="38100" dist="38100" dir="2700000" rotWithShape="0">
                    <a:srgbClr val="000000"/>
                  </a:outerShdw>
                </a:effectLst>
                <a:latin typeface="黑体"/>
                <a:ea typeface="黑体"/>
                <a:cs typeface="黑体"/>
                <a:sym typeface="黑体"/>
              </a:defRPr>
            </a:lvl1pPr>
          </a:lstStyle>
          <a:p>
            <a:pPr eaLnBrk="1" hangingPunct="1">
              <a:defRPr>
                <a:latin typeface="+mn-lt"/>
                <a:ea typeface="+mn-ea"/>
                <a:cs typeface="+mn-cs"/>
                <a:sym typeface="Calibri"/>
              </a:defRPr>
            </a:pPr>
            <a:r>
              <a:t>临床医生提出的非纹理特征（区别良性肿瘤与恶性肿瘤）</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headEnd/>
            <a:tailEnd/>
          </a:ln>
        </p:spPr>
      </p:sp>
      <p:sp>
        <p:nvSpPr>
          <p:cNvPr id="819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8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1DFAC66-42A6-40D9-AB8C-5B0C1722BDEB}" type="slidenum">
              <a:rPr lang="zh-CN" altLang="en-US" smtClean="0"/>
              <a:pPr/>
              <a:t>52</a:t>
            </a:fld>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1"/>
          <p:cNvSpPr>
            <a:spLocks noGrp="1" noRot="1" noChangeAspect="1"/>
          </p:cNvSpPr>
          <p:nvPr>
            <p:ph type="sldImg"/>
          </p:nvPr>
        </p:nvSpPr>
        <p:spPr bwMode="auto">
          <a:noFill/>
          <a:ln>
            <a:solidFill>
              <a:srgbClr val="000000"/>
            </a:solidFill>
            <a:miter lim="800000"/>
            <a:headEnd/>
            <a:tailEnd/>
          </a:ln>
        </p:spPr>
      </p:sp>
      <p:sp>
        <p:nvSpPr>
          <p:cNvPr id="839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839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4CBBCB-55A7-4C70-B737-9FCC7C4636A5}" type="slidenum">
              <a:rPr lang="zh-CN" altLang="en-US" smtClean="0"/>
              <a:pPr/>
              <a:t>53</a:t>
            </a:fld>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zh-CN" smtClean="0"/>
          </a:p>
        </p:txBody>
      </p:sp>
      <p:sp>
        <p:nvSpPr>
          <p:cNvPr id="870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E4E616F-3CA9-44A9-8D69-5EA244E0EC2F}" type="slidenum">
              <a:rPr lang="en-US" altLang="zh-CN" smtClean="0"/>
              <a:pPr/>
              <a:t>55</a:t>
            </a:fld>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幻灯片图像占位符 1"/>
          <p:cNvSpPr>
            <a:spLocks noGrp="1" noRot="1" noChangeAspect="1"/>
          </p:cNvSpPr>
          <p:nvPr>
            <p:ph type="sldImg"/>
          </p:nvPr>
        </p:nvSpPr>
        <p:spPr bwMode="auto">
          <a:noFill/>
          <a:ln>
            <a:solidFill>
              <a:srgbClr val="000000"/>
            </a:solidFill>
            <a:miter lim="800000"/>
            <a:headEnd/>
            <a:tailEnd/>
          </a:ln>
        </p:spPr>
      </p:sp>
      <p:sp>
        <p:nvSpPr>
          <p:cNvPr id="901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9011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7E93E75-5FD0-41AA-ADD7-C0F869572D12}" type="slidenum">
              <a:rPr lang="zh-CN" altLang="en-US" smtClean="0"/>
              <a:pPr/>
              <a:t>56</a:t>
            </a:fld>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p:cNvSpPr>
          <p:nvPr>
            <p:ph type="sldImg"/>
          </p:nvPr>
        </p:nvSpPr>
        <p:spPr bwMode="auto">
          <a:noFill/>
          <a:ln>
            <a:solidFill>
              <a:srgbClr val="000000"/>
            </a:solidFill>
            <a:miter lim="800000"/>
            <a:headEnd/>
            <a:tailEnd/>
          </a:ln>
        </p:spPr>
      </p:sp>
      <p:sp>
        <p:nvSpPr>
          <p:cNvPr id="983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83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5BE1DD-5570-4321-A352-47F4E3FBCC9A}" type="slidenum">
              <a:rPr lang="zh-CN" altLang="en-US" smtClean="0"/>
              <a:pPr/>
              <a:t>62</a:t>
            </a:fld>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p:cNvSpPr>
            <a:spLocks noGrp="1" noRot="1" noChangeAspect="1"/>
          </p:cNvSpPr>
          <p:nvPr>
            <p:ph type="sldImg"/>
          </p:nvPr>
        </p:nvSpPr>
        <p:spPr bwMode="auto">
          <a:noFill/>
          <a:ln>
            <a:solidFill>
              <a:srgbClr val="000000"/>
            </a:solidFill>
            <a:miter lim="800000"/>
            <a:headEnd/>
            <a:tailEnd/>
          </a:ln>
        </p:spPr>
      </p:sp>
      <p:sp>
        <p:nvSpPr>
          <p:cNvPr id="1003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1003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ED500E5-1AC4-41B4-97FA-C6FE998573E0}" type="slidenum">
              <a:rPr lang="zh-CN" altLang="en-US" smtClean="0"/>
              <a:pPr/>
              <a:t>63</a:t>
            </a:fld>
            <a:endParaRPr lang="en-US"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09638"/>
            <a:fld id="{717BA7C3-2C72-466E-A7A0-98F0E2BCE344}" type="slidenum">
              <a:rPr lang="zh-CN" altLang="en-US" smtClean="0"/>
              <a:pPr defTabSz="909638"/>
              <a:t>64</a:t>
            </a:fld>
            <a:endParaRPr lang="en-US" altLang="zh-CN" smtClean="0"/>
          </a:p>
        </p:txBody>
      </p:sp>
      <p:sp>
        <p:nvSpPr>
          <p:cNvPr id="1024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进度，人员，</a:t>
            </a:r>
            <a:endParaRPr lang="en-US" altLang="zh-CN" smtClean="0"/>
          </a:p>
          <a:p>
            <a:pPr eaLnBrk="1" hangingPunct="1">
              <a:spcBef>
                <a:spcPct val="0"/>
              </a:spcBef>
            </a:pPr>
            <a:r>
              <a:rPr lang="zh-CN" altLang="en-US" smtClean="0"/>
              <a:t>讲述：开头：串词</a:t>
            </a:r>
            <a:endParaRPr lang="en-US" altLang="zh-CN" smtClean="0"/>
          </a:p>
          <a:p>
            <a:pPr eaLnBrk="1" hangingPunct="1">
              <a:spcBef>
                <a:spcPct val="0"/>
              </a:spcBef>
            </a:pPr>
            <a:endParaRPr lang="en-US" altLang="zh-CN" smtClean="0"/>
          </a:p>
          <a:p>
            <a:pPr eaLnBrk="1" hangingPunct="1">
              <a:spcBef>
                <a:spcPct val="0"/>
              </a:spcBef>
            </a:pPr>
            <a:r>
              <a:rPr lang="zh-CN" altLang="en-US" smtClean="0"/>
              <a:t>强调</a:t>
            </a:r>
            <a:endParaRPr lang="en-US" altLang="zh-CN" smtClean="0"/>
          </a:p>
          <a:p>
            <a:pPr eaLnBrk="1" hangingPunct="1">
              <a:spcBef>
                <a:spcPct val="0"/>
              </a:spcBef>
            </a:pPr>
            <a:r>
              <a:rPr lang="zh-CN" altLang="en-US" smtClean="0"/>
              <a:t>构造计算平台</a:t>
            </a:r>
            <a:endParaRPr lang="en-US" altLang="zh-CN" smtClean="0"/>
          </a:p>
          <a:p>
            <a:pPr eaLnBrk="1" hangingPunct="1">
              <a:spcBef>
                <a:spcPct val="0"/>
              </a:spcBef>
            </a:pPr>
            <a:r>
              <a:rPr lang="zh-CN" altLang="en-US" smtClean="0"/>
              <a:t>发展趋势</a:t>
            </a:r>
            <a:endParaRPr lang="en-US" altLang="zh-CN" smtClean="0"/>
          </a:p>
          <a:p>
            <a:pPr eaLnBrk="1" hangingPunct="1">
              <a:spcBef>
                <a:spcPct val="0"/>
              </a:spcBef>
            </a:pPr>
            <a:r>
              <a:rPr lang="zh-CN" altLang="en-US" smtClean="0"/>
              <a:t>我们前期做工作基础直说构造了平台，有什么评价，不说其他。基础简单讲或者不讲</a:t>
            </a:r>
            <a:endParaRPr lang="en-US" altLang="zh-CN" smtClean="0"/>
          </a:p>
          <a:p>
            <a:pPr eaLnBrk="1" hangingPunct="1">
              <a:spcBef>
                <a:spcPct val="0"/>
              </a:spcBef>
            </a:pPr>
            <a:r>
              <a:rPr lang="zh-CN" altLang="en-US" smtClean="0"/>
              <a:t>国际需求</a:t>
            </a:r>
            <a:r>
              <a:rPr lang="en-US" altLang="zh-CN" smtClean="0"/>
              <a:t>,</a:t>
            </a:r>
            <a:r>
              <a:rPr lang="zh-CN" altLang="en-US" smtClean="0"/>
              <a:t>需要融合平台，融合软件，融合算法，融合设备等等，</a:t>
            </a:r>
            <a:endParaRPr lang="en-US" altLang="zh-CN" smtClean="0"/>
          </a:p>
          <a:p>
            <a:pPr eaLnBrk="1" hangingPunct="1">
              <a:spcBef>
                <a:spcPct val="0"/>
              </a:spcBef>
            </a:pPr>
            <a:r>
              <a:rPr lang="zh-CN" altLang="en-US" smtClean="0"/>
              <a:t>研发团队</a:t>
            </a:r>
            <a:endParaRPr lang="en-US" altLang="zh-CN" smtClean="0"/>
          </a:p>
          <a:p>
            <a:pPr eaLnBrk="1" hangingPunct="1">
              <a:spcBef>
                <a:spcPct val="0"/>
              </a:spcBef>
            </a:pPr>
            <a:r>
              <a:rPr lang="zh-CN" altLang="en-US" smtClean="0"/>
              <a:t>进度</a:t>
            </a:r>
            <a:endParaRPr lang="en-US" altLang="zh-CN" smtClean="0"/>
          </a:p>
          <a:p>
            <a:pPr eaLnBrk="1" hangingPunct="1">
              <a:spcBef>
                <a:spcPct val="0"/>
              </a:spcBef>
            </a:pPr>
            <a:endParaRPr lang="en-US" altLang="zh-CN" smtClean="0"/>
          </a:p>
          <a:p>
            <a:pPr eaLnBrk="1" hangingPunct="1">
              <a:spcBef>
                <a:spcPct val="0"/>
              </a:spcBef>
            </a:pPr>
            <a:r>
              <a:rPr lang="zh-CN" altLang="en-US" smtClean="0"/>
              <a:t>首页：</a:t>
            </a:r>
            <a:endParaRPr lang="en-US" altLang="zh-CN" smtClean="0"/>
          </a:p>
          <a:p>
            <a:pPr eaLnBrk="1" hangingPunct="1">
              <a:spcBef>
                <a:spcPct val="0"/>
              </a:spcBef>
            </a:pPr>
            <a:r>
              <a:rPr lang="zh-CN" altLang="en-US" smtClean="0"/>
              <a:t>国家重大仪器项目计算平台团队</a:t>
            </a:r>
            <a:endParaRPr lang="en-US" altLang="zh-CN" smtClean="0"/>
          </a:p>
          <a:p>
            <a:pPr eaLnBrk="1" hangingPunct="1">
              <a:spcBef>
                <a:spcPct val="0"/>
              </a:spcBef>
            </a:pPr>
            <a:r>
              <a:rPr lang="zh-CN" altLang="en-US" smtClean="0"/>
              <a:t>中国科学院分子影像重点实验室</a:t>
            </a:r>
            <a:endParaRPr lang="en-US" altLang="zh-CN" smtClean="0"/>
          </a:p>
          <a:p>
            <a:pPr eaLnBrk="1" hangingPunct="1">
              <a:spcBef>
                <a:spcPct val="0"/>
              </a:spcBef>
            </a:pPr>
            <a:endParaRPr lang="en-US" altLang="zh-CN" smtClean="0"/>
          </a:p>
          <a:p>
            <a:pPr eaLnBrk="1" hangingPunct="1">
              <a:spcBef>
                <a:spcPct val="0"/>
              </a:spcBef>
            </a:pPr>
            <a:r>
              <a:rPr lang="en-US" altLang="zh-CN" smtClean="0"/>
              <a:t>《〈〈〈</a:t>
            </a:r>
            <a:r>
              <a:rPr lang="zh-CN" altLang="en-US" smtClean="0"/>
              <a:t>现有仪器比以前仪器要好，围绕这个目标，有了第一分作用之后，</a:t>
            </a:r>
            <a:r>
              <a:rPr lang="en-US" altLang="zh-CN" smtClean="0"/>
              <a:t>badian</a:t>
            </a:r>
            <a:r>
              <a:rPr lang="zh-CN" altLang="en-US" smtClean="0"/>
              <a:t>，转折，多了，不能那么细</a:t>
            </a:r>
            <a:endParaRPr lang="en-US" altLang="zh-CN" smtClean="0"/>
          </a:p>
          <a:p>
            <a:pPr eaLnBrk="1" hangingPunct="1">
              <a:spcBef>
                <a:spcPct val="0"/>
              </a:spcBef>
            </a:pPr>
            <a:r>
              <a:rPr lang="zh-CN" altLang="en-US" smtClean="0"/>
              <a:t>逻辑上告诉别人，我们在干什么，已经干了什么，还正在做什么，说明多摸融合的重要性，融合的系统会做的更好，</a:t>
            </a:r>
            <a:endParaRPr lang="en-US" altLang="zh-CN" smtClean="0"/>
          </a:p>
          <a:p>
            <a:pPr eaLnBrk="1" hangingPunct="1">
              <a:spcBef>
                <a:spcPct val="0"/>
              </a:spcBef>
            </a:pPr>
            <a:r>
              <a:rPr lang="zh-CN" altLang="en-US" smtClean="0"/>
              <a:t>说了点场面上的东西。利用现有设备能做什么，可以做什么，未来做什么，这才识我们的优势</a:t>
            </a:r>
            <a:r>
              <a:rPr lang="en-US" altLang="zh-CN" smtClean="0"/>
              <a:t>》》》</a:t>
            </a:r>
          </a:p>
          <a:p>
            <a:pPr eaLnBrk="1" hangingPunct="1">
              <a:spcBef>
                <a:spcPct val="0"/>
              </a:spcBef>
            </a:pPr>
            <a:endParaRPr lang="en-US" altLang="zh-CN" smtClean="0"/>
          </a:p>
          <a:p>
            <a:pPr eaLnBrk="1" hangingPunct="1">
              <a:spcBef>
                <a:spcPct val="0"/>
              </a:spcBef>
            </a:pPr>
            <a:r>
              <a:rPr lang="zh-CN" altLang="en-US" smtClean="0"/>
              <a:t>融合平台</a:t>
            </a:r>
            <a:endParaRPr lang="en-US" altLang="zh-CN" smtClean="0"/>
          </a:p>
          <a:p>
            <a:pPr eaLnBrk="1" hangingPunct="1">
              <a:spcBef>
                <a:spcPct val="0"/>
              </a:spcBef>
            </a:pPr>
            <a:r>
              <a:rPr lang="zh-CN" altLang="en-US" smtClean="0"/>
              <a:t>两个方面的工作：</a:t>
            </a:r>
            <a:endParaRPr lang="en-US" altLang="zh-CN" smtClean="0"/>
          </a:p>
          <a:p>
            <a:pPr eaLnBrk="1" hangingPunct="1">
              <a:spcBef>
                <a:spcPct val="0"/>
              </a:spcBef>
            </a:pPr>
            <a:r>
              <a:rPr lang="zh-CN" altLang="en-US" smtClean="0"/>
              <a:t>一是那些算法： 分割，陪准，算法加把已有的工作当作将要做的工作</a:t>
            </a:r>
            <a:endParaRPr lang="en-US" altLang="zh-CN" smtClean="0"/>
          </a:p>
          <a:p>
            <a:pPr eaLnBrk="1" hangingPunct="1">
              <a:spcBef>
                <a:spcPct val="0"/>
              </a:spcBef>
            </a:pPr>
            <a:endParaRPr lang="en-US" altLang="zh-CN" smtClean="0"/>
          </a:p>
          <a:p>
            <a:pPr eaLnBrk="1" hangingPunct="1">
              <a:spcBef>
                <a:spcPct val="0"/>
              </a:spcBef>
            </a:pPr>
            <a:r>
              <a:rPr lang="zh-CN" altLang="en-US" smtClean="0"/>
              <a:t>一是集成平台</a:t>
            </a:r>
            <a:endParaRPr lang="en-US" altLang="zh-CN" smtClean="0"/>
          </a:p>
          <a:p>
            <a:pPr eaLnBrk="1" hangingPunct="1">
              <a:spcBef>
                <a:spcPct val="0"/>
              </a:spcBef>
            </a:pPr>
            <a:endParaRPr lang="en-US" altLang="zh-CN" smtClean="0"/>
          </a:p>
          <a:p>
            <a:pPr eaLnBrk="1" hangingPunct="1">
              <a:spcBef>
                <a:spcPct val="0"/>
              </a:spcBef>
            </a:pPr>
            <a:r>
              <a:rPr lang="zh-CN" altLang="en-US" smtClean="0"/>
              <a:t>逻辑结构，计算结构，软件结构。</a:t>
            </a:r>
            <a:endParaRPr lang="en-US" altLang="zh-CN" smtClean="0"/>
          </a:p>
          <a:p>
            <a:pPr eaLnBrk="1" hangingPunct="1">
              <a:spcBef>
                <a:spcPct val="0"/>
              </a:spcBef>
            </a:pPr>
            <a:r>
              <a:rPr lang="zh-CN" altLang="en-US" smtClean="0"/>
              <a:t>可视化达到什么程度，有指标。</a:t>
            </a:r>
            <a:endParaRPr lang="en-US" altLang="zh-CN" smtClean="0"/>
          </a:p>
          <a:p>
            <a:pPr eaLnBrk="1" hangingPunct="1">
              <a:spcBef>
                <a:spcPct val="0"/>
              </a:spcBef>
            </a:pPr>
            <a:endParaRPr lang="en-US" altLang="zh-CN" smtClean="0"/>
          </a:p>
          <a:p>
            <a:pPr eaLnBrk="1" hangingPunct="1">
              <a:spcBef>
                <a:spcPct val="0"/>
              </a:spcBef>
            </a:pPr>
            <a:r>
              <a:rPr lang="zh-CN" altLang="en-US" smtClean="0"/>
              <a:t>表达技巧</a:t>
            </a:r>
            <a:endParaRPr lang="en-US" altLang="zh-CN" smtClean="0"/>
          </a:p>
          <a:p>
            <a:pPr eaLnBrk="1" hangingPunct="1">
              <a:spcBef>
                <a:spcPct val="0"/>
              </a:spcBef>
            </a:pPr>
            <a:r>
              <a:rPr lang="en-US" altLang="zh-CN" smtClean="0"/>
              <a:t>ppt</a:t>
            </a:r>
            <a:r>
              <a:rPr lang="zh-CN" altLang="en-US" smtClean="0"/>
              <a:t>自己不断更新</a:t>
            </a:r>
            <a:r>
              <a:rPr lang="en-US" altLang="zh-CN" smtClean="0"/>
              <a:t>,</a:t>
            </a:r>
            <a:r>
              <a:rPr lang="zh-CN" altLang="en-US" smtClean="0"/>
              <a:t>加进新的东西，否则总是一个不太好。</a:t>
            </a:r>
            <a:endParaRPr lang="en-US" altLang="zh-CN" smtClean="0"/>
          </a:p>
          <a:p>
            <a:pPr eaLnBrk="1" hangingPunct="1">
              <a:spcBef>
                <a:spcPct val="0"/>
              </a:spcBef>
            </a:pPr>
            <a:endParaRPr lang="en-US" altLang="zh-CN" smtClean="0"/>
          </a:p>
          <a:p>
            <a:pPr eaLnBrk="1" hangingPunct="1">
              <a:spcBef>
                <a:spcPct val="0"/>
              </a:spcBef>
            </a:pPr>
            <a:r>
              <a:rPr lang="zh-CN" altLang="en-US" smtClean="0"/>
              <a:t>融合，系统上面做了什么，硬件做了什么，软件做了什么</a:t>
            </a:r>
            <a:endParaRPr lang="en-US" altLang="zh-CN" smtClean="0"/>
          </a:p>
          <a:p>
            <a:pPr eaLnBrk="1" hangingPunct="1">
              <a:spcBef>
                <a:spcPct val="0"/>
              </a:spcBef>
            </a:pPr>
            <a:r>
              <a:rPr lang="zh-CN" altLang="en-US" smtClean="0"/>
              <a:t>逻辑上，融合的框架</a:t>
            </a:r>
            <a:r>
              <a:rPr lang="en-US" altLang="zh-CN" smtClean="0"/>
              <a:t>----</a:t>
            </a:r>
            <a:r>
              <a:rPr lang="zh-CN" altLang="en-US" smtClean="0"/>
              <a:t>空间的，时间的</a:t>
            </a:r>
            <a:endParaRPr lang="en-US" altLang="zh-CN" smtClean="0"/>
          </a:p>
          <a:p>
            <a:pPr eaLnBrk="1" hangingPunct="1">
              <a:spcBef>
                <a:spcPct val="0"/>
              </a:spcBef>
            </a:pPr>
            <a:r>
              <a:rPr lang="zh-CN" altLang="en-US" smtClean="0"/>
              <a:t>做了什么工作。</a:t>
            </a:r>
            <a:endParaRPr lang="en-US" altLang="zh-CN" smtClean="0"/>
          </a:p>
          <a:p>
            <a:pPr eaLnBrk="1" hangingPunct="1">
              <a:spcBef>
                <a:spcPct val="0"/>
              </a:spcBef>
            </a:pPr>
            <a:r>
              <a:rPr lang="zh-CN" altLang="en-US" smtClean="0"/>
              <a:t>动画</a:t>
            </a:r>
            <a:r>
              <a:rPr lang="en-US" altLang="zh-CN" smtClean="0"/>
              <a:t>---</a:t>
            </a:r>
            <a:r>
              <a:rPr lang="zh-CN" altLang="en-US" smtClean="0"/>
              <a:t>与设备相关的</a:t>
            </a:r>
            <a:endParaRPr lang="en-US" altLang="zh-CN" smtClean="0"/>
          </a:p>
          <a:p>
            <a:pPr eaLnBrk="1" hangingPunct="1">
              <a:spcBef>
                <a:spcPct val="0"/>
              </a:spcBef>
            </a:pPr>
            <a:endParaRPr lang="en-US" altLang="zh-CN" smtClean="0"/>
          </a:p>
          <a:p>
            <a:pPr eaLnBrk="1" hangingPunct="1">
              <a:spcBef>
                <a:spcPct val="0"/>
              </a:spcBef>
            </a:pPr>
            <a:r>
              <a:rPr lang="zh-CN" altLang="en-US" smtClean="0"/>
              <a:t>视觉心理：最好一个</a:t>
            </a:r>
            <a:r>
              <a:rPr lang="en-US" altLang="zh-CN" smtClean="0"/>
              <a:t>ppt</a:t>
            </a:r>
            <a:r>
              <a:rPr lang="zh-CN" altLang="en-US" smtClean="0"/>
              <a:t>最好不超过三种。眼睛刺激就看不到</a:t>
            </a:r>
          </a:p>
          <a:p>
            <a:pPr eaLnBrk="1" hangingPunct="1">
              <a:spcBef>
                <a:spcPct val="0"/>
              </a:spcBef>
            </a:pPr>
            <a:endParaRPr lang="en-US" altLang="zh-CN" smtClean="0"/>
          </a:p>
          <a:p>
            <a:pPr eaLnBrk="1" hangingPunct="1">
              <a:spcBef>
                <a:spcPct val="0"/>
              </a:spcBef>
            </a:pPr>
            <a:endParaRPr lang="zh-CN" altLang="en-US" smtClean="0"/>
          </a:p>
          <a:p>
            <a:pPr eaLnBrk="1" hangingPunct="1">
              <a:spcBef>
                <a:spcPct val="0"/>
              </a:spcBef>
            </a:pPr>
            <a:endParaRPr lang="zh-CN"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bwMode="auto">
          <a:noFill/>
          <a:ln>
            <a:solidFill>
              <a:srgbClr val="000000"/>
            </a:solidFill>
            <a:miter lim="800000"/>
            <a:headEnd/>
            <a:tailEnd/>
          </a:ln>
        </p:spPr>
      </p:sp>
      <p:sp>
        <p:nvSpPr>
          <p:cNvPr id="22530" name="备注占位符 2"/>
          <p:cNvSpPr>
            <a:spLocks noGrp="1"/>
          </p:cNvSpPr>
          <p:nvPr>
            <p:ph type="body" idx="1"/>
          </p:nvPr>
        </p:nvSpPr>
        <p:spPr bwMode="auto">
          <a:noFill/>
        </p:spPr>
        <p:txBody>
          <a:bodyPr wrap="square" numCol="1" anchor="t" anchorCtr="0" compatLnSpc="1">
            <a:prstTxWarp prst="textNoShape">
              <a:avLst/>
            </a:prstTxWarp>
          </a:bodyPr>
          <a:lstStyle/>
          <a:p>
            <a:pPr defTabSz="946150" eaLnBrk="1" hangingPunct="1"/>
            <a:endParaRPr lang="zh-CN" altLang="en-US" smtClean="0"/>
          </a:p>
        </p:txBody>
      </p:sp>
      <p:sp>
        <p:nvSpPr>
          <p:cNvPr id="225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99F671C-03ED-4FE5-8BA8-F4AF1496017C}" type="slidenum">
              <a:rPr lang="zh-CN" altLang="en-US" smtClean="0"/>
              <a:pPr/>
              <a:t>10</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bwMode="auto">
          <a:noFill/>
          <a:ln>
            <a:solidFill>
              <a:srgbClr val="000000"/>
            </a:solidFill>
            <a:miter lim="800000"/>
            <a:headEnd/>
            <a:tailEnd/>
          </a:ln>
        </p:spPr>
      </p:sp>
      <p:sp>
        <p:nvSpPr>
          <p:cNvPr id="25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56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504711D-73E6-40FF-BAB5-AC64F0F2686F}" type="slidenum">
              <a:rPr lang="zh-CN" altLang="en-US" smtClean="0"/>
              <a:pPr/>
              <a:t>12</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smtClean="0">
                <a:solidFill>
                  <a:srgbClr val="FFFFFF"/>
                </a:solidFill>
              </a:rPr>
              <a:t>Zhenyu Liu et al, </a:t>
            </a:r>
            <a:r>
              <a:rPr lang="en-US" altLang="zh-CN" i="1" smtClean="0">
                <a:solidFill>
                  <a:srgbClr val="FFFF00"/>
                </a:solidFill>
              </a:rPr>
              <a:t>Clinical Cancer Research</a:t>
            </a:r>
            <a:r>
              <a:rPr lang="en-US" altLang="zh-CN" smtClean="0">
                <a:solidFill>
                  <a:srgbClr val="FFFFFF"/>
                </a:solidFill>
              </a:rPr>
              <a:t>, 2017, 23(23): 7253-62.</a:t>
            </a:r>
            <a:endParaRPr lang="zh-CN" altLang="en-US" smtClean="0">
              <a:solidFill>
                <a:srgbClr val="FFFFFF"/>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noFill/>
          <a:ln>
            <a:solidFill>
              <a:srgbClr val="000000"/>
            </a:solidFill>
            <a:miter lim="800000"/>
            <a:headEnd/>
            <a:tailEnd/>
          </a:ln>
        </p:spPr>
      </p:sp>
      <p:sp>
        <p:nvSpPr>
          <p:cNvPr id="103427" name="Rectangle 3"/>
          <p:cNvSpPr>
            <a:spLocks noGrp="1"/>
          </p:cNvSpPr>
          <p:nvPr>
            <p:ph type="body" idx="1"/>
          </p:nvPr>
        </p:nvSpPr>
        <p:spPr bwMode="auto">
          <a:noFill/>
        </p:spPr>
        <p:txBody>
          <a:bodyPr wrap="square" numCol="1" anchor="t" anchorCtr="0" compatLnSpc="1">
            <a:prstTxWarp prst="textNoShape">
              <a:avLst/>
            </a:prstTxWarp>
          </a:bodyPr>
          <a:lstStyle/>
          <a:p>
            <a:pPr lvl="2"/>
            <a:r>
              <a:rPr lang="en-US" altLang="zh-CN" smtClean="0">
                <a:solidFill>
                  <a:srgbClr val="FFFFFF"/>
                </a:solidFill>
              </a:rPr>
              <a:t>Zhenyu Liu et al, </a:t>
            </a:r>
            <a:r>
              <a:rPr lang="en-US" altLang="zh-CN" i="1" smtClean="0">
                <a:solidFill>
                  <a:srgbClr val="FFFF00"/>
                </a:solidFill>
              </a:rPr>
              <a:t>Clinical Cancer Research</a:t>
            </a:r>
            <a:r>
              <a:rPr lang="en-US" altLang="zh-CN" smtClean="0">
                <a:solidFill>
                  <a:srgbClr val="FFFFFF"/>
                </a:solidFill>
              </a:rPr>
              <a:t>, 2017</a:t>
            </a:r>
            <a:r>
              <a:rPr lang="en-US" altLang="zh-CN" smtClean="0">
                <a:solidFill>
                  <a:srgbClr val="FFFFFF"/>
                </a:solidFill>
                <a:effectLst>
                  <a:outerShdw blurRad="38100" dist="38100" dir="2700000" algn="tl">
                    <a:srgbClr val="C0C0C0"/>
                  </a:outerShdw>
                </a:effectLst>
              </a:rPr>
              <a:t>. </a:t>
            </a:r>
            <a:r>
              <a:rPr lang="en-US" altLang="zh-CN" smtClean="0">
                <a:solidFill>
                  <a:srgbClr val="FFFFFF"/>
                </a:solidFill>
              </a:rPr>
              <a:t>2017, 23(23): 7253-62.</a:t>
            </a:r>
            <a:endParaRPr lang="en-US" altLang="zh-CN" smtClean="0">
              <a:solidFill>
                <a:srgbClr val="FFFFFF"/>
              </a:solidFill>
              <a:effectLst>
                <a:outerShdw blurRad="38100" dist="38100" dir="2700000" algn="tl">
                  <a:srgbClr val="C0C0C0"/>
                </a:outerShdw>
              </a:effectLst>
            </a:endParaRPr>
          </a:p>
          <a:p>
            <a:pPr lvl="2"/>
            <a:r>
              <a:rPr lang="en-US" altLang="zh-CN" smtClean="0">
                <a:solidFill>
                  <a:srgbClr val="FFFFFF"/>
                </a:solidFill>
                <a:effectLst>
                  <a:outerShdw blurRad="38100" dist="38100" dir="2700000" algn="tl">
                    <a:srgbClr val="C0C0C0"/>
                  </a:outerShdw>
                </a:effectLst>
              </a:rPr>
              <a:t> </a:t>
            </a:r>
            <a:r>
              <a:rPr lang="en-US" altLang="zh-CN" smtClean="0">
                <a:solidFill>
                  <a:srgbClr val="FFFF00"/>
                </a:solidFill>
              </a:rPr>
              <a:t>SCI IF (2016): 9.619 </a:t>
            </a:r>
            <a:endParaRPr lang="zh-CN" altLang="en-US" smtClean="0">
              <a:solidFill>
                <a:srgbClr val="FFFF00"/>
              </a:solidFill>
            </a:endParaRPr>
          </a:p>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TextEdit="1"/>
          </p:cNvSpPr>
          <p:nvPr>
            <p:ph type="sldImg"/>
          </p:nvPr>
        </p:nvSpPr>
        <p:spPr bwMode="auto">
          <a:noFill/>
          <a:ln>
            <a:solidFill>
              <a:srgbClr val="000000"/>
            </a:solidFill>
            <a:miter lim="800000"/>
            <a:headEnd/>
            <a:tailEnd/>
          </a:ln>
        </p:spPr>
      </p:sp>
      <p:sp>
        <p:nvSpPr>
          <p:cNvPr id="105475" name="Rectangle 3"/>
          <p:cNvSpPr>
            <a:spLocks noGrp="1"/>
          </p:cNvSpPr>
          <p:nvPr>
            <p:ph type="body" idx="1"/>
          </p:nvPr>
        </p:nvSpPr>
        <p:spPr bwMode="auto">
          <a:noFill/>
        </p:spPr>
        <p:txBody>
          <a:bodyPr wrap="square" numCol="1" anchor="t" anchorCtr="0" compatLnSpc="1">
            <a:prstTxWarp prst="textNoShape">
              <a:avLst/>
            </a:prstTxWarp>
          </a:bodyPr>
          <a:lstStyle/>
          <a:p>
            <a:pPr lvl="2"/>
            <a:r>
              <a:rPr lang="en-US" altLang="zh-CN" smtClean="0">
                <a:solidFill>
                  <a:srgbClr val="FFFFFF"/>
                </a:solidFill>
              </a:rPr>
              <a:t>Jiangdian Song et al, </a:t>
            </a:r>
            <a:r>
              <a:rPr lang="en-US" altLang="zh-CN" i="1" smtClean="0">
                <a:solidFill>
                  <a:srgbClr val="FFFF00"/>
                </a:solidFill>
              </a:rPr>
              <a:t>Clinical Cancer Research</a:t>
            </a:r>
            <a:r>
              <a:rPr lang="en-US" altLang="zh-CN" smtClean="0">
                <a:solidFill>
                  <a:srgbClr val="FFFFFF"/>
                </a:solidFill>
              </a:rPr>
              <a:t>, 2018. accepted</a:t>
            </a:r>
            <a:endParaRPr lang="en-US" altLang="zh-CN" smtClean="0">
              <a:solidFill>
                <a:srgbClr val="FFFFFF"/>
              </a:solidFill>
              <a:effectLst>
                <a:outerShdw blurRad="38100" dist="38100" dir="2700000" algn="tl">
                  <a:srgbClr val="C0C0C0"/>
                </a:outerShdw>
              </a:effectLst>
            </a:endParaRPr>
          </a:p>
          <a:p>
            <a:pPr lvl="2"/>
            <a:r>
              <a:rPr lang="en-US" altLang="zh-CN" smtClean="0">
                <a:solidFill>
                  <a:srgbClr val="FFFFFF"/>
                </a:solidFill>
                <a:effectLst>
                  <a:outerShdw blurRad="38100" dist="38100" dir="2700000" algn="tl">
                    <a:srgbClr val="C0C0C0"/>
                  </a:outerShdw>
                </a:effectLst>
              </a:rPr>
              <a:t> </a:t>
            </a:r>
            <a:r>
              <a:rPr lang="en-US" altLang="zh-CN" smtClean="0">
                <a:solidFill>
                  <a:srgbClr val="FFFF00"/>
                </a:solidFill>
              </a:rPr>
              <a:t>SCI IF (2016): 9.619 </a:t>
            </a:r>
            <a:endParaRPr lang="zh-CN" altLang="en-US" smtClean="0">
              <a:solidFill>
                <a:srgbClr val="FFFF00"/>
              </a:solidFill>
            </a:endParaRPr>
          </a:p>
          <a:p>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smtClean="0"/>
              <a:t>Clinical Cancer Research, 2017. DOI</a:t>
            </a:r>
            <a:r>
              <a:rPr lang="zh-CN" altLang="zh-CN" smtClean="0"/>
              <a:t>：</a:t>
            </a:r>
            <a:r>
              <a:rPr lang="en-US" altLang="zh-CN" smtClean="0"/>
              <a:t>10.1158/1078-0432.CCR-16-2910</a:t>
            </a: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p:cNvSpPr>
          <p:nvPr>
            <p:ph type="sldImg"/>
          </p:nvPr>
        </p:nvSpPr>
        <p:spPr bwMode="auto">
          <a:noFill/>
          <a:ln>
            <a:solidFill>
              <a:srgbClr val="000000"/>
            </a:solidFill>
            <a:miter lim="800000"/>
            <a:headEnd/>
            <a:tailEnd/>
          </a:ln>
        </p:spPr>
      </p:sp>
      <p:sp>
        <p:nvSpPr>
          <p:cNvPr id="440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查询到此</a:t>
            </a:r>
          </a:p>
        </p:txBody>
      </p:sp>
      <p:sp>
        <p:nvSpPr>
          <p:cNvPr id="440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AFD6DC7-AC44-497B-BD54-3988697D8FFC}" type="slidenum">
              <a:rPr lang="zh-CN" altLang="en-US" smtClean="0"/>
              <a:pPr/>
              <a:t>29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1" name="Freeform 21"/>
          <p:cNvSpPr>
            <a:spLocks/>
          </p:cNvSpPr>
          <p:nvPr/>
        </p:nvSpPr>
        <p:spPr bwMode="hidden">
          <a:xfrm>
            <a:off x="687388" y="1058863"/>
            <a:ext cx="8456612" cy="5799137"/>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2" name="Freeform 22"/>
          <p:cNvSpPr>
            <a:spLocks/>
          </p:cNvSpPr>
          <p:nvPr/>
        </p:nvSpPr>
        <p:spPr bwMode="hidden">
          <a:xfrm>
            <a:off x="0" y="1052513"/>
            <a:ext cx="684213" cy="5799137"/>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5" name="Freeform 25"/>
          <p:cNvSpPr>
            <a:spLocks/>
          </p:cNvSpPr>
          <p:nvPr/>
        </p:nvSpPr>
        <p:spPr bwMode="ltGray">
          <a:xfrm>
            <a:off x="684213" y="22225"/>
            <a:ext cx="19050" cy="1103313"/>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6" name="Freeform 26"/>
          <p:cNvSpPr>
            <a:spLocks/>
          </p:cNvSpPr>
          <p:nvPr/>
        </p:nvSpPr>
        <p:spPr bwMode="ltGray">
          <a:xfrm>
            <a:off x="684213" y="1773238"/>
            <a:ext cx="19050" cy="428148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7" name="Freeform 27"/>
          <p:cNvSpPr>
            <a:spLocks/>
          </p:cNvSpPr>
          <p:nvPr/>
        </p:nvSpPr>
        <p:spPr bwMode="ltGray">
          <a:xfrm>
            <a:off x="1403350" y="1033463"/>
            <a:ext cx="7523163" cy="19050"/>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grpSp>
        <p:nvGrpSpPr>
          <p:cNvPr id="1031" name="Group 33"/>
          <p:cNvGrpSpPr>
            <a:grpSpLocks/>
          </p:cNvGrpSpPr>
          <p:nvPr/>
        </p:nvGrpSpPr>
        <p:grpSpPr bwMode="auto">
          <a:xfrm>
            <a:off x="0" y="404813"/>
            <a:ext cx="1443038" cy="1368425"/>
            <a:chOff x="0" y="255"/>
            <a:chExt cx="909" cy="862"/>
          </a:xfrm>
        </p:grpSpPr>
        <p:sp>
          <p:nvSpPr>
            <p:cNvPr id="133143" name="Freeform 23"/>
            <p:cNvSpPr>
              <a:spLocks/>
            </p:cNvSpPr>
            <p:nvPr/>
          </p:nvSpPr>
          <p:spPr bwMode="ltGray">
            <a:xfrm>
              <a:off x="657" y="651"/>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4" name="Freeform 24"/>
            <p:cNvSpPr>
              <a:spLocks/>
            </p:cNvSpPr>
            <p:nvPr/>
          </p:nvSpPr>
          <p:spPr bwMode="ltGray">
            <a:xfrm>
              <a:off x="0" y="651"/>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8" name="Freeform 28"/>
            <p:cNvSpPr>
              <a:spLocks/>
            </p:cNvSpPr>
            <p:nvPr/>
          </p:nvSpPr>
          <p:spPr bwMode="ltGray">
            <a:xfrm>
              <a:off x="431" y="865"/>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49" name="Freeform 29"/>
            <p:cNvSpPr>
              <a:spLocks/>
            </p:cNvSpPr>
            <p:nvPr/>
          </p:nvSpPr>
          <p:spPr bwMode="ltGray">
            <a:xfrm>
              <a:off x="431" y="255"/>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50" name="Freeform 30"/>
            <p:cNvSpPr>
              <a:spLocks/>
            </p:cNvSpPr>
            <p:nvPr/>
          </p:nvSpPr>
          <p:spPr bwMode="ltGray">
            <a:xfrm>
              <a:off x="249" y="651"/>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51" name="Freeform 31"/>
            <p:cNvSpPr>
              <a:spLocks/>
            </p:cNvSpPr>
            <p:nvPr/>
          </p:nvSpPr>
          <p:spPr bwMode="ltGray">
            <a:xfrm>
              <a:off x="431" y="470"/>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grpSp>
      <p:grpSp>
        <p:nvGrpSpPr>
          <p:cNvPr id="1032" name="Group 34"/>
          <p:cNvGrpSpPr>
            <a:grpSpLocks/>
          </p:cNvGrpSpPr>
          <p:nvPr/>
        </p:nvGrpSpPr>
        <p:grpSpPr bwMode="auto">
          <a:xfrm>
            <a:off x="107950" y="260350"/>
            <a:ext cx="1443038" cy="1368425"/>
            <a:chOff x="0" y="255"/>
            <a:chExt cx="909" cy="862"/>
          </a:xfrm>
        </p:grpSpPr>
        <p:sp>
          <p:nvSpPr>
            <p:cNvPr id="133155" name="Freeform 35"/>
            <p:cNvSpPr>
              <a:spLocks/>
            </p:cNvSpPr>
            <p:nvPr/>
          </p:nvSpPr>
          <p:spPr bwMode="ltGray">
            <a:xfrm>
              <a:off x="657" y="651"/>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56" name="Freeform 36"/>
            <p:cNvSpPr>
              <a:spLocks/>
            </p:cNvSpPr>
            <p:nvPr/>
          </p:nvSpPr>
          <p:spPr bwMode="ltGray">
            <a:xfrm>
              <a:off x="0" y="651"/>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57" name="Freeform 37"/>
            <p:cNvSpPr>
              <a:spLocks/>
            </p:cNvSpPr>
            <p:nvPr/>
          </p:nvSpPr>
          <p:spPr bwMode="ltGray">
            <a:xfrm>
              <a:off x="431" y="865"/>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58" name="Freeform 38"/>
            <p:cNvSpPr>
              <a:spLocks/>
            </p:cNvSpPr>
            <p:nvPr/>
          </p:nvSpPr>
          <p:spPr bwMode="ltGray">
            <a:xfrm>
              <a:off x="431" y="255"/>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59" name="Freeform 39"/>
            <p:cNvSpPr>
              <a:spLocks/>
            </p:cNvSpPr>
            <p:nvPr/>
          </p:nvSpPr>
          <p:spPr bwMode="ltGray">
            <a:xfrm>
              <a:off x="249" y="651"/>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sp>
          <p:nvSpPr>
            <p:cNvPr id="133160" name="Freeform 40"/>
            <p:cNvSpPr>
              <a:spLocks/>
            </p:cNvSpPr>
            <p:nvPr/>
          </p:nvSpPr>
          <p:spPr bwMode="ltGray">
            <a:xfrm>
              <a:off x="431" y="470"/>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a:defRPr/>
              </a:pPr>
              <a:endParaRPr lang="zh-CN" altLang="en-US">
                <a:effectLst>
                  <a:outerShdw blurRad="38100" dist="38100" dir="2700000" algn="tl">
                    <a:srgbClr val="000000">
                      <a:alpha val="43137"/>
                    </a:srgbClr>
                  </a:outerShdw>
                </a:effectLst>
                <a:ea typeface="黑体" pitchFamily="2" charset="-122"/>
              </a:endParaRPr>
            </a:p>
          </p:txBody>
        </p:sp>
      </p:grpSp>
      <p:sp>
        <p:nvSpPr>
          <p:cNvPr id="133177" name="Rectangle 57"/>
          <p:cNvSpPr>
            <a:spLocks noChangeArrowheads="1"/>
          </p:cNvSpPr>
          <p:nvPr/>
        </p:nvSpPr>
        <p:spPr bwMode="auto">
          <a:xfrm>
            <a:off x="395288" y="6303963"/>
            <a:ext cx="4464050" cy="365125"/>
          </a:xfrm>
          <a:prstGeom prst="rect">
            <a:avLst/>
          </a:prstGeom>
          <a:noFill/>
          <a:ln w="9525">
            <a:noFill/>
            <a:miter lim="800000"/>
            <a:headEnd/>
            <a:tailEnd/>
          </a:ln>
          <a:effectLst/>
        </p:spPr>
        <p:txBody>
          <a:bodyPr wrap="none" anchor="ctr"/>
          <a:lstStyle/>
          <a:p>
            <a:pPr algn="ctr">
              <a:defRPr/>
            </a:pPr>
            <a:endParaRPr lang="zh-CN" altLang="en-US">
              <a:effectLst>
                <a:outerShdw blurRad="38100" dist="38100" dir="2700000" algn="tl">
                  <a:srgbClr val="000000"/>
                </a:outerShdw>
              </a:effectLst>
              <a:ea typeface="华文行楷" pitchFamily="2" charset="-122"/>
            </a:endParaRPr>
          </a:p>
        </p:txBody>
      </p:sp>
      <p:sp>
        <p:nvSpPr>
          <p:cNvPr id="133182" name="Text Box 62"/>
          <p:cNvSpPr txBox="1">
            <a:spLocks noChangeArrowheads="1"/>
          </p:cNvSpPr>
          <p:nvPr/>
        </p:nvSpPr>
        <p:spPr bwMode="auto">
          <a:xfrm>
            <a:off x="8243888" y="6526213"/>
            <a:ext cx="900112" cy="339725"/>
          </a:xfrm>
          <a:prstGeom prst="rect">
            <a:avLst/>
          </a:prstGeom>
          <a:noFill/>
          <a:ln w="9525">
            <a:noFill/>
            <a:miter lim="800000"/>
            <a:headEnd/>
            <a:tailEnd/>
          </a:ln>
          <a:effectLst/>
        </p:spPr>
        <p:txBody>
          <a:bodyPr lIns="96167" tIns="48084" rIns="96167" bIns="48084">
            <a:spAutoFit/>
          </a:bodyPr>
          <a:lstStyle/>
          <a:p>
            <a:pPr algn="r">
              <a:spcBef>
                <a:spcPct val="50000"/>
              </a:spcBef>
              <a:defRPr/>
            </a:pPr>
            <a:fld id="{F5F8E3CB-210A-4FE1-AE30-CA3DA6C368B0}" type="slidenum">
              <a:rPr lang="zh-CN" altLang="en-US" sz="1600">
                <a:effectLst>
                  <a:outerShdw blurRad="38100" dist="38100" dir="2700000" algn="tl">
                    <a:srgbClr val="000000"/>
                  </a:outerShdw>
                </a:effectLst>
                <a:ea typeface="宋体" pitchFamily="2" charset="-122"/>
              </a:rPr>
              <a:pPr algn="r">
                <a:spcBef>
                  <a:spcPct val="50000"/>
                </a:spcBef>
                <a:defRPr/>
              </a:pPr>
              <a:t>‹#›</a:t>
            </a:fld>
            <a:endParaRPr lang="en-US" altLang="zh-CN" sz="1600">
              <a:effectLst>
                <a:outerShdw blurRad="38100" dist="38100" dir="2700000" algn="tl">
                  <a:srgbClr val="000000"/>
                </a:outerShdw>
              </a:effectLst>
              <a:ea typeface="宋体" pitchFamily="2" charset="-122"/>
            </a:endParaRPr>
          </a:p>
        </p:txBody>
      </p:sp>
    </p:spTree>
  </p:cSld>
  <p:clrMap bg1="dk2" tx1="lt1" bg2="dk1" tx2="lt2" accent1="accent1" accent2="accent2" accent3="accent3" accent4="accent4" accent5="accent5" accent6="accent6" hlink="hlink" folHlink="folHlink"/>
  <p:sldLayoutIdLst>
    <p:sldLayoutId id="2147483698" r:id="rId1"/>
    <p:sldLayoutId id="2147483697" r:id="rId2"/>
    <p:sldLayoutId id="2147483696" r:id="rId3"/>
    <p:sldLayoutId id="2147483695" r:id="rId4"/>
    <p:sldLayoutId id="2147483694" r:id="rId5"/>
    <p:sldLayoutId id="2147483693" r:id="rId6"/>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jpe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7.jpe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2" Type="http://schemas.openxmlformats.org/officeDocument/2006/relationships/hyperlink" Target="http://www.3dmed.net/"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11.jpeg"/><Relationship Id="rId4" Type="http://schemas.openxmlformats.org/officeDocument/2006/relationships/image" Target="../media/image110.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12.png"/><Relationship Id="rId5" Type="http://schemas.openxmlformats.org/officeDocument/2006/relationships/oleObject" Target="../embeddings/oleObject2.bin"/><Relationship Id="rId4" Type="http://schemas.openxmlformats.org/officeDocument/2006/relationships/image" Target="../media/image113.jpe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jpeg"/><Relationship Id="rId3" Type="http://schemas.openxmlformats.org/officeDocument/2006/relationships/image" Target="../media/image118.wmf"/><Relationship Id="rId7" Type="http://schemas.openxmlformats.org/officeDocument/2006/relationships/image" Target="../media/image116.png"/><Relationship Id="rId12" Type="http://schemas.openxmlformats.org/officeDocument/2006/relationships/image" Target="../media/image123.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22.jpeg"/><Relationship Id="rId5" Type="http://schemas.openxmlformats.org/officeDocument/2006/relationships/image" Target="../media/image120.wmf"/><Relationship Id="rId10" Type="http://schemas.openxmlformats.org/officeDocument/2006/relationships/image" Target="../media/image117.png"/><Relationship Id="rId4" Type="http://schemas.openxmlformats.org/officeDocument/2006/relationships/image" Target="../media/image119.jpeg"/><Relationship Id="rId9" Type="http://schemas.openxmlformats.org/officeDocument/2006/relationships/oleObject" Target="../embeddings/oleObject4.bin"/></Relationships>
</file>

<file path=ppt/slides/_rels/slide59.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png"/><Relationship Id="rId7" Type="http://schemas.openxmlformats.org/officeDocument/2006/relationships/image" Target="../media/image130.jpeg"/><Relationship Id="rId2" Type="http://schemas.openxmlformats.org/officeDocument/2006/relationships/image" Target="../media/image125.png"/><Relationship Id="rId1" Type="http://schemas.openxmlformats.org/officeDocument/2006/relationships/slideLayout" Target="../slideLayouts/slideLayout1.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32.jpeg"/><Relationship Id="rId7" Type="http://schemas.openxmlformats.org/officeDocument/2006/relationships/image" Target="../media/image84.png"/><Relationship Id="rId2" Type="http://schemas.openxmlformats.org/officeDocument/2006/relationships/image" Target="../media/image110.jpeg"/><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6.png"/><Relationship Id="rId4" Type="http://schemas.openxmlformats.org/officeDocument/2006/relationships/image" Target="../media/image133.png"/><Relationship Id="rId9" Type="http://schemas.openxmlformats.org/officeDocument/2006/relationships/image" Target="../media/image8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image" Target="../media/image146.jpeg"/><Relationship Id="rId3" Type="http://schemas.openxmlformats.org/officeDocument/2006/relationships/hyperlink" Target="http://www.3dmed.net/?p=646" TargetMode="External"/><Relationship Id="rId7" Type="http://schemas.openxmlformats.org/officeDocument/2006/relationships/image" Target="../media/image140.png"/><Relationship Id="rId12" Type="http://schemas.openxmlformats.org/officeDocument/2006/relationships/image" Target="../media/image145.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39.jpeg"/><Relationship Id="rId11" Type="http://schemas.openxmlformats.org/officeDocument/2006/relationships/image" Target="../media/image144.png"/><Relationship Id="rId5" Type="http://schemas.openxmlformats.org/officeDocument/2006/relationships/image" Target="../media/image138.jpeg"/><Relationship Id="rId10" Type="http://schemas.openxmlformats.org/officeDocument/2006/relationships/image" Target="../media/image143.jpeg"/><Relationship Id="rId4" Type="http://schemas.openxmlformats.org/officeDocument/2006/relationships/image" Target="../media/image137.jpeg"/><Relationship Id="rId9" Type="http://schemas.openxmlformats.org/officeDocument/2006/relationships/image" Target="../media/image142.png"/></Relationships>
</file>

<file path=ppt/slides/_rels/slide64.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3"/>
          <p:cNvSpPr txBox="1">
            <a:spLocks noChangeArrowheads="1"/>
          </p:cNvSpPr>
          <p:nvPr/>
        </p:nvSpPr>
        <p:spPr bwMode="auto">
          <a:xfrm>
            <a:off x="179388" y="1612900"/>
            <a:ext cx="8783637" cy="2232025"/>
          </a:xfrm>
          <a:prstGeom prst="rect">
            <a:avLst/>
          </a:prstGeom>
          <a:noFill/>
          <a:ln w="9525">
            <a:noFill/>
            <a:miter lim="800000"/>
            <a:headEnd/>
            <a:tailEnd/>
          </a:ln>
        </p:spPr>
        <p:txBody>
          <a:bodyPr anchor="ctr" anchorCtr="1"/>
          <a:lstStyle/>
          <a:p>
            <a:pPr algn="ctr"/>
            <a:r>
              <a:rPr lang="zh-CN" altLang="en-US" sz="6000">
                <a:solidFill>
                  <a:srgbClr val="FFFF00"/>
                </a:solidFill>
                <a:ea typeface="黑体" pitchFamily="49" charset="-122"/>
                <a:cs typeface="Arial" charset="0"/>
              </a:rPr>
              <a:t>基于人工智能和医疗大数据的影像组学及临床应用</a:t>
            </a:r>
          </a:p>
        </p:txBody>
      </p:sp>
      <p:pic>
        <p:nvPicPr>
          <p:cNvPr id="10242" name="Picture 2" descr="F:\实验室logo\中国科学院分子影像重点实验室.jpg"/>
          <p:cNvPicPr>
            <a:picLocks noChangeAspect="1" noChangeArrowheads="1"/>
          </p:cNvPicPr>
          <p:nvPr/>
        </p:nvPicPr>
        <p:blipFill>
          <a:blip r:embed="rId3"/>
          <a:srcRect l="7143" t="6000" r="6879" b="5370"/>
          <a:stretch>
            <a:fillRect/>
          </a:stretch>
        </p:blipFill>
        <p:spPr bwMode="auto">
          <a:xfrm>
            <a:off x="4763" y="11113"/>
            <a:ext cx="895350" cy="895350"/>
          </a:xfrm>
          <a:prstGeom prst="rect">
            <a:avLst/>
          </a:prstGeom>
          <a:noFill/>
          <a:ln w="9525">
            <a:noFill/>
            <a:miter lim="800000"/>
            <a:headEnd/>
            <a:tailEnd/>
          </a:ln>
        </p:spPr>
      </p:pic>
      <p:pic>
        <p:nvPicPr>
          <p:cNvPr id="10243" name="Picture 2" descr="http://hanyu.iciba.com/upload/encyclopedia_2/7a/11/bk_7a118fd29d8ff69e9d23139b263c83bf_XRqfdq.jpg"/>
          <p:cNvPicPr>
            <a:picLocks noChangeAspect="1" noChangeArrowheads="1"/>
          </p:cNvPicPr>
          <p:nvPr/>
        </p:nvPicPr>
        <p:blipFill>
          <a:blip r:embed="rId4"/>
          <a:srcRect l="8997" t="5551" r="7536" b="4364"/>
          <a:stretch>
            <a:fillRect/>
          </a:stretch>
        </p:blipFill>
        <p:spPr bwMode="auto">
          <a:xfrm>
            <a:off x="8247063" y="7938"/>
            <a:ext cx="896937" cy="900112"/>
          </a:xfrm>
          <a:prstGeom prst="rect">
            <a:avLst/>
          </a:prstGeom>
          <a:noFill/>
          <a:ln w="9525">
            <a:noFill/>
            <a:miter lim="800000"/>
            <a:headEnd/>
            <a:tailEnd/>
          </a:ln>
        </p:spPr>
      </p:pic>
      <p:sp>
        <p:nvSpPr>
          <p:cNvPr id="14" name="TextBox 4"/>
          <p:cNvSpPr txBox="1">
            <a:spLocks noChangeArrowheads="1"/>
          </p:cNvSpPr>
          <p:nvPr/>
        </p:nvSpPr>
        <p:spPr bwMode="auto">
          <a:xfrm>
            <a:off x="782638" y="5629275"/>
            <a:ext cx="7488237" cy="522288"/>
          </a:xfrm>
          <a:prstGeom prst="rect">
            <a:avLst/>
          </a:prstGeom>
          <a:noFill/>
          <a:ln>
            <a:noFill/>
          </a:ln>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800" kern="0" dirty="0">
                <a:latin typeface="黑体" pitchFamily="49" charset="-122"/>
                <a:ea typeface="黑体" pitchFamily="49" charset="-122"/>
              </a:rPr>
              <a:t>中国科学院分子影像重点</a:t>
            </a:r>
            <a:r>
              <a:rPr lang="zh-CN" altLang="en-US" sz="2800" kern="0" dirty="0" smtClean="0">
                <a:latin typeface="黑体" pitchFamily="49" charset="-122"/>
                <a:ea typeface="黑体" pitchFamily="49" charset="-122"/>
              </a:rPr>
              <a:t>实验室</a:t>
            </a:r>
            <a:endParaRPr lang="en-US" altLang="zh-CN" sz="2800" kern="0" dirty="0" smtClean="0">
              <a:latin typeface="黑体" pitchFamily="49" charset="-122"/>
              <a:ea typeface="黑体" pitchFamily="49" charset="-122"/>
            </a:endParaRPr>
          </a:p>
        </p:txBody>
      </p:sp>
      <p:sp>
        <p:nvSpPr>
          <p:cNvPr id="10245" name="Rectangle 4"/>
          <p:cNvSpPr>
            <a:spLocks noChangeArrowheads="1"/>
          </p:cNvSpPr>
          <p:nvPr/>
        </p:nvSpPr>
        <p:spPr bwMode="auto">
          <a:xfrm>
            <a:off x="917575" y="3576638"/>
            <a:ext cx="7307263" cy="1944687"/>
          </a:xfrm>
          <a:prstGeom prst="rect">
            <a:avLst/>
          </a:prstGeom>
          <a:noFill/>
          <a:ln w="9525">
            <a:noFill/>
            <a:miter lim="800000"/>
            <a:headEnd/>
            <a:tailEnd/>
          </a:ln>
        </p:spPr>
        <p:txBody>
          <a:bodyPr anchor="b"/>
          <a:lstStyle/>
          <a:p>
            <a:pPr algn="ctr">
              <a:lnSpc>
                <a:spcPct val="125000"/>
              </a:lnSpc>
              <a:spcAft>
                <a:spcPts val="1200"/>
              </a:spcAft>
            </a:pPr>
            <a:r>
              <a:rPr lang="zh-CN" altLang="en-US" sz="3200">
                <a:ea typeface="黑体" pitchFamily="49" charset="-122"/>
              </a:rPr>
              <a:t>田   捷， </a:t>
            </a:r>
            <a:r>
              <a:rPr lang="en-US" altLang="zh-CN" sz="3200">
                <a:ea typeface="黑体" pitchFamily="49" charset="-122"/>
              </a:rPr>
              <a:t>Ph.D.</a:t>
            </a:r>
            <a:r>
              <a:rPr lang="zh-CN" altLang="en-US" sz="3200">
                <a:ea typeface="黑体" pitchFamily="49" charset="-122"/>
              </a:rPr>
              <a:t> </a:t>
            </a:r>
            <a:endParaRPr lang="en-US" altLang="zh-CN" sz="3200">
              <a:ea typeface="黑体" pitchFamily="49" charset="-122"/>
            </a:endParaRPr>
          </a:p>
          <a:p>
            <a:pPr algn="ctr">
              <a:lnSpc>
                <a:spcPct val="125000"/>
              </a:lnSpc>
              <a:spcAft>
                <a:spcPts val="1200"/>
              </a:spcAft>
            </a:pPr>
            <a:r>
              <a:rPr lang="en-US" altLang="zh-CN" sz="2400" i="1">
                <a:ea typeface="黑体" pitchFamily="49" charset="-122"/>
                <a:cs typeface="Arial" charset="0"/>
              </a:rPr>
              <a:t>IEEE, SPIE, AIBME</a:t>
            </a:r>
            <a:r>
              <a:rPr lang="zh-CN" altLang="en-US" sz="2400" i="1">
                <a:ea typeface="黑体" pitchFamily="49" charset="-122"/>
                <a:cs typeface="Arial" charset="0"/>
              </a:rPr>
              <a:t>，</a:t>
            </a:r>
            <a:r>
              <a:rPr lang="en-US" altLang="zh-CN" sz="2400" i="1">
                <a:ea typeface="黑体" pitchFamily="49" charset="-122"/>
                <a:cs typeface="Arial" charset="0"/>
              </a:rPr>
              <a:t>IAMBE, OSA, IAPR Fellow</a:t>
            </a:r>
            <a:endParaRPr lang="zh-CN" altLang="en-US" sz="2400" i="1">
              <a:ea typeface="黑体" pitchFamily="49" charset="-122"/>
              <a:cs typeface="Arial" charset="0"/>
            </a:endParaRPr>
          </a:p>
        </p:txBody>
      </p:sp>
      <p:sp>
        <p:nvSpPr>
          <p:cNvPr id="10246" name="Text Box 3"/>
          <p:cNvSpPr txBox="1">
            <a:spLocks noChangeArrowheads="1"/>
          </p:cNvSpPr>
          <p:nvPr/>
        </p:nvSpPr>
        <p:spPr bwMode="auto">
          <a:xfrm>
            <a:off x="2914650" y="6151563"/>
            <a:ext cx="3313113" cy="528637"/>
          </a:xfrm>
          <a:prstGeom prst="rect">
            <a:avLst/>
          </a:prstGeom>
          <a:noFill/>
          <a:ln w="9525">
            <a:noFill/>
            <a:miter lim="800000"/>
            <a:headEnd/>
            <a:tailEnd/>
          </a:ln>
        </p:spPr>
        <p:txBody>
          <a:bodyPr lIns="96167" tIns="48084" rIns="96167" bIns="48084">
            <a:spAutoFit/>
          </a:bodyPr>
          <a:lstStyle/>
          <a:p>
            <a:pPr algn="ctr">
              <a:spcBef>
                <a:spcPct val="50000"/>
              </a:spcBef>
            </a:pPr>
            <a:fld id="{9966BBF6-3FA7-43C5-B0E5-D175C5B40B59}" type="datetime2">
              <a:rPr lang="zh-CN" altLang="en-US" sz="2800">
                <a:solidFill>
                  <a:srgbClr val="FFFFFF"/>
                </a:solidFill>
                <a:ea typeface="黑体" pitchFamily="49" charset="-122"/>
              </a:rPr>
              <a:pPr algn="ctr">
                <a:spcBef>
                  <a:spcPct val="50000"/>
                </a:spcBef>
              </a:pPr>
              <a:t>2020年8月16日</a:t>
            </a:fld>
            <a:endParaRPr lang="en-US" altLang="zh-CN" sz="2800">
              <a:solidFill>
                <a:srgbClr val="FFFFFF"/>
              </a:solidFill>
              <a:ea typeface="黑体" pitchFamily="49" charset="-122"/>
            </a:endParaRPr>
          </a:p>
        </p:txBody>
      </p:sp>
      <p:sp>
        <p:nvSpPr>
          <p:cNvPr id="11" name="TextBox 4"/>
          <p:cNvSpPr txBox="1">
            <a:spLocks noChangeArrowheads="1"/>
          </p:cNvSpPr>
          <p:nvPr/>
        </p:nvSpPr>
        <p:spPr bwMode="auto">
          <a:xfrm>
            <a:off x="755650" y="166688"/>
            <a:ext cx="7632700" cy="1446212"/>
          </a:xfrm>
          <a:prstGeom prst="rect">
            <a:avLst/>
          </a:prstGeom>
          <a:noFill/>
          <a:ln>
            <a:noFill/>
          </a:ln>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4400" kern="0" dirty="0" smtClean="0">
                <a:latin typeface="黑体" pitchFamily="49" charset="-122"/>
                <a:ea typeface="黑体" pitchFamily="49" charset="-122"/>
              </a:rPr>
              <a:t>第</a:t>
            </a:r>
            <a:r>
              <a:rPr lang="en-US" altLang="zh-CN" sz="4400" kern="0" dirty="0" smtClean="0">
                <a:latin typeface="黑体" pitchFamily="49" charset="-122"/>
                <a:ea typeface="黑体" pitchFamily="49" charset="-122"/>
              </a:rPr>
              <a:t>12</a:t>
            </a:r>
            <a:r>
              <a:rPr lang="zh-CN" altLang="en-US" sz="4400" kern="0" dirty="0" smtClean="0">
                <a:latin typeface="黑体" pitchFamily="49" charset="-122"/>
                <a:ea typeface="黑体" pitchFamily="49" charset="-122"/>
              </a:rPr>
              <a:t>届济南放射肿瘤学</a:t>
            </a:r>
            <a:endParaRPr lang="en-US" altLang="zh-CN" sz="4400" kern="0" dirty="0" smtClean="0">
              <a:latin typeface="黑体" pitchFamily="49" charset="-122"/>
              <a:ea typeface="黑体" pitchFamily="49" charset="-122"/>
            </a:endParaRPr>
          </a:p>
          <a:p>
            <a:pPr algn="ctr">
              <a:defRPr/>
            </a:pPr>
            <a:r>
              <a:rPr lang="zh-CN" altLang="en-US" sz="4400" kern="0" dirty="0" smtClean="0">
                <a:latin typeface="黑体" pitchFamily="49" charset="-122"/>
                <a:ea typeface="黑体" pitchFamily="49" charset="-122"/>
              </a:rPr>
              <a:t>国际高峰论坛</a:t>
            </a:r>
            <a:endParaRPr lang="en-US" altLang="zh-CN" sz="4400" kern="0" dirty="0" smtClean="0">
              <a:latin typeface="黑体" pitchFamily="49" charset="-122"/>
              <a:ea typeface="黑体" pitchFamily="49" charset="-122"/>
            </a:endParaRPr>
          </a:p>
        </p:txBody>
      </p:sp>
    </p:spTree>
  </p:cSld>
  <p:clrMapOvr>
    <a:masterClrMapping/>
  </p:clrMapOvr>
  <p:transition spd="slow" advTm="2533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右箭头 51"/>
          <p:cNvSpPr/>
          <p:nvPr/>
        </p:nvSpPr>
        <p:spPr bwMode="auto">
          <a:xfrm>
            <a:off x="527050" y="2835275"/>
            <a:ext cx="8221663" cy="179388"/>
          </a:xfrm>
          <a:prstGeom prst="rightArrow">
            <a:avLst>
              <a:gd name="adj1" fmla="val 50000"/>
              <a:gd name="adj2" fmla="val 97812"/>
            </a:avLst>
          </a:prstGeom>
          <a:solidFill>
            <a:srgbClr val="FFFFFF"/>
          </a:solidFill>
          <a:ln w="25400" cap="flat" cmpd="sng" algn="ctr">
            <a:solidFill>
              <a:srgbClr val="FFFFFF"/>
            </a:solidFill>
            <a:prstDash val="solid"/>
            <a:round/>
            <a:headEnd type="none" w="med" len="med"/>
            <a:tailEnd type="none" w="med" len="med"/>
          </a:ln>
          <a:effectLst/>
        </p:spPr>
        <p:txBody>
          <a:bodyPr lIns="96032" tIns="48009" rIns="96032" bIns="48009"/>
          <a:lstStyle/>
          <a:p>
            <a:pPr fontAlgn="auto">
              <a:spcBef>
                <a:spcPts val="0"/>
              </a:spcBef>
              <a:spcAft>
                <a:spcPts val="0"/>
              </a:spcAft>
              <a:defRPr/>
            </a:pPr>
            <a:endParaRPr lang="zh-CN" altLang="en-US" sz="2800" b="1" kern="0" dirty="0">
              <a:solidFill>
                <a:srgbClr val="66CCFF"/>
              </a:solidFill>
              <a:latin typeface="Tahoma" pitchFamily="34" charset="0"/>
              <a:ea typeface="黑体" pitchFamily="2" charset="-122"/>
            </a:endParaRPr>
          </a:p>
        </p:txBody>
      </p:sp>
      <p:sp>
        <p:nvSpPr>
          <p:cNvPr id="53" name="右箭头 52"/>
          <p:cNvSpPr/>
          <p:nvPr/>
        </p:nvSpPr>
        <p:spPr bwMode="auto">
          <a:xfrm rot="16200000">
            <a:off x="-515144" y="1759744"/>
            <a:ext cx="2168525" cy="179388"/>
          </a:xfrm>
          <a:prstGeom prst="rightArrow">
            <a:avLst>
              <a:gd name="adj1" fmla="val 50000"/>
              <a:gd name="adj2" fmla="val 94824"/>
            </a:avLst>
          </a:prstGeom>
          <a:solidFill>
            <a:srgbClr val="FFFFFF"/>
          </a:solidFill>
          <a:ln w="25400" cap="flat" cmpd="sng" algn="ctr">
            <a:solidFill>
              <a:srgbClr val="FFFFFF"/>
            </a:solidFill>
            <a:prstDash val="solid"/>
            <a:round/>
            <a:headEnd type="none" w="med" len="med"/>
            <a:tailEnd type="none" w="med" len="med"/>
          </a:ln>
          <a:effectLst/>
        </p:spPr>
        <p:txBody>
          <a:bodyPr lIns="96032" tIns="48009" rIns="96032" bIns="48009"/>
          <a:lstStyle/>
          <a:p>
            <a:pPr fontAlgn="auto">
              <a:spcBef>
                <a:spcPts val="0"/>
              </a:spcBef>
              <a:spcAft>
                <a:spcPts val="0"/>
              </a:spcAft>
              <a:defRPr/>
            </a:pPr>
            <a:endParaRPr lang="zh-CN" altLang="en-US" sz="2800" b="1" kern="0" dirty="0">
              <a:solidFill>
                <a:srgbClr val="66CCFF"/>
              </a:solidFill>
              <a:latin typeface="Tahoma" pitchFamily="34" charset="0"/>
              <a:ea typeface="黑体" pitchFamily="2" charset="-122"/>
            </a:endParaRPr>
          </a:p>
        </p:txBody>
      </p:sp>
      <p:sp>
        <p:nvSpPr>
          <p:cNvPr id="21507" name="文本框 8"/>
          <p:cNvSpPr txBox="1">
            <a:spLocks noChangeArrowheads="1"/>
          </p:cNvSpPr>
          <p:nvPr/>
        </p:nvSpPr>
        <p:spPr bwMode="auto">
          <a:xfrm>
            <a:off x="0" y="1098550"/>
            <a:ext cx="503238" cy="1570038"/>
          </a:xfrm>
          <a:prstGeom prst="rect">
            <a:avLst/>
          </a:prstGeom>
          <a:noFill/>
          <a:ln w="9525">
            <a:noFill/>
            <a:miter lim="800000"/>
            <a:headEnd/>
            <a:tailEnd/>
          </a:ln>
        </p:spPr>
        <p:txBody>
          <a:bodyPr lIns="91305" tIns="45660" rIns="91305" bIns="45660">
            <a:spAutoFit/>
          </a:bodyPr>
          <a:lstStyle/>
          <a:p>
            <a:pPr algn="ctr"/>
            <a:r>
              <a:rPr lang="zh-CN" altLang="en-US" sz="2400">
                <a:solidFill>
                  <a:srgbClr val="FFFFFF"/>
                </a:solidFill>
                <a:ea typeface="黑体" pitchFamily="49" charset="-122"/>
                <a:cs typeface="Arial" charset="0"/>
              </a:rPr>
              <a:t>肿瘤大小</a:t>
            </a:r>
            <a:endParaRPr lang="en-US" altLang="zh-CN" sz="2400">
              <a:solidFill>
                <a:srgbClr val="FFFFFF"/>
              </a:solidFill>
              <a:ea typeface="黑体" pitchFamily="49" charset="-122"/>
              <a:cs typeface="Arial" charset="0"/>
            </a:endParaRPr>
          </a:p>
        </p:txBody>
      </p:sp>
      <p:sp>
        <p:nvSpPr>
          <p:cNvPr id="55" name="爆炸形 1 54"/>
          <p:cNvSpPr>
            <a:spLocks noChangeAspect="1"/>
          </p:cNvSpPr>
          <p:nvPr/>
        </p:nvSpPr>
        <p:spPr bwMode="auto">
          <a:xfrm>
            <a:off x="4787900" y="2151063"/>
            <a:ext cx="863600" cy="719137"/>
          </a:xfrm>
          <a:prstGeom prst="irregularSeal1">
            <a:avLst/>
          </a:prstGeom>
          <a:noFill/>
          <a:ln w="19050" cap="flat" cmpd="sng" algn="ctr">
            <a:solidFill>
              <a:srgbClr val="FFFFFF"/>
            </a:solidFill>
            <a:prstDash val="solid"/>
            <a:round/>
            <a:headEnd type="none" w="med" len="med"/>
            <a:tailEnd type="none" w="med" len="med"/>
          </a:ln>
          <a:effectLst/>
        </p:spPr>
        <p:txBody>
          <a:bodyPr lIns="96032" tIns="48009" rIns="96032" bIns="48009"/>
          <a:lstStyle/>
          <a:p>
            <a:pPr fontAlgn="auto">
              <a:spcBef>
                <a:spcPts val="0"/>
              </a:spcBef>
              <a:spcAft>
                <a:spcPts val="0"/>
              </a:spcAft>
              <a:defRPr/>
            </a:pPr>
            <a:endParaRPr lang="zh-CN" altLang="en-US" sz="2800" b="1" kern="0" dirty="0">
              <a:solidFill>
                <a:srgbClr val="FFFF00"/>
              </a:solidFill>
              <a:latin typeface="Tahoma" pitchFamily="34" charset="0"/>
              <a:ea typeface="黑体" pitchFamily="2" charset="-122"/>
            </a:endParaRPr>
          </a:p>
        </p:txBody>
      </p:sp>
      <p:sp>
        <p:nvSpPr>
          <p:cNvPr id="21509" name="TextBox 61"/>
          <p:cNvSpPr txBox="1">
            <a:spLocks noChangeArrowheads="1"/>
          </p:cNvSpPr>
          <p:nvPr/>
        </p:nvSpPr>
        <p:spPr bwMode="auto">
          <a:xfrm>
            <a:off x="4789488" y="1865313"/>
            <a:ext cx="827087" cy="338137"/>
          </a:xfrm>
          <a:prstGeom prst="rect">
            <a:avLst/>
          </a:prstGeom>
          <a:noFill/>
          <a:ln w="9525">
            <a:noFill/>
            <a:miter lim="800000"/>
            <a:headEnd/>
            <a:tailEnd/>
          </a:ln>
        </p:spPr>
        <p:txBody>
          <a:bodyPr lIns="91305" tIns="45660" rIns="91305" bIns="45660">
            <a:spAutoFit/>
          </a:bodyPr>
          <a:lstStyle/>
          <a:p>
            <a:pPr algn="ctr"/>
            <a:r>
              <a:rPr lang="en-US" altLang="zh-CN" sz="1600" b="1">
                <a:solidFill>
                  <a:srgbClr val="FFFF00"/>
                </a:solidFill>
                <a:ea typeface="黑体" pitchFamily="49" charset="-122"/>
              </a:rPr>
              <a:t>5mm</a:t>
            </a:r>
            <a:endParaRPr lang="zh-CN" altLang="en-US" sz="1600" b="1">
              <a:solidFill>
                <a:srgbClr val="FFFF00"/>
              </a:solidFill>
              <a:ea typeface="黑体" pitchFamily="49" charset="-122"/>
            </a:endParaRPr>
          </a:p>
        </p:txBody>
      </p:sp>
      <p:sp>
        <p:nvSpPr>
          <p:cNvPr id="58" name="爆炸形 1 57"/>
          <p:cNvSpPr>
            <a:spLocks noChangeAspect="1"/>
          </p:cNvSpPr>
          <p:nvPr/>
        </p:nvSpPr>
        <p:spPr bwMode="auto">
          <a:xfrm>
            <a:off x="7607300" y="1074738"/>
            <a:ext cx="1536700" cy="1281112"/>
          </a:xfrm>
          <a:prstGeom prst="irregularSeal1">
            <a:avLst/>
          </a:prstGeom>
          <a:noFill/>
          <a:ln w="19050" cap="flat" cmpd="sng" algn="ctr">
            <a:solidFill>
              <a:srgbClr val="FFFFFF"/>
            </a:solidFill>
            <a:prstDash val="solid"/>
            <a:round/>
            <a:headEnd type="none" w="med" len="med"/>
            <a:tailEnd type="none" w="med" len="med"/>
          </a:ln>
          <a:effectLst/>
        </p:spPr>
        <p:txBody>
          <a:bodyPr lIns="96032" tIns="48009" rIns="96032" bIns="48009"/>
          <a:lstStyle/>
          <a:p>
            <a:pPr fontAlgn="auto">
              <a:spcBef>
                <a:spcPts val="0"/>
              </a:spcBef>
              <a:spcAft>
                <a:spcPts val="0"/>
              </a:spcAft>
              <a:defRPr/>
            </a:pPr>
            <a:endParaRPr lang="zh-CN" altLang="en-US" sz="2800" b="1" kern="0" dirty="0">
              <a:solidFill>
                <a:srgbClr val="FFFF00"/>
              </a:solidFill>
              <a:latin typeface="Tahoma" pitchFamily="34" charset="0"/>
              <a:ea typeface="黑体" pitchFamily="2" charset="-122"/>
            </a:endParaRPr>
          </a:p>
        </p:txBody>
      </p:sp>
      <p:sp>
        <p:nvSpPr>
          <p:cNvPr id="21511" name="TextBox 59"/>
          <p:cNvSpPr txBox="1">
            <a:spLocks noChangeArrowheads="1"/>
          </p:cNvSpPr>
          <p:nvPr/>
        </p:nvSpPr>
        <p:spPr bwMode="auto">
          <a:xfrm>
            <a:off x="8016875" y="1376363"/>
            <a:ext cx="828675" cy="554037"/>
          </a:xfrm>
          <a:prstGeom prst="rect">
            <a:avLst/>
          </a:prstGeom>
          <a:noFill/>
          <a:ln w="9525">
            <a:noFill/>
            <a:miter lim="800000"/>
            <a:headEnd/>
            <a:tailEnd/>
          </a:ln>
        </p:spPr>
        <p:txBody>
          <a:bodyPr lIns="91305" tIns="45660" rIns="91305" bIns="45660">
            <a:spAutoFit/>
          </a:bodyPr>
          <a:lstStyle/>
          <a:p>
            <a:pPr algn="ctr"/>
            <a:r>
              <a:rPr lang="en-US" altLang="zh-CN" sz="1500" b="1">
                <a:solidFill>
                  <a:srgbClr val="FFFFFF"/>
                </a:solidFill>
                <a:ea typeface="黑体" pitchFamily="49" charset="-122"/>
              </a:rPr>
              <a:t>1kg</a:t>
            </a:r>
            <a:r>
              <a:rPr lang="zh-CN" altLang="en-US" sz="1500" b="1">
                <a:solidFill>
                  <a:srgbClr val="FFFFFF"/>
                </a:solidFill>
                <a:ea typeface="黑体" pitchFamily="49" charset="-122"/>
              </a:rPr>
              <a:t>左右肿瘤</a:t>
            </a:r>
          </a:p>
        </p:txBody>
      </p:sp>
      <p:sp>
        <p:nvSpPr>
          <p:cNvPr id="21512" name="文本框 8"/>
          <p:cNvSpPr txBox="1">
            <a:spLocks noChangeArrowheads="1"/>
          </p:cNvSpPr>
          <p:nvPr/>
        </p:nvSpPr>
        <p:spPr bwMode="auto">
          <a:xfrm>
            <a:off x="5651500" y="814388"/>
            <a:ext cx="2413000" cy="461962"/>
          </a:xfrm>
          <a:prstGeom prst="rect">
            <a:avLst/>
          </a:prstGeom>
          <a:noFill/>
          <a:ln w="9525">
            <a:noFill/>
            <a:miter lim="800000"/>
            <a:headEnd/>
            <a:tailEnd/>
          </a:ln>
        </p:spPr>
        <p:txBody>
          <a:bodyPr lIns="91305" tIns="45660" rIns="91305" bIns="45660">
            <a:spAutoFit/>
          </a:bodyPr>
          <a:lstStyle/>
          <a:p>
            <a:pPr algn="ctr"/>
            <a:r>
              <a:rPr lang="en-US" altLang="zh-CN" sz="2400" b="1">
                <a:solidFill>
                  <a:srgbClr val="FFFFFF"/>
                </a:solidFill>
                <a:ea typeface="黑体" pitchFamily="49" charset="-122"/>
                <a:cs typeface="Arial" charset="0"/>
              </a:rPr>
              <a:t>1~3</a:t>
            </a:r>
            <a:r>
              <a:rPr lang="zh-CN" altLang="en-US" sz="2400" b="1">
                <a:solidFill>
                  <a:srgbClr val="FFFFFF"/>
                </a:solidFill>
                <a:ea typeface="黑体" pitchFamily="49" charset="-122"/>
                <a:cs typeface="Arial" charset="0"/>
              </a:rPr>
              <a:t>年</a:t>
            </a:r>
            <a:endParaRPr lang="en-US" altLang="zh-CN" sz="2400" b="1">
              <a:solidFill>
                <a:srgbClr val="FFFFFF"/>
              </a:solidFill>
              <a:ea typeface="黑体" pitchFamily="49" charset="-122"/>
              <a:cs typeface="Arial" charset="0"/>
            </a:endParaRPr>
          </a:p>
        </p:txBody>
      </p:sp>
      <p:sp>
        <p:nvSpPr>
          <p:cNvPr id="21513" name="文本框 8"/>
          <p:cNvSpPr txBox="1">
            <a:spLocks noChangeArrowheads="1"/>
          </p:cNvSpPr>
          <p:nvPr/>
        </p:nvSpPr>
        <p:spPr bwMode="auto">
          <a:xfrm>
            <a:off x="2484438" y="814388"/>
            <a:ext cx="2411412" cy="461962"/>
          </a:xfrm>
          <a:prstGeom prst="rect">
            <a:avLst/>
          </a:prstGeom>
          <a:noFill/>
          <a:ln w="9525">
            <a:noFill/>
            <a:miter lim="800000"/>
            <a:headEnd/>
            <a:tailEnd/>
          </a:ln>
        </p:spPr>
        <p:txBody>
          <a:bodyPr lIns="91305" tIns="45660" rIns="91305" bIns="45660">
            <a:spAutoFit/>
          </a:bodyPr>
          <a:lstStyle/>
          <a:p>
            <a:pPr algn="ctr"/>
            <a:r>
              <a:rPr lang="en-US" altLang="zh-CN" sz="2400">
                <a:solidFill>
                  <a:srgbClr val="FFFFFF"/>
                </a:solidFill>
                <a:ea typeface="黑体" pitchFamily="49" charset="-122"/>
                <a:cs typeface="Arial" charset="0"/>
              </a:rPr>
              <a:t>5~20</a:t>
            </a:r>
            <a:r>
              <a:rPr lang="zh-CN" altLang="en-US" sz="2400">
                <a:solidFill>
                  <a:srgbClr val="FFFFFF"/>
                </a:solidFill>
                <a:ea typeface="黑体" pitchFamily="49" charset="-122"/>
                <a:cs typeface="Arial" charset="0"/>
              </a:rPr>
              <a:t>年</a:t>
            </a:r>
            <a:endParaRPr lang="en-US" altLang="zh-CN" sz="2400">
              <a:solidFill>
                <a:srgbClr val="FFFFFF"/>
              </a:solidFill>
              <a:ea typeface="黑体" pitchFamily="49" charset="-122"/>
              <a:cs typeface="Arial" charset="0"/>
            </a:endParaRPr>
          </a:p>
        </p:txBody>
      </p:sp>
      <p:sp>
        <p:nvSpPr>
          <p:cNvPr id="21514" name="文本框 8"/>
          <p:cNvSpPr txBox="1">
            <a:spLocks noChangeArrowheads="1"/>
          </p:cNvSpPr>
          <p:nvPr/>
        </p:nvSpPr>
        <p:spPr bwMode="auto">
          <a:xfrm>
            <a:off x="2636838" y="1276350"/>
            <a:ext cx="2008187" cy="830263"/>
          </a:xfrm>
          <a:prstGeom prst="rect">
            <a:avLst/>
          </a:prstGeom>
          <a:noFill/>
          <a:ln w="9525">
            <a:noFill/>
            <a:miter lim="800000"/>
            <a:headEnd/>
            <a:tailEnd/>
          </a:ln>
        </p:spPr>
        <p:txBody>
          <a:bodyPr lIns="91305" tIns="45660" rIns="91305" bIns="45660">
            <a:spAutoFit/>
          </a:bodyPr>
          <a:lstStyle/>
          <a:p>
            <a:pPr algn="ctr"/>
            <a:r>
              <a:rPr lang="zh-CN" altLang="en-US" sz="2400">
                <a:solidFill>
                  <a:srgbClr val="FFFF00"/>
                </a:solidFill>
                <a:ea typeface="黑体" pitchFamily="49" charset="-122"/>
                <a:cs typeface="Arial" charset="0"/>
              </a:rPr>
              <a:t>细胞表达生物分子异常</a:t>
            </a:r>
            <a:endParaRPr lang="en-US" altLang="zh-CN" sz="2400">
              <a:solidFill>
                <a:srgbClr val="FFFF00"/>
              </a:solidFill>
              <a:ea typeface="黑体" pitchFamily="49" charset="-122"/>
              <a:cs typeface="Arial" charset="0"/>
            </a:endParaRPr>
          </a:p>
        </p:txBody>
      </p:sp>
      <p:sp>
        <p:nvSpPr>
          <p:cNvPr id="21515" name="文本框 8"/>
          <p:cNvSpPr txBox="1">
            <a:spLocks noChangeArrowheads="1"/>
          </p:cNvSpPr>
          <p:nvPr/>
        </p:nvSpPr>
        <p:spPr bwMode="auto">
          <a:xfrm>
            <a:off x="822325" y="3003550"/>
            <a:ext cx="485775" cy="584200"/>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FF"/>
                </a:solidFill>
                <a:ea typeface="黑体" pitchFamily="49" charset="-122"/>
                <a:cs typeface="Arial" charset="0"/>
              </a:rPr>
              <a:t>正常</a:t>
            </a:r>
            <a:endParaRPr lang="en-US" altLang="zh-CN" sz="1600" b="1">
              <a:solidFill>
                <a:srgbClr val="FFFFFF"/>
              </a:solidFill>
              <a:ea typeface="黑体" pitchFamily="49" charset="-122"/>
              <a:cs typeface="Arial" charset="0"/>
            </a:endParaRPr>
          </a:p>
        </p:txBody>
      </p:sp>
      <p:cxnSp>
        <p:nvCxnSpPr>
          <p:cNvPr id="21516" name="直接箭头连接符 78"/>
          <p:cNvCxnSpPr>
            <a:cxnSpLocks noChangeShapeType="1"/>
          </p:cNvCxnSpPr>
          <p:nvPr/>
        </p:nvCxnSpPr>
        <p:spPr bwMode="auto">
          <a:xfrm>
            <a:off x="1252538" y="3295650"/>
            <a:ext cx="323850" cy="0"/>
          </a:xfrm>
          <a:prstGeom prst="straightConnector1">
            <a:avLst/>
          </a:prstGeom>
          <a:noFill/>
          <a:ln w="25400" algn="ctr">
            <a:solidFill>
              <a:srgbClr val="FFFFFF"/>
            </a:solidFill>
            <a:round/>
            <a:headEnd/>
            <a:tailEnd type="arrow" w="med" len="med"/>
          </a:ln>
        </p:spPr>
      </p:cxnSp>
      <p:sp>
        <p:nvSpPr>
          <p:cNvPr id="21517" name="文本框 8"/>
          <p:cNvSpPr txBox="1">
            <a:spLocks noChangeArrowheads="1"/>
          </p:cNvSpPr>
          <p:nvPr/>
        </p:nvSpPr>
        <p:spPr bwMode="auto">
          <a:xfrm>
            <a:off x="1511300" y="3003550"/>
            <a:ext cx="647700" cy="584200"/>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FF"/>
                </a:solidFill>
                <a:ea typeface="黑体" pitchFamily="49" charset="-122"/>
                <a:cs typeface="Arial" charset="0"/>
              </a:rPr>
              <a:t>基因异常</a:t>
            </a:r>
            <a:endParaRPr lang="en-US" altLang="zh-CN" sz="1600" b="1">
              <a:solidFill>
                <a:srgbClr val="FFFFFF"/>
              </a:solidFill>
              <a:ea typeface="黑体" pitchFamily="49" charset="-122"/>
              <a:cs typeface="Arial" charset="0"/>
            </a:endParaRPr>
          </a:p>
        </p:txBody>
      </p:sp>
      <p:sp>
        <p:nvSpPr>
          <p:cNvPr id="21518" name="文本框 8"/>
          <p:cNvSpPr txBox="1">
            <a:spLocks noChangeArrowheads="1"/>
          </p:cNvSpPr>
          <p:nvPr/>
        </p:nvSpPr>
        <p:spPr bwMode="auto">
          <a:xfrm>
            <a:off x="2735263" y="3003550"/>
            <a:ext cx="649287" cy="584200"/>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00"/>
                </a:solidFill>
                <a:ea typeface="黑体" pitchFamily="49" charset="-122"/>
                <a:cs typeface="Arial" charset="0"/>
              </a:rPr>
              <a:t>开始增殖</a:t>
            </a:r>
            <a:endParaRPr lang="en-US" altLang="zh-CN" sz="1600" b="1">
              <a:solidFill>
                <a:srgbClr val="FFFF00"/>
              </a:solidFill>
              <a:ea typeface="黑体" pitchFamily="49" charset="-122"/>
              <a:cs typeface="Arial" charset="0"/>
            </a:endParaRPr>
          </a:p>
        </p:txBody>
      </p:sp>
      <p:sp>
        <p:nvSpPr>
          <p:cNvPr id="21519" name="文本框 8"/>
          <p:cNvSpPr txBox="1">
            <a:spLocks noChangeArrowheads="1"/>
          </p:cNvSpPr>
          <p:nvPr/>
        </p:nvSpPr>
        <p:spPr bwMode="auto">
          <a:xfrm>
            <a:off x="3779838" y="3003550"/>
            <a:ext cx="647700" cy="584200"/>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00"/>
                </a:solidFill>
                <a:ea typeface="黑体" pitchFamily="49" charset="-122"/>
                <a:cs typeface="Arial" charset="0"/>
              </a:rPr>
              <a:t>前癌病变</a:t>
            </a:r>
            <a:endParaRPr lang="en-US" altLang="zh-CN" sz="1600" b="1">
              <a:solidFill>
                <a:srgbClr val="FFFF00"/>
              </a:solidFill>
              <a:ea typeface="黑体" pitchFamily="49" charset="-122"/>
              <a:cs typeface="Arial" charset="0"/>
            </a:endParaRPr>
          </a:p>
        </p:txBody>
      </p:sp>
      <p:sp>
        <p:nvSpPr>
          <p:cNvPr id="21520" name="文本框 8"/>
          <p:cNvSpPr txBox="1">
            <a:spLocks noChangeArrowheads="1"/>
          </p:cNvSpPr>
          <p:nvPr/>
        </p:nvSpPr>
        <p:spPr bwMode="auto">
          <a:xfrm>
            <a:off x="4913313" y="3003550"/>
            <a:ext cx="649287" cy="585788"/>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00"/>
                </a:solidFill>
                <a:ea typeface="黑体" pitchFamily="49" charset="-122"/>
                <a:cs typeface="Arial" charset="0"/>
              </a:rPr>
              <a:t>形成癌灶</a:t>
            </a:r>
            <a:endParaRPr lang="en-US" altLang="zh-CN" sz="1600" b="1">
              <a:solidFill>
                <a:srgbClr val="FFFF00"/>
              </a:solidFill>
              <a:ea typeface="黑体" pitchFamily="49" charset="-122"/>
              <a:cs typeface="Arial" charset="0"/>
            </a:endParaRPr>
          </a:p>
        </p:txBody>
      </p:sp>
      <p:sp>
        <p:nvSpPr>
          <p:cNvPr id="21521" name="文本框 8"/>
          <p:cNvSpPr txBox="1">
            <a:spLocks noChangeArrowheads="1"/>
          </p:cNvSpPr>
          <p:nvPr/>
        </p:nvSpPr>
        <p:spPr bwMode="auto">
          <a:xfrm>
            <a:off x="6372225" y="3003550"/>
            <a:ext cx="647700" cy="584200"/>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FF"/>
                </a:solidFill>
                <a:ea typeface="黑体" pitchFamily="49" charset="-122"/>
                <a:cs typeface="Arial" charset="0"/>
              </a:rPr>
              <a:t>出现病状</a:t>
            </a:r>
            <a:endParaRPr lang="en-US" altLang="zh-CN" sz="1600" b="1">
              <a:solidFill>
                <a:srgbClr val="FFFFFF"/>
              </a:solidFill>
              <a:ea typeface="黑体" pitchFamily="49" charset="-122"/>
              <a:cs typeface="Arial" charset="0"/>
            </a:endParaRPr>
          </a:p>
        </p:txBody>
      </p:sp>
      <p:sp>
        <p:nvSpPr>
          <p:cNvPr id="21522" name="文本框 8"/>
          <p:cNvSpPr txBox="1">
            <a:spLocks noChangeArrowheads="1"/>
          </p:cNvSpPr>
          <p:nvPr/>
        </p:nvSpPr>
        <p:spPr bwMode="auto">
          <a:xfrm>
            <a:off x="8118475" y="3003550"/>
            <a:ext cx="323850" cy="584200"/>
          </a:xfrm>
          <a:prstGeom prst="rect">
            <a:avLst/>
          </a:prstGeom>
          <a:noFill/>
          <a:ln w="9525">
            <a:noFill/>
            <a:miter lim="800000"/>
            <a:headEnd/>
            <a:tailEnd/>
          </a:ln>
        </p:spPr>
        <p:txBody>
          <a:bodyPr lIns="91305" tIns="45660" rIns="91305" bIns="45660">
            <a:spAutoFit/>
          </a:bodyPr>
          <a:lstStyle/>
          <a:p>
            <a:pPr algn="ctr"/>
            <a:r>
              <a:rPr lang="zh-CN" altLang="en-US" sz="1600" b="1">
                <a:solidFill>
                  <a:srgbClr val="FFFFFF"/>
                </a:solidFill>
                <a:ea typeface="黑体" pitchFamily="49" charset="-122"/>
                <a:cs typeface="Arial" charset="0"/>
              </a:rPr>
              <a:t>死亡</a:t>
            </a:r>
            <a:endParaRPr lang="en-US" altLang="zh-CN" sz="1600" b="1">
              <a:solidFill>
                <a:srgbClr val="FFFFFF"/>
              </a:solidFill>
              <a:ea typeface="黑体" pitchFamily="49" charset="-122"/>
              <a:cs typeface="Arial" charset="0"/>
            </a:endParaRPr>
          </a:p>
        </p:txBody>
      </p:sp>
      <p:cxnSp>
        <p:nvCxnSpPr>
          <p:cNvPr id="21523" name="直接箭头连接符 85"/>
          <p:cNvCxnSpPr>
            <a:cxnSpLocks noChangeShapeType="1"/>
          </p:cNvCxnSpPr>
          <p:nvPr/>
        </p:nvCxnSpPr>
        <p:spPr bwMode="auto">
          <a:xfrm>
            <a:off x="2339975" y="3295650"/>
            <a:ext cx="323850" cy="0"/>
          </a:xfrm>
          <a:prstGeom prst="straightConnector1">
            <a:avLst/>
          </a:prstGeom>
          <a:noFill/>
          <a:ln w="25400" algn="ctr">
            <a:solidFill>
              <a:srgbClr val="FFFF00"/>
            </a:solidFill>
            <a:round/>
            <a:headEnd/>
            <a:tailEnd type="arrow" w="med" len="med"/>
          </a:ln>
        </p:spPr>
      </p:cxnSp>
      <p:cxnSp>
        <p:nvCxnSpPr>
          <p:cNvPr id="21524" name="直接箭头连接符 86"/>
          <p:cNvCxnSpPr>
            <a:cxnSpLocks noChangeShapeType="1"/>
          </p:cNvCxnSpPr>
          <p:nvPr/>
        </p:nvCxnSpPr>
        <p:spPr bwMode="auto">
          <a:xfrm>
            <a:off x="3455988" y="3295650"/>
            <a:ext cx="323850" cy="0"/>
          </a:xfrm>
          <a:prstGeom prst="straightConnector1">
            <a:avLst/>
          </a:prstGeom>
          <a:noFill/>
          <a:ln w="25400" algn="ctr">
            <a:solidFill>
              <a:srgbClr val="FFFF00"/>
            </a:solidFill>
            <a:round/>
            <a:headEnd/>
            <a:tailEnd type="arrow" w="med" len="med"/>
          </a:ln>
        </p:spPr>
      </p:cxnSp>
      <p:cxnSp>
        <p:nvCxnSpPr>
          <p:cNvPr id="21525" name="直接箭头连接符 87"/>
          <p:cNvCxnSpPr>
            <a:cxnSpLocks noChangeShapeType="1"/>
          </p:cNvCxnSpPr>
          <p:nvPr/>
        </p:nvCxnSpPr>
        <p:spPr bwMode="auto">
          <a:xfrm>
            <a:off x="4500563" y="3295650"/>
            <a:ext cx="323850" cy="0"/>
          </a:xfrm>
          <a:prstGeom prst="straightConnector1">
            <a:avLst/>
          </a:prstGeom>
          <a:noFill/>
          <a:ln w="25400" algn="ctr">
            <a:solidFill>
              <a:srgbClr val="FFFF00"/>
            </a:solidFill>
            <a:round/>
            <a:headEnd/>
            <a:tailEnd type="arrow" w="med" len="med"/>
          </a:ln>
        </p:spPr>
      </p:cxnSp>
      <p:cxnSp>
        <p:nvCxnSpPr>
          <p:cNvPr id="21526" name="直接箭头连接符 88"/>
          <p:cNvCxnSpPr>
            <a:cxnSpLocks noChangeShapeType="1"/>
          </p:cNvCxnSpPr>
          <p:nvPr/>
        </p:nvCxnSpPr>
        <p:spPr bwMode="auto">
          <a:xfrm>
            <a:off x="5832475" y="3295650"/>
            <a:ext cx="323850" cy="0"/>
          </a:xfrm>
          <a:prstGeom prst="straightConnector1">
            <a:avLst/>
          </a:prstGeom>
          <a:noFill/>
          <a:ln w="25400" algn="ctr">
            <a:solidFill>
              <a:srgbClr val="FFFFFF"/>
            </a:solidFill>
            <a:round/>
            <a:headEnd/>
            <a:tailEnd type="arrow" w="med" len="med"/>
          </a:ln>
        </p:spPr>
      </p:cxnSp>
      <p:cxnSp>
        <p:nvCxnSpPr>
          <p:cNvPr id="21527" name="直接箭头连接符 89"/>
          <p:cNvCxnSpPr>
            <a:cxnSpLocks noChangeShapeType="1"/>
          </p:cNvCxnSpPr>
          <p:nvPr/>
        </p:nvCxnSpPr>
        <p:spPr bwMode="auto">
          <a:xfrm>
            <a:off x="7327900" y="3295650"/>
            <a:ext cx="323850" cy="0"/>
          </a:xfrm>
          <a:prstGeom prst="straightConnector1">
            <a:avLst/>
          </a:prstGeom>
          <a:noFill/>
          <a:ln w="25400" algn="ctr">
            <a:solidFill>
              <a:srgbClr val="FFFFFF"/>
            </a:solidFill>
            <a:round/>
            <a:headEnd/>
            <a:tailEnd type="arrow" w="med" len="med"/>
          </a:ln>
        </p:spPr>
      </p:cxnSp>
      <p:sp>
        <p:nvSpPr>
          <p:cNvPr id="21528" name="矩形 91"/>
          <p:cNvSpPr>
            <a:spLocks noChangeArrowheads="1"/>
          </p:cNvSpPr>
          <p:nvPr/>
        </p:nvSpPr>
        <p:spPr bwMode="auto">
          <a:xfrm>
            <a:off x="7165975" y="3295650"/>
            <a:ext cx="598488" cy="338138"/>
          </a:xfrm>
          <a:prstGeom prst="rect">
            <a:avLst/>
          </a:prstGeom>
          <a:noFill/>
          <a:ln w="9525">
            <a:noFill/>
            <a:miter lim="800000"/>
            <a:headEnd/>
            <a:tailEnd/>
          </a:ln>
        </p:spPr>
        <p:txBody>
          <a:bodyPr wrap="none" lIns="91305" tIns="45660" rIns="91305" bIns="45660">
            <a:spAutoFit/>
          </a:bodyPr>
          <a:lstStyle/>
          <a:p>
            <a:r>
              <a:rPr lang="zh-CN" altLang="en-US" sz="1600" b="1">
                <a:solidFill>
                  <a:srgbClr val="FFFFFF"/>
                </a:solidFill>
                <a:ea typeface="黑体" pitchFamily="49" charset="-122"/>
                <a:cs typeface="Arial" charset="0"/>
              </a:rPr>
              <a:t>转移</a:t>
            </a:r>
            <a:endParaRPr lang="zh-CN" altLang="en-US" sz="1600" b="1">
              <a:solidFill>
                <a:srgbClr val="FFFFFF"/>
              </a:solidFill>
              <a:latin typeface="Tahoma" pitchFamily="34" charset="0"/>
              <a:ea typeface="黑体" pitchFamily="49" charset="-122"/>
              <a:cs typeface="Arial" charset="0"/>
            </a:endParaRPr>
          </a:p>
        </p:txBody>
      </p:sp>
      <p:sp>
        <p:nvSpPr>
          <p:cNvPr id="21529" name="文本框 8"/>
          <p:cNvSpPr txBox="1">
            <a:spLocks noChangeArrowheads="1"/>
          </p:cNvSpPr>
          <p:nvPr/>
        </p:nvSpPr>
        <p:spPr bwMode="auto">
          <a:xfrm>
            <a:off x="5238750" y="4033838"/>
            <a:ext cx="3508375" cy="830262"/>
          </a:xfrm>
          <a:prstGeom prst="rect">
            <a:avLst/>
          </a:prstGeom>
          <a:noFill/>
          <a:ln w="9525">
            <a:noFill/>
            <a:miter lim="800000"/>
            <a:headEnd/>
            <a:tailEnd/>
          </a:ln>
        </p:spPr>
        <p:txBody>
          <a:bodyPr lIns="91305" tIns="45660" rIns="91305" bIns="45660">
            <a:spAutoFit/>
          </a:bodyPr>
          <a:lstStyle/>
          <a:p>
            <a:pPr algn="ctr"/>
            <a:r>
              <a:rPr lang="zh-CN" altLang="en-US" sz="2400">
                <a:solidFill>
                  <a:srgbClr val="FFFFFF"/>
                </a:solidFill>
                <a:ea typeface="黑体" pitchFamily="49" charset="-122"/>
                <a:cs typeface="Arial" charset="0"/>
              </a:rPr>
              <a:t>传统成像技术难以实</a:t>
            </a:r>
            <a:endParaRPr lang="en-US" altLang="zh-CN" sz="2400">
              <a:solidFill>
                <a:srgbClr val="FFFFFF"/>
              </a:solidFill>
              <a:ea typeface="黑体" pitchFamily="49" charset="-122"/>
              <a:cs typeface="Arial" charset="0"/>
            </a:endParaRPr>
          </a:p>
          <a:p>
            <a:pPr algn="ctr"/>
            <a:r>
              <a:rPr lang="zh-CN" altLang="en-US" sz="2400">
                <a:solidFill>
                  <a:srgbClr val="FFFFFF"/>
                </a:solidFill>
                <a:ea typeface="黑体" pitchFamily="49" charset="-122"/>
                <a:cs typeface="Arial" charset="0"/>
              </a:rPr>
              <a:t>现早期微小肿瘤成像</a:t>
            </a:r>
          </a:p>
        </p:txBody>
      </p:sp>
      <p:cxnSp>
        <p:nvCxnSpPr>
          <p:cNvPr id="21530" name="直接连接符 53"/>
          <p:cNvCxnSpPr>
            <a:cxnSpLocks noChangeShapeType="1"/>
          </p:cNvCxnSpPr>
          <p:nvPr/>
        </p:nvCxnSpPr>
        <p:spPr bwMode="auto">
          <a:xfrm>
            <a:off x="2124075" y="987425"/>
            <a:ext cx="0" cy="3933825"/>
          </a:xfrm>
          <a:prstGeom prst="line">
            <a:avLst/>
          </a:prstGeom>
          <a:noFill/>
          <a:ln w="25400" algn="ctr">
            <a:solidFill>
              <a:srgbClr val="FFFFFF"/>
            </a:solidFill>
            <a:prstDash val="dash"/>
            <a:round/>
            <a:headEnd/>
            <a:tailEnd/>
          </a:ln>
        </p:spPr>
      </p:cxnSp>
      <p:cxnSp>
        <p:nvCxnSpPr>
          <p:cNvPr id="21531" name="直接连接符 54"/>
          <p:cNvCxnSpPr>
            <a:cxnSpLocks noChangeShapeType="1"/>
          </p:cNvCxnSpPr>
          <p:nvPr/>
        </p:nvCxnSpPr>
        <p:spPr bwMode="auto">
          <a:xfrm>
            <a:off x="5224463" y="987425"/>
            <a:ext cx="0" cy="3933825"/>
          </a:xfrm>
          <a:prstGeom prst="line">
            <a:avLst/>
          </a:prstGeom>
          <a:noFill/>
          <a:ln w="25400" algn="ctr">
            <a:solidFill>
              <a:srgbClr val="FFFFFF"/>
            </a:solidFill>
            <a:prstDash val="dash"/>
            <a:round/>
            <a:headEnd/>
            <a:tailEnd/>
          </a:ln>
        </p:spPr>
      </p:cxnSp>
      <p:cxnSp>
        <p:nvCxnSpPr>
          <p:cNvPr id="21532" name="直接连接符 55"/>
          <p:cNvCxnSpPr>
            <a:cxnSpLocks noChangeShapeType="1"/>
          </p:cNvCxnSpPr>
          <p:nvPr/>
        </p:nvCxnSpPr>
        <p:spPr bwMode="auto">
          <a:xfrm>
            <a:off x="8748713" y="987425"/>
            <a:ext cx="0" cy="3933825"/>
          </a:xfrm>
          <a:prstGeom prst="line">
            <a:avLst/>
          </a:prstGeom>
          <a:noFill/>
          <a:ln w="25400" algn="ctr">
            <a:solidFill>
              <a:srgbClr val="FFFFFF"/>
            </a:solidFill>
            <a:prstDash val="dash"/>
            <a:round/>
            <a:headEnd/>
            <a:tailEnd/>
          </a:ln>
        </p:spPr>
      </p:cxnSp>
      <p:cxnSp>
        <p:nvCxnSpPr>
          <p:cNvPr id="21533" name="直接连接符 74"/>
          <p:cNvCxnSpPr>
            <a:cxnSpLocks noChangeShapeType="1"/>
          </p:cNvCxnSpPr>
          <p:nvPr/>
        </p:nvCxnSpPr>
        <p:spPr bwMode="auto">
          <a:xfrm>
            <a:off x="555625" y="3084513"/>
            <a:ext cx="0" cy="1824037"/>
          </a:xfrm>
          <a:prstGeom prst="line">
            <a:avLst/>
          </a:prstGeom>
          <a:noFill/>
          <a:ln w="25400" algn="ctr">
            <a:solidFill>
              <a:srgbClr val="FFFFFF"/>
            </a:solidFill>
            <a:prstDash val="dash"/>
            <a:round/>
            <a:headEnd/>
            <a:tailEnd/>
          </a:ln>
        </p:spPr>
      </p:cxnSp>
      <p:sp>
        <p:nvSpPr>
          <p:cNvPr id="21534" name="文本框 8"/>
          <p:cNvSpPr txBox="1">
            <a:spLocks noChangeArrowheads="1"/>
          </p:cNvSpPr>
          <p:nvPr/>
        </p:nvSpPr>
        <p:spPr bwMode="auto">
          <a:xfrm>
            <a:off x="527050" y="3946525"/>
            <a:ext cx="1635125" cy="1200150"/>
          </a:xfrm>
          <a:prstGeom prst="rect">
            <a:avLst/>
          </a:prstGeom>
          <a:noFill/>
          <a:ln w="9525">
            <a:noFill/>
            <a:miter lim="800000"/>
            <a:headEnd/>
            <a:tailEnd/>
          </a:ln>
        </p:spPr>
        <p:txBody>
          <a:bodyPr lIns="91305" tIns="45660" rIns="91305" bIns="45660">
            <a:spAutoFit/>
          </a:bodyPr>
          <a:lstStyle/>
          <a:p>
            <a:pPr algn="ctr"/>
            <a:r>
              <a:rPr lang="zh-CN" altLang="en-US" sz="2400">
                <a:latin typeface="黑体" pitchFamily="49" charset="-122"/>
                <a:ea typeface="黑体" pitchFamily="49" charset="-122"/>
                <a:cs typeface="Arial" charset="0"/>
              </a:rPr>
              <a:t>基因技术</a:t>
            </a:r>
            <a:endParaRPr lang="en-US" altLang="zh-CN" sz="2400">
              <a:latin typeface="黑体" pitchFamily="49" charset="-122"/>
              <a:ea typeface="黑体" pitchFamily="49" charset="-122"/>
              <a:cs typeface="Arial" charset="0"/>
            </a:endParaRPr>
          </a:p>
          <a:p>
            <a:pPr algn="ctr"/>
            <a:r>
              <a:rPr lang="zh-CN" altLang="en-US" sz="2400">
                <a:latin typeface="黑体" pitchFamily="49" charset="-122"/>
                <a:ea typeface="黑体" pitchFamily="49" charset="-122"/>
                <a:cs typeface="Arial" charset="0"/>
              </a:rPr>
              <a:t>检测早期基因异常</a:t>
            </a:r>
            <a:endParaRPr lang="en-US" altLang="zh-CN" sz="2400">
              <a:latin typeface="黑体" pitchFamily="49" charset="-122"/>
              <a:ea typeface="黑体" pitchFamily="49" charset="-122"/>
              <a:cs typeface="Arial" charset="0"/>
            </a:endParaRPr>
          </a:p>
        </p:txBody>
      </p:sp>
      <p:sp>
        <p:nvSpPr>
          <p:cNvPr id="88" name="右箭头 87"/>
          <p:cNvSpPr/>
          <p:nvPr/>
        </p:nvSpPr>
        <p:spPr bwMode="auto">
          <a:xfrm>
            <a:off x="555625" y="3579813"/>
            <a:ext cx="1568450" cy="306387"/>
          </a:xfrm>
          <a:prstGeom prst="rightArrow">
            <a:avLst>
              <a:gd name="adj1" fmla="val 50000"/>
              <a:gd name="adj2" fmla="val 162108"/>
            </a:avLst>
          </a:prstGeom>
          <a:solidFill>
            <a:srgbClr val="FFFFFF"/>
          </a:solidFill>
          <a:ln w="19050" cap="flat" cmpd="sng" algn="ctr">
            <a:noFill/>
            <a:prstDash val="solid"/>
            <a:round/>
            <a:headEnd type="none" w="med" len="med"/>
            <a:tailEnd type="none" w="med" len="med"/>
          </a:ln>
          <a:effectLst/>
        </p:spPr>
        <p:txBody>
          <a:bodyPr lIns="96032" tIns="48009" rIns="96032" bIns="48009"/>
          <a:lstStyle/>
          <a:p>
            <a:pPr defTabSz="913020" fontAlgn="auto">
              <a:spcBef>
                <a:spcPts val="0"/>
              </a:spcBef>
              <a:spcAft>
                <a:spcPts val="0"/>
              </a:spcAft>
              <a:defRPr/>
            </a:pPr>
            <a:endParaRPr lang="zh-CN" altLang="en-US" sz="2800" b="1" kern="0" dirty="0">
              <a:solidFill>
                <a:srgbClr val="66CCFF"/>
              </a:solidFill>
              <a:latin typeface="Tahoma" pitchFamily="34" charset="0"/>
              <a:ea typeface="黑体" pitchFamily="49" charset="-122"/>
            </a:endParaRPr>
          </a:p>
        </p:txBody>
      </p:sp>
      <p:sp>
        <p:nvSpPr>
          <p:cNvPr id="90" name="右箭头 89"/>
          <p:cNvSpPr/>
          <p:nvPr/>
        </p:nvSpPr>
        <p:spPr bwMode="auto">
          <a:xfrm rot="10800000">
            <a:off x="5260975" y="3576638"/>
            <a:ext cx="3463925" cy="304800"/>
          </a:xfrm>
          <a:prstGeom prst="rightArrow">
            <a:avLst>
              <a:gd name="adj1" fmla="val 50000"/>
              <a:gd name="adj2" fmla="val 162108"/>
            </a:avLst>
          </a:prstGeom>
          <a:solidFill>
            <a:srgbClr val="FFFFFF"/>
          </a:solidFill>
          <a:ln w="19050" cap="flat" cmpd="sng" algn="ctr">
            <a:noFill/>
            <a:prstDash val="solid"/>
            <a:round/>
            <a:headEnd type="none" w="med" len="med"/>
            <a:tailEnd type="none" w="med" len="med"/>
          </a:ln>
          <a:effectLst/>
        </p:spPr>
        <p:txBody>
          <a:bodyPr lIns="96032" tIns="48009" rIns="96032" bIns="48009"/>
          <a:lstStyle/>
          <a:p>
            <a:pPr defTabSz="913020" fontAlgn="auto">
              <a:spcBef>
                <a:spcPts val="0"/>
              </a:spcBef>
              <a:spcAft>
                <a:spcPts val="0"/>
              </a:spcAft>
              <a:defRPr/>
            </a:pPr>
            <a:endParaRPr lang="zh-CN" altLang="en-US" sz="2800" b="1" kern="0" dirty="0">
              <a:solidFill>
                <a:srgbClr val="66CCFF"/>
              </a:solidFill>
              <a:latin typeface="Tahoma" pitchFamily="34" charset="0"/>
              <a:ea typeface="黑体" pitchFamily="49" charset="-122"/>
            </a:endParaRPr>
          </a:p>
        </p:txBody>
      </p:sp>
      <p:sp>
        <p:nvSpPr>
          <p:cNvPr id="92" name="TextBox 91"/>
          <p:cNvSpPr txBox="1">
            <a:spLocks noChangeArrowheads="1"/>
          </p:cNvSpPr>
          <p:nvPr/>
        </p:nvSpPr>
        <p:spPr bwMode="auto">
          <a:xfrm>
            <a:off x="2844800" y="3940175"/>
            <a:ext cx="1900238" cy="922338"/>
          </a:xfrm>
          <a:prstGeom prst="rect">
            <a:avLst/>
          </a:prstGeom>
          <a:noFill/>
          <a:ln w="9525">
            <a:noFill/>
            <a:miter lim="800000"/>
            <a:headEnd/>
            <a:tailEnd/>
          </a:ln>
        </p:spPr>
        <p:txBody>
          <a:bodyPr lIns="91305" tIns="45660" rIns="91305" bIns="45660">
            <a:spAutoFit/>
          </a:bodyPr>
          <a:lstStyle/>
          <a:p>
            <a:pPr algn="ctr"/>
            <a:r>
              <a:rPr lang="zh-CN" altLang="en-US" sz="5400" b="1">
                <a:solidFill>
                  <a:srgbClr val="FFFF00"/>
                </a:solidFill>
                <a:latin typeface="黑体" pitchFamily="49" charset="-122"/>
                <a:ea typeface="黑体" pitchFamily="49" charset="-122"/>
              </a:rPr>
              <a:t>？</a:t>
            </a:r>
          </a:p>
        </p:txBody>
      </p:sp>
      <p:sp>
        <p:nvSpPr>
          <p:cNvPr id="93" name="爆炸形 1 92"/>
          <p:cNvSpPr/>
          <p:nvPr/>
        </p:nvSpPr>
        <p:spPr bwMode="auto">
          <a:xfrm>
            <a:off x="1908175" y="2560638"/>
            <a:ext cx="431800" cy="360362"/>
          </a:xfrm>
          <a:prstGeom prst="irregularSeal1">
            <a:avLst/>
          </a:prstGeom>
          <a:noFill/>
          <a:ln w="19050" cap="flat" cmpd="sng" algn="ctr">
            <a:solidFill>
              <a:srgbClr val="FFFFFF"/>
            </a:solidFill>
            <a:prstDash val="solid"/>
            <a:round/>
            <a:headEnd type="none" w="med" len="med"/>
            <a:tailEnd type="none" w="med" len="med"/>
          </a:ln>
          <a:effectLst/>
        </p:spPr>
        <p:txBody>
          <a:bodyPr lIns="96032" tIns="48009" rIns="96032" bIns="48009"/>
          <a:lstStyle/>
          <a:p>
            <a:pPr fontAlgn="auto">
              <a:spcBef>
                <a:spcPts val="0"/>
              </a:spcBef>
              <a:spcAft>
                <a:spcPts val="0"/>
              </a:spcAft>
              <a:defRPr/>
            </a:pPr>
            <a:endParaRPr lang="zh-CN" altLang="en-US" sz="2800" b="1" kern="0" dirty="0">
              <a:solidFill>
                <a:srgbClr val="66CCFF"/>
              </a:solidFill>
              <a:latin typeface="Tahoma" pitchFamily="34" charset="0"/>
              <a:ea typeface="黑体" pitchFamily="2" charset="-122"/>
            </a:endParaRPr>
          </a:p>
        </p:txBody>
      </p:sp>
      <p:sp>
        <p:nvSpPr>
          <p:cNvPr id="21539" name="任意多边形 93"/>
          <p:cNvSpPr>
            <a:spLocks/>
          </p:cNvSpPr>
          <p:nvPr/>
        </p:nvSpPr>
        <p:spPr bwMode="auto">
          <a:xfrm>
            <a:off x="635000" y="1074738"/>
            <a:ext cx="7959725" cy="1785937"/>
          </a:xfrm>
          <a:custGeom>
            <a:avLst/>
            <a:gdLst>
              <a:gd name="T0" fmla="*/ 0 w 7960659"/>
              <a:gd name="T1" fmla="*/ 1785769 h 1785769"/>
              <a:gd name="T2" fmla="*/ 1021977 w 7960659"/>
              <a:gd name="T3" fmla="*/ 1721223 h 1785769"/>
              <a:gd name="T4" fmla="*/ 2764715 w 7960659"/>
              <a:gd name="T5" fmla="*/ 1635162 h 1785769"/>
              <a:gd name="T6" fmla="*/ 4023362 w 7960659"/>
              <a:gd name="T7" fmla="*/ 1538343 h 1785769"/>
              <a:gd name="T8" fmla="*/ 5249735 w 7960659"/>
              <a:gd name="T9" fmla="*/ 1344706 h 1785769"/>
              <a:gd name="T10" fmla="*/ 6379287 w 7960659"/>
              <a:gd name="T11" fmla="*/ 1075764 h 1785769"/>
              <a:gd name="T12" fmla="*/ 7186111 w 7960659"/>
              <a:gd name="T13" fmla="*/ 677731 h 1785769"/>
              <a:gd name="T14" fmla="*/ 7648687 w 7960659"/>
              <a:gd name="T15" fmla="*/ 279698 h 1785769"/>
              <a:gd name="T16" fmla="*/ 7960659 w 7960659"/>
              <a:gd name="T17" fmla="*/ 0 h 1785769"/>
              <a:gd name="T18" fmla="*/ 7960659 w 7960659"/>
              <a:gd name="T19" fmla="*/ 0 h 17857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60659" h="1785769">
                <a:moveTo>
                  <a:pt x="0" y="1785769"/>
                </a:moveTo>
                <a:lnTo>
                  <a:pt x="1021977" y="1721223"/>
                </a:lnTo>
                <a:lnTo>
                  <a:pt x="2764715" y="1635162"/>
                </a:lnTo>
                <a:cubicBezTo>
                  <a:pt x="3264945" y="1604682"/>
                  <a:pt x="3609191" y="1586752"/>
                  <a:pt x="4023360" y="1538343"/>
                </a:cubicBezTo>
                <a:cubicBezTo>
                  <a:pt x="4437529" y="1489934"/>
                  <a:pt x="4857078" y="1421802"/>
                  <a:pt x="5249732" y="1344706"/>
                </a:cubicBezTo>
                <a:cubicBezTo>
                  <a:pt x="5642386" y="1267610"/>
                  <a:pt x="6056556" y="1186926"/>
                  <a:pt x="6379285" y="1075764"/>
                </a:cubicBezTo>
                <a:cubicBezTo>
                  <a:pt x="6702014" y="964602"/>
                  <a:pt x="6974541" y="810409"/>
                  <a:pt x="7186108" y="677731"/>
                </a:cubicBezTo>
                <a:cubicBezTo>
                  <a:pt x="7397675" y="545053"/>
                  <a:pt x="7519595" y="392653"/>
                  <a:pt x="7648687" y="279698"/>
                </a:cubicBezTo>
                <a:cubicBezTo>
                  <a:pt x="7777779" y="166743"/>
                  <a:pt x="7960659" y="0"/>
                  <a:pt x="7960659" y="0"/>
                </a:cubicBezTo>
              </a:path>
            </a:pathLst>
          </a:custGeom>
          <a:noFill/>
          <a:ln w="28575" cap="flat" cmpd="sng" algn="ctr">
            <a:solidFill>
              <a:srgbClr val="FFFF00"/>
            </a:solidFill>
            <a:prstDash val="solid"/>
            <a:round/>
            <a:headEnd type="none" w="med" len="med"/>
            <a:tailEnd type="none" w="med" len="med"/>
          </a:ln>
        </p:spPr>
        <p:txBody>
          <a:bodyPr lIns="96032" tIns="48009" rIns="96032" bIns="48009"/>
          <a:lstStyle/>
          <a:p>
            <a:endParaRPr lang="zh-CN" altLang="en-US"/>
          </a:p>
        </p:txBody>
      </p:sp>
      <p:grpSp>
        <p:nvGrpSpPr>
          <p:cNvPr id="95" name="组合 94"/>
          <p:cNvGrpSpPr>
            <a:grpSpLocks/>
          </p:cNvGrpSpPr>
          <p:nvPr/>
        </p:nvGrpSpPr>
        <p:grpSpPr bwMode="auto">
          <a:xfrm>
            <a:off x="179388" y="3575050"/>
            <a:ext cx="8964612" cy="3094038"/>
            <a:chOff x="179512" y="3425669"/>
            <a:chExt cx="8964488" cy="3093545"/>
          </a:xfrm>
        </p:grpSpPr>
        <p:grpSp>
          <p:nvGrpSpPr>
            <p:cNvPr id="21545" name="组合 95"/>
            <p:cNvGrpSpPr>
              <a:grpSpLocks/>
            </p:cNvGrpSpPr>
            <p:nvPr/>
          </p:nvGrpSpPr>
          <p:grpSpPr bwMode="auto">
            <a:xfrm>
              <a:off x="179512" y="3576791"/>
              <a:ext cx="8964488" cy="2942423"/>
              <a:chOff x="179512" y="3576791"/>
              <a:chExt cx="8964488" cy="2942423"/>
            </a:xfrm>
          </p:grpSpPr>
          <p:sp>
            <p:nvSpPr>
              <p:cNvPr id="21547" name="文本框 8"/>
              <p:cNvSpPr txBox="1">
                <a:spLocks noChangeArrowheads="1"/>
              </p:cNvSpPr>
              <p:nvPr/>
            </p:nvSpPr>
            <p:spPr bwMode="auto">
              <a:xfrm>
                <a:off x="2105968" y="3576791"/>
                <a:ext cx="3186112" cy="1569660"/>
              </a:xfrm>
              <a:prstGeom prst="rect">
                <a:avLst/>
              </a:prstGeom>
              <a:noFill/>
              <a:ln w="9525">
                <a:noFill/>
                <a:miter lim="800000"/>
                <a:headEnd/>
                <a:tailEnd/>
              </a:ln>
            </p:spPr>
            <p:txBody>
              <a:bodyPr>
                <a:spAutoFit/>
              </a:bodyPr>
              <a:lstStyle/>
              <a:p>
                <a:pPr algn="ctr"/>
                <a:r>
                  <a:rPr lang="zh-CN" altLang="en-US" sz="3200">
                    <a:solidFill>
                      <a:srgbClr val="FFFF00"/>
                    </a:solidFill>
                    <a:ea typeface="黑体" pitchFamily="49" charset="-122"/>
                    <a:cs typeface="Arial" charset="0"/>
                  </a:rPr>
                  <a:t>人工智能</a:t>
                </a:r>
                <a:endParaRPr lang="en-US" altLang="zh-CN" sz="3200">
                  <a:solidFill>
                    <a:srgbClr val="FFFF00"/>
                  </a:solidFill>
                  <a:ea typeface="黑体" pitchFamily="49" charset="-122"/>
                  <a:cs typeface="Arial" charset="0"/>
                </a:endParaRPr>
              </a:p>
              <a:p>
                <a:pPr algn="ctr"/>
                <a:r>
                  <a:rPr lang="zh-CN" altLang="en-US" sz="3200">
                    <a:solidFill>
                      <a:srgbClr val="FFFF00"/>
                    </a:solidFill>
                    <a:ea typeface="黑体" pitchFamily="49" charset="-122"/>
                    <a:cs typeface="Arial" charset="0"/>
                  </a:rPr>
                  <a:t>医疗大数据</a:t>
                </a:r>
                <a:endParaRPr lang="en-US" altLang="zh-CN" sz="3200">
                  <a:solidFill>
                    <a:srgbClr val="FFFF00"/>
                  </a:solidFill>
                  <a:ea typeface="黑体" pitchFamily="49" charset="-122"/>
                  <a:cs typeface="Arial" charset="0"/>
                </a:endParaRPr>
              </a:p>
              <a:p>
                <a:pPr algn="ctr"/>
                <a:r>
                  <a:rPr lang="zh-CN" altLang="en-US" sz="3200">
                    <a:solidFill>
                      <a:srgbClr val="FFFF00"/>
                    </a:solidFill>
                    <a:ea typeface="黑体" pitchFamily="49" charset="-122"/>
                    <a:cs typeface="Arial" charset="0"/>
                  </a:rPr>
                  <a:t>影像组学</a:t>
                </a:r>
                <a:endParaRPr lang="en-US" altLang="zh-CN" sz="3200">
                  <a:solidFill>
                    <a:srgbClr val="FFFF00"/>
                  </a:solidFill>
                  <a:ea typeface="黑体" pitchFamily="49" charset="-122"/>
                  <a:cs typeface="Arial" charset="0"/>
                </a:endParaRPr>
              </a:p>
            </p:txBody>
          </p:sp>
          <p:sp>
            <p:nvSpPr>
              <p:cNvPr id="21548" name="右大括号 98"/>
              <p:cNvSpPr>
                <a:spLocks/>
              </p:cNvSpPr>
              <p:nvPr/>
            </p:nvSpPr>
            <p:spPr bwMode="auto">
              <a:xfrm rot="5400000">
                <a:off x="3551863" y="3842099"/>
                <a:ext cx="296986" cy="2897003"/>
              </a:xfrm>
              <a:prstGeom prst="rightBrace">
                <a:avLst>
                  <a:gd name="adj1" fmla="val 86392"/>
                  <a:gd name="adj2" fmla="val 50000"/>
                </a:avLst>
              </a:prstGeom>
              <a:noFill/>
              <a:ln w="19050" algn="ctr">
                <a:solidFill>
                  <a:srgbClr val="FFFF00"/>
                </a:solidFill>
                <a:round/>
                <a:headEnd/>
                <a:tailEnd/>
              </a:ln>
            </p:spPr>
            <p:txBody>
              <a:bodyPr lIns="96167" tIns="48084" rIns="96167" bIns="48084"/>
              <a:lstStyle/>
              <a:p>
                <a:pPr defTabSz="912813"/>
                <a:endParaRPr lang="zh-CN" altLang="en-US" sz="2800" b="1">
                  <a:solidFill>
                    <a:srgbClr val="66CCFF"/>
                  </a:solidFill>
                  <a:latin typeface="Tahoma" pitchFamily="34" charset="0"/>
                  <a:ea typeface="黑体" pitchFamily="49" charset="-122"/>
                </a:endParaRPr>
              </a:p>
            </p:txBody>
          </p:sp>
          <p:sp>
            <p:nvSpPr>
              <p:cNvPr id="21549" name="TextBox 99"/>
              <p:cNvSpPr txBox="1">
                <a:spLocks noChangeArrowheads="1"/>
              </p:cNvSpPr>
              <p:nvPr/>
            </p:nvSpPr>
            <p:spPr bwMode="auto">
              <a:xfrm>
                <a:off x="179512" y="5441996"/>
                <a:ext cx="8964488" cy="1077218"/>
              </a:xfrm>
              <a:prstGeom prst="rect">
                <a:avLst/>
              </a:prstGeom>
              <a:noFill/>
              <a:ln w="9525">
                <a:noFill/>
                <a:miter lim="800000"/>
                <a:headEnd/>
                <a:tailEnd/>
              </a:ln>
            </p:spPr>
            <p:txBody>
              <a:bodyPr>
                <a:spAutoFit/>
              </a:bodyPr>
              <a:lstStyle/>
              <a:p>
                <a:pPr algn="ctr"/>
                <a:r>
                  <a:rPr lang="zh-CN" altLang="en-US" sz="3200">
                    <a:solidFill>
                      <a:srgbClr val="FFFF00"/>
                    </a:solidFill>
                    <a:ea typeface="黑体" pitchFamily="49" charset="-122"/>
                  </a:rPr>
                  <a:t>影像组学融合临床、基因和影像大数据信息，基于人工智能技术为实现精准诊断提供新机遇</a:t>
                </a:r>
                <a:endParaRPr lang="en-US" altLang="zh-CN" sz="3200">
                  <a:solidFill>
                    <a:srgbClr val="FFFF00"/>
                  </a:solidFill>
                  <a:ea typeface="黑体" pitchFamily="49" charset="-122"/>
                </a:endParaRPr>
              </a:p>
            </p:txBody>
          </p:sp>
        </p:grpSp>
        <p:sp>
          <p:nvSpPr>
            <p:cNvPr id="21546" name="上下箭头 96"/>
            <p:cNvSpPr>
              <a:spLocks noChangeArrowheads="1"/>
            </p:cNvSpPr>
            <p:nvPr/>
          </p:nvSpPr>
          <p:spPr bwMode="auto">
            <a:xfrm rot="5400000">
              <a:off x="3519172" y="2031142"/>
              <a:ext cx="306000" cy="3095054"/>
            </a:xfrm>
            <a:prstGeom prst="upDownArrow">
              <a:avLst>
                <a:gd name="adj1" fmla="val 50000"/>
                <a:gd name="adj2" fmla="val 138279"/>
              </a:avLst>
            </a:prstGeom>
            <a:solidFill>
              <a:srgbClr val="FFFF00"/>
            </a:solidFill>
            <a:ln w="9525" algn="ctr">
              <a:noFill/>
              <a:round/>
              <a:headEnd/>
              <a:tailEnd/>
            </a:ln>
          </p:spPr>
          <p:txBody>
            <a:bodyPr lIns="96167" tIns="48084" rIns="96167" bIns="48084"/>
            <a:lstStyle/>
            <a:p>
              <a:pPr defTabSz="912813"/>
              <a:endParaRPr lang="zh-CN" altLang="en-US" sz="2800" b="1">
                <a:solidFill>
                  <a:srgbClr val="66CCFF"/>
                </a:solidFill>
                <a:latin typeface="Tahoma" pitchFamily="34" charset="0"/>
                <a:ea typeface="黑体" pitchFamily="49" charset="-122"/>
              </a:endParaRPr>
            </a:p>
          </p:txBody>
        </p:sp>
      </p:grpSp>
      <p:sp>
        <p:nvSpPr>
          <p:cNvPr id="21541" name="文本框 8"/>
          <p:cNvSpPr txBox="1">
            <a:spLocks noChangeArrowheads="1"/>
          </p:cNvSpPr>
          <p:nvPr/>
        </p:nvSpPr>
        <p:spPr bwMode="auto">
          <a:xfrm>
            <a:off x="938213" y="1276350"/>
            <a:ext cx="898525" cy="830263"/>
          </a:xfrm>
          <a:prstGeom prst="rect">
            <a:avLst/>
          </a:prstGeom>
          <a:noFill/>
          <a:ln w="9525">
            <a:noFill/>
            <a:miter lim="800000"/>
            <a:headEnd/>
            <a:tailEnd/>
          </a:ln>
        </p:spPr>
        <p:txBody>
          <a:bodyPr lIns="91305" tIns="45660" rIns="91305" bIns="45660">
            <a:spAutoFit/>
          </a:bodyPr>
          <a:lstStyle/>
          <a:p>
            <a:pPr algn="ctr"/>
            <a:r>
              <a:rPr lang="zh-CN" altLang="en-US" sz="2400">
                <a:solidFill>
                  <a:srgbClr val="FFFFFF"/>
                </a:solidFill>
                <a:ea typeface="黑体" pitchFamily="49" charset="-122"/>
                <a:cs typeface="Arial" charset="0"/>
              </a:rPr>
              <a:t>基因异常</a:t>
            </a:r>
            <a:endParaRPr lang="en-US" altLang="zh-CN" sz="2400">
              <a:solidFill>
                <a:srgbClr val="FFFFFF"/>
              </a:solidFill>
              <a:ea typeface="黑体" pitchFamily="49" charset="-122"/>
              <a:cs typeface="Arial" charset="0"/>
            </a:endParaRPr>
          </a:p>
        </p:txBody>
      </p:sp>
      <p:sp>
        <p:nvSpPr>
          <p:cNvPr id="21542" name="文本框 8"/>
          <p:cNvSpPr txBox="1">
            <a:spLocks noChangeArrowheads="1"/>
          </p:cNvSpPr>
          <p:nvPr/>
        </p:nvSpPr>
        <p:spPr bwMode="auto">
          <a:xfrm>
            <a:off x="5437188" y="1276350"/>
            <a:ext cx="2214562" cy="830263"/>
          </a:xfrm>
          <a:prstGeom prst="rect">
            <a:avLst/>
          </a:prstGeom>
          <a:noFill/>
          <a:ln w="9525">
            <a:noFill/>
            <a:miter lim="800000"/>
            <a:headEnd/>
            <a:tailEnd/>
          </a:ln>
        </p:spPr>
        <p:txBody>
          <a:bodyPr lIns="91305" tIns="45660" rIns="91305" bIns="45660">
            <a:spAutoFit/>
          </a:bodyPr>
          <a:lstStyle/>
          <a:p>
            <a:pPr algn="ctr"/>
            <a:r>
              <a:rPr lang="zh-CN" altLang="en-US" sz="2400">
                <a:solidFill>
                  <a:srgbClr val="FFFFFF"/>
                </a:solidFill>
                <a:latin typeface="黑体" pitchFamily="49" charset="-122"/>
                <a:ea typeface="黑体" pitchFamily="49" charset="-122"/>
                <a:cs typeface="Arial" charset="0"/>
              </a:rPr>
              <a:t>新陈代谢异常</a:t>
            </a:r>
            <a:endParaRPr lang="en-US" altLang="zh-CN" sz="2400">
              <a:solidFill>
                <a:srgbClr val="FFFFFF"/>
              </a:solidFill>
              <a:latin typeface="黑体" pitchFamily="49" charset="-122"/>
              <a:ea typeface="黑体" pitchFamily="49" charset="-122"/>
              <a:cs typeface="Arial" charset="0"/>
            </a:endParaRPr>
          </a:p>
          <a:p>
            <a:pPr algn="ctr"/>
            <a:r>
              <a:rPr lang="zh-CN" altLang="en-US" sz="2400">
                <a:solidFill>
                  <a:srgbClr val="FFFFFF"/>
                </a:solidFill>
                <a:latin typeface="黑体" pitchFamily="49" charset="-122"/>
                <a:ea typeface="黑体" pitchFamily="49" charset="-122"/>
                <a:cs typeface="Arial" charset="0"/>
              </a:rPr>
              <a:t>器官结构异常</a:t>
            </a:r>
            <a:endParaRPr lang="en-US" altLang="zh-CN" sz="2400">
              <a:solidFill>
                <a:srgbClr val="FFFFFF"/>
              </a:solidFill>
              <a:latin typeface="黑体" pitchFamily="49" charset="-122"/>
              <a:ea typeface="黑体" pitchFamily="49" charset="-122"/>
              <a:cs typeface="Arial" charset="0"/>
            </a:endParaRPr>
          </a:p>
        </p:txBody>
      </p:sp>
      <p:sp>
        <p:nvSpPr>
          <p:cNvPr id="21543" name="文本框 8"/>
          <p:cNvSpPr txBox="1">
            <a:spLocks noChangeArrowheads="1"/>
          </p:cNvSpPr>
          <p:nvPr/>
        </p:nvSpPr>
        <p:spPr bwMode="auto">
          <a:xfrm>
            <a:off x="8624888" y="2500313"/>
            <a:ext cx="628650" cy="830262"/>
          </a:xfrm>
          <a:prstGeom prst="rect">
            <a:avLst/>
          </a:prstGeom>
          <a:noFill/>
          <a:ln w="9525">
            <a:noFill/>
            <a:miter lim="800000"/>
            <a:headEnd/>
            <a:tailEnd/>
          </a:ln>
        </p:spPr>
        <p:txBody>
          <a:bodyPr lIns="91305" tIns="45660" rIns="91305" bIns="45660">
            <a:spAutoFit/>
          </a:bodyPr>
          <a:lstStyle/>
          <a:p>
            <a:pPr algn="ctr"/>
            <a:r>
              <a:rPr lang="zh-CN" altLang="en-US" sz="2400">
                <a:solidFill>
                  <a:srgbClr val="FFFFFF"/>
                </a:solidFill>
                <a:ea typeface="黑体" pitchFamily="49" charset="-122"/>
                <a:cs typeface="Arial" charset="0"/>
              </a:rPr>
              <a:t>时间</a:t>
            </a:r>
            <a:endParaRPr lang="en-US" altLang="zh-CN" sz="2400">
              <a:solidFill>
                <a:srgbClr val="FFFFFF"/>
              </a:solidFill>
              <a:ea typeface="黑体" pitchFamily="49" charset="-122"/>
              <a:cs typeface="Arial" charset="0"/>
            </a:endParaRPr>
          </a:p>
        </p:txBody>
      </p:sp>
      <p:sp>
        <p:nvSpPr>
          <p:cNvPr id="21544" name="标题 1"/>
          <p:cNvSpPr txBox="1">
            <a:spLocks/>
          </p:cNvSpPr>
          <p:nvPr/>
        </p:nvSpPr>
        <p:spPr bwMode="auto">
          <a:xfrm>
            <a:off x="0" y="0"/>
            <a:ext cx="91440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影像组学为癌症精准诊疗提供新机遇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hidden"/>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up)">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1"/>
          <p:cNvSpPr>
            <a:spLocks noGrp="1"/>
          </p:cNvSpPr>
          <p:nvPr>
            <p:ph type="sldNum" sz="quarter" idx="4294967295"/>
          </p:nvPr>
        </p:nvSpPr>
        <p:spPr bwMode="auto">
          <a:xfrm>
            <a:off x="7048500" y="6554788"/>
            <a:ext cx="2133600" cy="476250"/>
          </a:xfrm>
          <a:prstGeom prst="rect">
            <a:avLst/>
          </a:prstGeom>
          <a:noFill/>
          <a:ln>
            <a:miter lim="800000"/>
            <a:headEnd/>
            <a:tailEnd/>
          </a:ln>
        </p:spPr>
        <p:txBody>
          <a:bodyPr/>
          <a:lstStyle/>
          <a:p>
            <a:pPr algn="r"/>
            <a:fld id="{C1498524-0B6E-4DDD-B751-0B82C8AC9B50}" type="slidenum">
              <a:rPr lang="zh-CN" altLang="en-US" sz="1400">
                <a:solidFill>
                  <a:srgbClr val="FFFF00"/>
                </a:solidFill>
                <a:ea typeface="黑体" pitchFamily="49" charset="-122"/>
                <a:sym typeface="Times New Roman" pitchFamily="18" charset="0"/>
              </a:rPr>
              <a:pPr algn="r"/>
              <a:t>11</a:t>
            </a:fld>
            <a:endParaRPr lang="en-US" altLang="zh-CN">
              <a:solidFill>
                <a:srgbClr val="FFFF00"/>
              </a:solidFill>
              <a:ea typeface="黑体" pitchFamily="49" charset="-122"/>
              <a:sym typeface="Times New Roman" pitchFamily="18" charset="0"/>
            </a:endParaRPr>
          </a:p>
        </p:txBody>
      </p:sp>
      <p:sp>
        <p:nvSpPr>
          <p:cNvPr id="23554" name="标题 1"/>
          <p:cNvSpPr txBox="1">
            <a:spLocks/>
          </p:cNvSpPr>
          <p:nvPr/>
        </p:nvSpPr>
        <p:spPr bwMode="auto">
          <a:xfrm>
            <a:off x="0" y="0"/>
            <a:ext cx="9145588" cy="703263"/>
          </a:xfrm>
          <a:prstGeom prst="rect">
            <a:avLst/>
          </a:prstGeom>
          <a:noFill/>
          <a:ln w="9525">
            <a:noFill/>
            <a:miter lim="800000"/>
            <a:headEnd/>
            <a:tailEnd/>
          </a:ln>
        </p:spPr>
        <p:txBody>
          <a:bodyPr lIns="91287" tIns="45652" rIns="91287" bIns="45652"/>
          <a:lstStyle/>
          <a:p>
            <a:pPr eaLnBrk="0" hangingPunct="0"/>
            <a:r>
              <a:rPr lang="zh-CN" altLang="en-US" sz="3200">
                <a:solidFill>
                  <a:srgbClr val="FFFF00"/>
                </a:solidFill>
                <a:latin typeface="黑体" pitchFamily="49" charset="-122"/>
                <a:ea typeface="黑体" pitchFamily="49" charset="-122"/>
              </a:rPr>
              <a:t>从“早期诊断”到“治疗选择”</a:t>
            </a:r>
          </a:p>
        </p:txBody>
      </p:sp>
      <p:sp>
        <p:nvSpPr>
          <p:cNvPr id="22" name="矩形标注 21"/>
          <p:cNvSpPr>
            <a:spLocks noChangeArrowheads="1"/>
          </p:cNvSpPr>
          <p:nvPr/>
        </p:nvSpPr>
        <p:spPr bwMode="auto">
          <a:xfrm rot="5400000">
            <a:off x="5576757" y="338838"/>
            <a:ext cx="2406330" cy="3985205"/>
          </a:xfrm>
          <a:prstGeom prst="wedgeRectCallout">
            <a:avLst>
              <a:gd name="adj1" fmla="val 18456"/>
              <a:gd name="adj2" fmla="val 50034"/>
            </a:avLst>
          </a:prstGeom>
          <a:noFill/>
          <a:ln w="28575" cmpd="sng">
            <a:solidFill>
              <a:schemeClr val="tx1"/>
            </a:solidFill>
            <a:miter lim="800000"/>
            <a:headEnd/>
            <a:tailEnd/>
          </a:ln>
          <a:extLst/>
        </p:spPr>
        <p:txBody>
          <a:bodyPr vert="vert270" lIns="90000" tIns="46800" rIns="90000" bIns="46800"/>
          <a:lstStyle/>
          <a:p>
            <a:pPr algn="dist" fontAlgn="auto">
              <a:spcBef>
                <a:spcPts val="0"/>
              </a:spcBef>
              <a:spcAft>
                <a:spcPts val="0"/>
              </a:spcAft>
              <a:defRPr/>
            </a:pPr>
            <a:r>
              <a:rPr lang="zh-CN" altLang="en-US" sz="2400" dirty="0">
                <a:solidFill>
                  <a:srgbClr val="FFFF00"/>
                </a:solidFill>
                <a:latin typeface="Arial" pitchFamily="34" charset="0"/>
                <a:ea typeface="黑体"/>
                <a:cs typeface="Arial" pitchFamily="34" charset="0"/>
              </a:rPr>
              <a:t>癌症的早期诊断：</a:t>
            </a:r>
            <a:r>
              <a:rPr lang="zh-CN" altLang="en-US" sz="2400" dirty="0">
                <a:latin typeface="Arial" pitchFamily="34" charset="0"/>
                <a:ea typeface="黑体"/>
                <a:cs typeface="Arial" pitchFamily="34" charset="0"/>
              </a:rPr>
              <a:t>被视为突破癌症研究的重要环节，美国国家卫生研究院投入大量资金用以推动癌症的早诊研究。癌症的早期诊断在乳腺癌、肺癌中已有理想的效果</a:t>
            </a:r>
          </a:p>
        </p:txBody>
      </p:sp>
      <p:cxnSp>
        <p:nvCxnSpPr>
          <p:cNvPr id="23556" name="直接连接符 40"/>
          <p:cNvCxnSpPr>
            <a:cxnSpLocks noChangeShapeType="1"/>
          </p:cNvCxnSpPr>
          <p:nvPr/>
        </p:nvCxnSpPr>
        <p:spPr bwMode="auto">
          <a:xfrm>
            <a:off x="0" y="3709988"/>
            <a:ext cx="9144000" cy="0"/>
          </a:xfrm>
          <a:prstGeom prst="line">
            <a:avLst/>
          </a:prstGeom>
          <a:noFill/>
          <a:ln w="28575" algn="ctr">
            <a:solidFill>
              <a:schemeClr val="tx1"/>
            </a:solidFill>
            <a:prstDash val="dash"/>
            <a:round/>
            <a:headEnd/>
            <a:tailEnd/>
          </a:ln>
        </p:spPr>
      </p:cxnSp>
      <p:pic>
        <p:nvPicPr>
          <p:cNvPr id="23557" name="图片 4"/>
          <p:cNvPicPr>
            <a:picLocks noChangeAspect="1"/>
          </p:cNvPicPr>
          <p:nvPr/>
        </p:nvPicPr>
        <p:blipFill>
          <a:blip r:embed="rId2"/>
          <a:srcRect/>
          <a:stretch>
            <a:fillRect/>
          </a:stretch>
        </p:blipFill>
        <p:spPr bwMode="auto">
          <a:xfrm>
            <a:off x="382588" y="1738313"/>
            <a:ext cx="4275137" cy="549275"/>
          </a:xfrm>
          <a:prstGeom prst="rect">
            <a:avLst/>
          </a:prstGeom>
          <a:noFill/>
          <a:ln w="9525">
            <a:noFill/>
            <a:miter lim="800000"/>
            <a:headEnd/>
            <a:tailEnd/>
          </a:ln>
        </p:spPr>
      </p:pic>
      <p:pic>
        <p:nvPicPr>
          <p:cNvPr id="23558" name="图片 7"/>
          <p:cNvPicPr>
            <a:picLocks noChangeAspect="1"/>
          </p:cNvPicPr>
          <p:nvPr/>
        </p:nvPicPr>
        <p:blipFill>
          <a:blip r:embed="rId3"/>
          <a:srcRect/>
          <a:stretch>
            <a:fillRect/>
          </a:stretch>
        </p:blipFill>
        <p:spPr bwMode="auto">
          <a:xfrm>
            <a:off x="382588" y="2306638"/>
            <a:ext cx="4275137" cy="752475"/>
          </a:xfrm>
          <a:prstGeom prst="rect">
            <a:avLst/>
          </a:prstGeom>
          <a:noFill/>
          <a:ln w="9525">
            <a:noFill/>
            <a:miter lim="800000"/>
            <a:headEnd/>
            <a:tailEnd/>
          </a:ln>
        </p:spPr>
      </p:pic>
      <p:sp>
        <p:nvSpPr>
          <p:cNvPr id="23559" name="TextBox 25"/>
          <p:cNvSpPr txBox="1">
            <a:spLocks noChangeArrowheads="1"/>
          </p:cNvSpPr>
          <p:nvPr/>
        </p:nvSpPr>
        <p:spPr bwMode="auto">
          <a:xfrm>
            <a:off x="395288" y="692150"/>
            <a:ext cx="8232775" cy="461963"/>
          </a:xfrm>
          <a:prstGeom prst="rect">
            <a:avLst/>
          </a:prstGeom>
          <a:noFill/>
          <a:ln w="28575">
            <a:noFill/>
            <a:miter lim="800000"/>
            <a:headEnd/>
            <a:tailEnd/>
          </a:ln>
        </p:spPr>
        <p:txBody>
          <a:bodyPr>
            <a:spAutoFit/>
          </a:bodyPr>
          <a:lstStyle/>
          <a:p>
            <a:pPr algn="ctr"/>
            <a:r>
              <a:rPr lang="zh-CN" altLang="en-US" sz="2400">
                <a:ea typeface="黑体" pitchFamily="49" charset="-122"/>
                <a:cs typeface="Arial" charset="0"/>
              </a:rPr>
              <a:t>癌症早期诊断：</a:t>
            </a:r>
            <a:r>
              <a:rPr lang="en-US" altLang="zh-CN" sz="2400">
                <a:ea typeface="黑体" pitchFamily="49" charset="-122"/>
                <a:cs typeface="Arial" charset="0"/>
              </a:rPr>
              <a:t>Screening and Early Detection</a:t>
            </a:r>
            <a:endParaRPr lang="zh-CN" altLang="en-US" sz="2400">
              <a:ea typeface="黑体" pitchFamily="49" charset="-122"/>
              <a:cs typeface="Arial" charset="0"/>
            </a:endParaRPr>
          </a:p>
        </p:txBody>
      </p:sp>
      <p:sp>
        <p:nvSpPr>
          <p:cNvPr id="23560" name="TextBox 25"/>
          <p:cNvSpPr txBox="1">
            <a:spLocks noChangeArrowheads="1"/>
          </p:cNvSpPr>
          <p:nvPr/>
        </p:nvSpPr>
        <p:spPr bwMode="auto">
          <a:xfrm>
            <a:off x="455613" y="3748088"/>
            <a:ext cx="8234362" cy="422275"/>
          </a:xfrm>
          <a:prstGeom prst="rect">
            <a:avLst/>
          </a:prstGeom>
          <a:noFill/>
          <a:ln w="25400">
            <a:noFill/>
            <a:miter lim="800000"/>
            <a:headEnd/>
            <a:tailEnd/>
          </a:ln>
        </p:spPr>
        <p:txBody>
          <a:bodyPr/>
          <a:lstStyle/>
          <a:p>
            <a:pPr algn="ctr"/>
            <a:r>
              <a:rPr lang="zh-CN" altLang="en-US" sz="2400">
                <a:ea typeface="黑体" pitchFamily="49" charset="-122"/>
                <a:cs typeface="Arial" charset="0"/>
              </a:rPr>
              <a:t>治疗方式选择：</a:t>
            </a:r>
            <a:r>
              <a:rPr lang="en-US" altLang="zh-CN" sz="2400">
                <a:ea typeface="黑体" pitchFamily="49" charset="-122"/>
                <a:cs typeface="Arial" charset="0"/>
              </a:rPr>
              <a:t>Treatment Decision Making</a:t>
            </a:r>
            <a:endParaRPr lang="zh-CN" altLang="en-US">
              <a:ea typeface="黑体" pitchFamily="49" charset="-122"/>
              <a:cs typeface="Arial" charset="0"/>
            </a:endParaRPr>
          </a:p>
        </p:txBody>
      </p:sp>
      <p:pic>
        <p:nvPicPr>
          <p:cNvPr id="23561" name="图片 9"/>
          <p:cNvPicPr>
            <a:picLocks noChangeAspect="1"/>
          </p:cNvPicPr>
          <p:nvPr/>
        </p:nvPicPr>
        <p:blipFill>
          <a:blip r:embed="rId4"/>
          <a:srcRect/>
          <a:stretch>
            <a:fillRect/>
          </a:stretch>
        </p:blipFill>
        <p:spPr bwMode="auto">
          <a:xfrm>
            <a:off x="358775" y="4267200"/>
            <a:ext cx="4322763" cy="565150"/>
          </a:xfrm>
          <a:prstGeom prst="rect">
            <a:avLst/>
          </a:prstGeom>
          <a:noFill/>
          <a:ln w="9525">
            <a:noFill/>
            <a:miter lim="800000"/>
            <a:headEnd/>
            <a:tailEnd/>
          </a:ln>
        </p:spPr>
      </p:pic>
      <p:pic>
        <p:nvPicPr>
          <p:cNvPr id="23562" name="图片 12"/>
          <p:cNvPicPr>
            <a:picLocks noChangeAspect="1"/>
          </p:cNvPicPr>
          <p:nvPr/>
        </p:nvPicPr>
        <p:blipFill>
          <a:blip r:embed="rId5"/>
          <a:srcRect/>
          <a:stretch>
            <a:fillRect/>
          </a:stretch>
        </p:blipFill>
        <p:spPr bwMode="auto">
          <a:xfrm>
            <a:off x="358775" y="4854575"/>
            <a:ext cx="4322763" cy="327025"/>
          </a:xfrm>
          <a:prstGeom prst="rect">
            <a:avLst/>
          </a:prstGeom>
          <a:noFill/>
          <a:ln w="9525">
            <a:noFill/>
            <a:miter lim="800000"/>
            <a:headEnd/>
            <a:tailEnd/>
          </a:ln>
        </p:spPr>
      </p:pic>
      <p:pic>
        <p:nvPicPr>
          <p:cNvPr id="23563" name="图片 13"/>
          <p:cNvPicPr>
            <a:picLocks noChangeAspect="1"/>
          </p:cNvPicPr>
          <p:nvPr/>
        </p:nvPicPr>
        <p:blipFill>
          <a:blip r:embed="rId6"/>
          <a:srcRect/>
          <a:stretch>
            <a:fillRect/>
          </a:stretch>
        </p:blipFill>
        <p:spPr bwMode="auto">
          <a:xfrm>
            <a:off x="358775" y="5181600"/>
            <a:ext cx="4322763" cy="406400"/>
          </a:xfrm>
          <a:prstGeom prst="rect">
            <a:avLst/>
          </a:prstGeom>
          <a:noFill/>
          <a:ln w="9525">
            <a:noFill/>
            <a:miter lim="800000"/>
            <a:headEnd/>
            <a:tailEnd/>
          </a:ln>
        </p:spPr>
      </p:pic>
      <p:pic>
        <p:nvPicPr>
          <p:cNvPr id="23564" name="图片 14"/>
          <p:cNvPicPr>
            <a:picLocks noChangeAspect="1"/>
          </p:cNvPicPr>
          <p:nvPr/>
        </p:nvPicPr>
        <p:blipFill>
          <a:blip r:embed="rId7"/>
          <a:srcRect/>
          <a:stretch>
            <a:fillRect/>
          </a:stretch>
        </p:blipFill>
        <p:spPr bwMode="auto">
          <a:xfrm>
            <a:off x="358775" y="5546725"/>
            <a:ext cx="4322763" cy="388938"/>
          </a:xfrm>
          <a:prstGeom prst="rect">
            <a:avLst/>
          </a:prstGeom>
          <a:noFill/>
          <a:ln w="9525">
            <a:noFill/>
            <a:miter lim="800000"/>
            <a:headEnd/>
            <a:tailEnd/>
          </a:ln>
        </p:spPr>
      </p:pic>
      <p:pic>
        <p:nvPicPr>
          <p:cNvPr id="23565" name="图片 15"/>
          <p:cNvPicPr>
            <a:picLocks noChangeAspect="1"/>
          </p:cNvPicPr>
          <p:nvPr/>
        </p:nvPicPr>
        <p:blipFill>
          <a:blip r:embed="rId8"/>
          <a:srcRect/>
          <a:stretch>
            <a:fillRect/>
          </a:stretch>
        </p:blipFill>
        <p:spPr bwMode="auto">
          <a:xfrm>
            <a:off x="358775" y="5964238"/>
            <a:ext cx="4322763" cy="581025"/>
          </a:xfrm>
          <a:prstGeom prst="rect">
            <a:avLst/>
          </a:prstGeom>
          <a:noFill/>
          <a:ln w="9525">
            <a:noFill/>
            <a:miter lim="800000"/>
            <a:headEnd/>
            <a:tailEnd/>
          </a:ln>
        </p:spPr>
      </p:pic>
      <p:sp>
        <p:nvSpPr>
          <p:cNvPr id="44" name="矩形标注 43"/>
          <p:cNvSpPr>
            <a:spLocks noChangeArrowheads="1"/>
          </p:cNvSpPr>
          <p:nvPr/>
        </p:nvSpPr>
        <p:spPr bwMode="auto">
          <a:xfrm rot="5400000">
            <a:off x="5659559" y="3366542"/>
            <a:ext cx="2307402" cy="4051880"/>
          </a:xfrm>
          <a:prstGeom prst="wedgeRectCallout">
            <a:avLst>
              <a:gd name="adj1" fmla="val 18456"/>
              <a:gd name="adj2" fmla="val 50034"/>
            </a:avLst>
          </a:prstGeom>
          <a:noFill/>
          <a:ln w="28575" cmpd="sng">
            <a:solidFill>
              <a:schemeClr val="tx1"/>
            </a:solidFill>
            <a:miter lim="800000"/>
            <a:headEnd/>
            <a:tailEnd/>
          </a:ln>
          <a:extLst/>
        </p:spPr>
        <p:txBody>
          <a:bodyPr vert="vert270" lIns="90000" tIns="46800" rIns="90000" bIns="46800"/>
          <a:lstStyle/>
          <a:p>
            <a:pPr algn="dist" fontAlgn="auto">
              <a:spcBef>
                <a:spcPts val="0"/>
              </a:spcBef>
              <a:spcAft>
                <a:spcPts val="0"/>
              </a:spcAft>
              <a:defRPr/>
            </a:pPr>
            <a:r>
              <a:rPr lang="zh-CN" altLang="en-US" sz="2400" dirty="0">
                <a:solidFill>
                  <a:srgbClr val="FFFF00"/>
                </a:solidFill>
                <a:latin typeface="Arial" pitchFamily="34" charset="0"/>
                <a:ea typeface="黑体"/>
                <a:cs typeface="Arial" pitchFamily="34" charset="0"/>
              </a:rPr>
              <a:t>治疗方式的选择：</a:t>
            </a:r>
            <a:r>
              <a:rPr lang="zh-CN" altLang="en-US" sz="2400" dirty="0">
                <a:latin typeface="Arial" pitchFamily="34" charset="0"/>
                <a:ea typeface="黑体"/>
                <a:cs typeface="Arial" pitchFamily="34" charset="0"/>
              </a:rPr>
              <a:t>尽管已实现部分癌症的早期诊断，但癌症总发病率和死亡率仍然呈上升趋势。原因在于治疗方式选择。采取不当治疗方式，会降低患者的生存几率</a:t>
            </a:r>
            <a:endParaRPr lang="zh-CN" altLang="en-US" sz="2000" dirty="0">
              <a:latin typeface="Arial" pitchFamily="34" charset="0"/>
              <a:ea typeface="黑体"/>
              <a:cs typeface="Arial" pitchFamily="34" charset="0"/>
            </a:endParaRPr>
          </a:p>
        </p:txBody>
      </p:sp>
      <p:sp>
        <p:nvSpPr>
          <p:cNvPr id="23567" name="TextBox 25"/>
          <p:cNvSpPr txBox="1">
            <a:spLocks noChangeArrowheads="1"/>
          </p:cNvSpPr>
          <p:nvPr/>
        </p:nvSpPr>
        <p:spPr bwMode="auto">
          <a:xfrm>
            <a:off x="358775" y="4257675"/>
            <a:ext cx="4322763" cy="2316163"/>
          </a:xfrm>
          <a:prstGeom prst="rect">
            <a:avLst/>
          </a:prstGeom>
          <a:noFill/>
          <a:ln w="31750">
            <a:solidFill>
              <a:srgbClr val="FF0000"/>
            </a:solidFill>
            <a:miter lim="800000"/>
            <a:headEnd/>
            <a:tailEnd/>
          </a:ln>
        </p:spPr>
        <p:txBody>
          <a:bodyPr/>
          <a:lstStyle/>
          <a:p>
            <a:pPr algn="ctr"/>
            <a:endParaRPr lang="zh-CN" altLang="en-US">
              <a:solidFill>
                <a:srgbClr val="FFFFFF"/>
              </a:solidFill>
              <a:latin typeface="Tahoma" pitchFamily="34" charset="0"/>
            </a:endParaRPr>
          </a:p>
        </p:txBody>
      </p:sp>
      <p:pic>
        <p:nvPicPr>
          <p:cNvPr id="23568" name="图片 47"/>
          <p:cNvPicPr>
            <a:picLocks noChangeAspect="1"/>
          </p:cNvPicPr>
          <p:nvPr/>
        </p:nvPicPr>
        <p:blipFill>
          <a:blip r:embed="rId9"/>
          <a:srcRect/>
          <a:stretch>
            <a:fillRect/>
          </a:stretch>
        </p:blipFill>
        <p:spPr bwMode="auto">
          <a:xfrm>
            <a:off x="382588" y="1150938"/>
            <a:ext cx="4275137" cy="577850"/>
          </a:xfrm>
          <a:prstGeom prst="rect">
            <a:avLst/>
          </a:prstGeom>
          <a:noFill/>
          <a:ln w="9525">
            <a:noFill/>
            <a:miter lim="800000"/>
            <a:headEnd/>
            <a:tailEnd/>
          </a:ln>
        </p:spPr>
      </p:pic>
      <p:pic>
        <p:nvPicPr>
          <p:cNvPr id="23569" name="图片 48"/>
          <p:cNvPicPr>
            <a:picLocks noChangeAspect="1"/>
          </p:cNvPicPr>
          <p:nvPr/>
        </p:nvPicPr>
        <p:blipFill>
          <a:blip r:embed="rId10"/>
          <a:srcRect/>
          <a:stretch>
            <a:fillRect/>
          </a:stretch>
        </p:blipFill>
        <p:spPr bwMode="auto">
          <a:xfrm>
            <a:off x="382588" y="3067050"/>
            <a:ext cx="4275137" cy="438150"/>
          </a:xfrm>
          <a:prstGeom prst="rect">
            <a:avLst/>
          </a:prstGeom>
          <a:noFill/>
          <a:ln w="9525">
            <a:noFill/>
            <a:miter lim="800000"/>
            <a:headEnd/>
            <a:tailEnd/>
          </a:ln>
        </p:spPr>
      </p:pic>
      <p:sp>
        <p:nvSpPr>
          <p:cNvPr id="23570" name="TextBox 25"/>
          <p:cNvSpPr txBox="1">
            <a:spLocks noChangeArrowheads="1"/>
          </p:cNvSpPr>
          <p:nvPr/>
        </p:nvSpPr>
        <p:spPr bwMode="auto">
          <a:xfrm>
            <a:off x="358775" y="1128713"/>
            <a:ext cx="4322763" cy="2406650"/>
          </a:xfrm>
          <a:prstGeom prst="rect">
            <a:avLst/>
          </a:prstGeom>
          <a:noFill/>
          <a:ln w="31750">
            <a:solidFill>
              <a:srgbClr val="FF0000"/>
            </a:solidFill>
            <a:miter lim="800000"/>
            <a:headEnd/>
            <a:tailEnd/>
          </a:ln>
        </p:spPr>
        <p:txBody>
          <a:bodyPr/>
          <a:lstStyle/>
          <a:p>
            <a:pPr algn="ctr"/>
            <a:endParaRPr lang="zh-CN" altLang="en-US">
              <a:solidFill>
                <a:srgbClr val="FFFFFF"/>
              </a:solidFill>
              <a:latin typeface="Tahoma"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txBox="1">
            <a:spLocks/>
          </p:cNvSpPr>
          <p:nvPr/>
        </p:nvSpPr>
        <p:spPr bwMode="auto">
          <a:xfrm>
            <a:off x="0" y="0"/>
            <a:ext cx="9145588" cy="703263"/>
          </a:xfrm>
          <a:prstGeom prst="rect">
            <a:avLst/>
          </a:prstGeom>
          <a:noFill/>
          <a:ln w="9525">
            <a:noFill/>
            <a:miter lim="800000"/>
            <a:headEnd/>
            <a:tailEnd/>
          </a:ln>
        </p:spPr>
        <p:txBody>
          <a:bodyPr lIns="91287" tIns="45652" rIns="91287" bIns="45652"/>
          <a:lstStyle/>
          <a:p>
            <a:pPr eaLnBrk="0" hangingPunct="0"/>
            <a:r>
              <a:rPr lang="zh-CN" altLang="en-US" sz="3200">
                <a:solidFill>
                  <a:srgbClr val="FFFF00"/>
                </a:solidFill>
                <a:latin typeface="黑体" pitchFamily="49" charset="-122"/>
                <a:ea typeface="黑体" pitchFamily="49" charset="-122"/>
              </a:rPr>
              <a:t>“精准医疗”概念明确</a:t>
            </a:r>
          </a:p>
        </p:txBody>
      </p:sp>
      <p:sp>
        <p:nvSpPr>
          <p:cNvPr id="4" name="矩形 3"/>
          <p:cNvSpPr/>
          <p:nvPr/>
        </p:nvSpPr>
        <p:spPr>
          <a:xfrm>
            <a:off x="323850" y="746125"/>
            <a:ext cx="8496300" cy="1939925"/>
          </a:xfrm>
          <a:prstGeom prst="rect">
            <a:avLst/>
          </a:prstGeom>
          <a:solidFill>
            <a:schemeClr val="bg2">
              <a:lumMod val="75000"/>
            </a:schemeClr>
          </a:solidFill>
          <a:ln w="19050">
            <a:solidFill>
              <a:srgbClr val="FFFF00"/>
            </a:solidFill>
          </a:ln>
        </p:spPr>
        <p:txBody>
          <a:bodyPr>
            <a:spAutoFit/>
          </a:bodyPr>
          <a:lstStyle/>
          <a:p>
            <a:pPr algn="just">
              <a:defRPr/>
            </a:pPr>
            <a:r>
              <a:rPr lang="zh-CN" altLang="en-US" sz="2400" dirty="0">
                <a:solidFill>
                  <a:srgbClr val="FFFF00"/>
                </a:solidFill>
                <a:latin typeface="Arial" panose="020B0604020202020204" pitchFamily="34" charset="0"/>
                <a:ea typeface="黑体" panose="02010609060101010101" pitchFamily="49" charset="-122"/>
                <a:cs typeface="Arial" panose="020B0604020202020204" pitchFamily="34" charset="0"/>
              </a:rPr>
              <a:t>精准医疗</a:t>
            </a:r>
            <a:r>
              <a:rPr lang="zh-CN" altLang="en-US" sz="2400" dirty="0">
                <a:latin typeface="Arial" panose="020B0604020202020204" pitchFamily="34" charset="0"/>
                <a:ea typeface="黑体" panose="02010609060101010101" pitchFamily="49" charset="-122"/>
                <a:cs typeface="Arial" panose="020B0604020202020204" pitchFamily="34" charset="0"/>
              </a:rPr>
              <a:t>：将个体化的差异包括环境、生活方式及基因等信息纳入到疾病治疗和预防的系列新兴方法。</a:t>
            </a: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algn="just">
              <a:defRPr/>
            </a:pPr>
            <a:r>
              <a:rPr lang="en-US" altLang="zh-CN" sz="2400" dirty="0">
                <a:solidFill>
                  <a:srgbClr val="FFFF00"/>
                </a:solidFill>
                <a:latin typeface="Arial" panose="020B0604020202020204" pitchFamily="34" charset="0"/>
                <a:ea typeface="黑体" panose="02010609060101010101" pitchFamily="49" charset="-122"/>
                <a:cs typeface="Arial" panose="020B0604020202020204" pitchFamily="34" charset="0"/>
              </a:rPr>
              <a:t>Precision medicine </a:t>
            </a:r>
            <a:r>
              <a:rPr lang="en-US" altLang="zh-CN" sz="2400" dirty="0">
                <a:latin typeface="Arial" panose="020B0604020202020204" pitchFamily="34" charset="0"/>
                <a:ea typeface="黑体" panose="02010609060101010101" pitchFamily="49" charset="-122"/>
                <a:cs typeface="Arial" panose="020B0604020202020204" pitchFamily="34" charset="0"/>
              </a:rPr>
              <a:t>is an emerging approach for disease treatment and prevention that takes into account individual variability in environment, lifestyle and genes for each person.</a:t>
            </a:r>
          </a:p>
        </p:txBody>
      </p:sp>
      <p:sp>
        <p:nvSpPr>
          <p:cNvPr id="24579" name="文本框 32"/>
          <p:cNvSpPr txBox="1">
            <a:spLocks noChangeArrowheads="1"/>
          </p:cNvSpPr>
          <p:nvPr/>
        </p:nvSpPr>
        <p:spPr bwMode="auto">
          <a:xfrm>
            <a:off x="3551238" y="3028950"/>
            <a:ext cx="5067300" cy="1354138"/>
          </a:xfrm>
          <a:prstGeom prst="rect">
            <a:avLst/>
          </a:prstGeom>
          <a:noFill/>
          <a:ln w="28575">
            <a:solidFill>
              <a:schemeClr val="tx1"/>
            </a:solidFill>
            <a:miter lim="800000"/>
            <a:headEnd/>
            <a:tailEnd/>
          </a:ln>
        </p:spPr>
        <p:txBody>
          <a:bodyPr>
            <a:spAutoFit/>
          </a:bodyPr>
          <a:lstStyle/>
          <a:p>
            <a:pPr algn="ctr">
              <a:spcAft>
                <a:spcPts val="600"/>
              </a:spcAft>
            </a:pPr>
            <a:r>
              <a:rPr lang="zh-CN" altLang="en-US" sz="2400">
                <a:latin typeface="黑体" pitchFamily="49" charset="-122"/>
                <a:ea typeface="黑体" pitchFamily="49" charset="-122"/>
              </a:rPr>
              <a:t>从粗略到精准（信息整合）</a:t>
            </a:r>
            <a:endParaRPr lang="en-US" altLang="zh-CN" sz="2400">
              <a:latin typeface="黑体" pitchFamily="49" charset="-122"/>
              <a:ea typeface="黑体" pitchFamily="49" charset="-122"/>
            </a:endParaRPr>
          </a:p>
          <a:p>
            <a:pPr algn="dist">
              <a:spcAft>
                <a:spcPts val="600"/>
              </a:spcAft>
            </a:pPr>
            <a:r>
              <a:rPr lang="zh-CN" altLang="en-US" sz="2400">
                <a:latin typeface="黑体" pitchFamily="49" charset="-122"/>
                <a:ea typeface="黑体" pitchFamily="49" charset="-122"/>
              </a:rPr>
              <a:t>纳入反映个体化差异的基因信息</a:t>
            </a:r>
            <a:endParaRPr lang="en-US" altLang="zh-CN" sz="2400">
              <a:latin typeface="黑体" pitchFamily="49" charset="-122"/>
              <a:ea typeface="黑体" pitchFamily="49" charset="-122"/>
            </a:endParaRPr>
          </a:p>
          <a:p>
            <a:pPr algn="dist">
              <a:spcAft>
                <a:spcPts val="600"/>
              </a:spcAft>
            </a:pPr>
            <a:r>
              <a:rPr lang="zh-CN" altLang="en-US" sz="2400">
                <a:latin typeface="黑体" pitchFamily="49" charset="-122"/>
                <a:ea typeface="黑体" pitchFamily="49" charset="-122"/>
              </a:rPr>
              <a:t>纳入量化肿瘤异质性的影像特征</a:t>
            </a:r>
            <a:endParaRPr lang="en-US" altLang="zh-CN" sz="2400">
              <a:latin typeface="黑体" pitchFamily="49" charset="-122"/>
              <a:ea typeface="黑体" pitchFamily="49" charset="-122"/>
            </a:endParaRPr>
          </a:p>
        </p:txBody>
      </p:sp>
      <p:sp>
        <p:nvSpPr>
          <p:cNvPr id="46" name="椭圆 45"/>
          <p:cNvSpPr/>
          <p:nvPr/>
        </p:nvSpPr>
        <p:spPr>
          <a:xfrm>
            <a:off x="1992313" y="3122613"/>
            <a:ext cx="1169987" cy="1168400"/>
          </a:xfrm>
          <a:prstGeom prst="ellipse">
            <a:avLst/>
          </a:prstGeom>
          <a:ln w="28575">
            <a:solidFill>
              <a:srgbClr val="FFFF00"/>
            </a:solidFill>
          </a:ln>
        </p:spPr>
        <p:txBody>
          <a:bodyPr anchor="ctr">
            <a:spAutoFit/>
          </a:bodyPr>
          <a:lstStyle/>
          <a:p>
            <a:pPr algn="ctr" defTabSz="914308">
              <a:defRPr/>
            </a:pPr>
            <a:r>
              <a:rPr lang="zh-CN" altLang="en-US" sz="2400" dirty="0">
                <a:effectLst>
                  <a:outerShdw blurRad="38100" dist="38100" dir="2700000" algn="tl">
                    <a:srgbClr val="000000"/>
                  </a:outerShdw>
                </a:effectLst>
                <a:latin typeface="黑体" panose="02010609060101010101" pitchFamily="49" charset="-122"/>
                <a:ea typeface="黑体" panose="02010609060101010101" pitchFamily="49" charset="-122"/>
              </a:rPr>
              <a:t>提高</a:t>
            </a: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精度</a:t>
            </a:r>
          </a:p>
        </p:txBody>
      </p:sp>
      <p:cxnSp>
        <p:nvCxnSpPr>
          <p:cNvPr id="24581" name="直接箭头连接符 49"/>
          <p:cNvCxnSpPr>
            <a:cxnSpLocks noChangeShapeType="1"/>
            <a:stCxn id="46" idx="6"/>
            <a:endCxn id="24579" idx="1"/>
          </p:cNvCxnSpPr>
          <p:nvPr/>
        </p:nvCxnSpPr>
        <p:spPr bwMode="auto">
          <a:xfrm flipV="1">
            <a:off x="3162300" y="3705225"/>
            <a:ext cx="388938" cy="1588"/>
          </a:xfrm>
          <a:prstGeom prst="straightConnector1">
            <a:avLst/>
          </a:prstGeom>
          <a:noFill/>
          <a:ln w="57150" algn="ctr">
            <a:solidFill>
              <a:schemeClr val="tx1"/>
            </a:solidFill>
            <a:round/>
            <a:headEnd/>
            <a:tailEnd type="triangle" w="med" len="med"/>
          </a:ln>
        </p:spPr>
      </p:cxnSp>
      <p:sp>
        <p:nvSpPr>
          <p:cNvPr id="24582" name="文本框 51"/>
          <p:cNvSpPr txBox="1">
            <a:spLocks noChangeArrowheads="1"/>
          </p:cNvSpPr>
          <p:nvPr/>
        </p:nvSpPr>
        <p:spPr bwMode="auto">
          <a:xfrm>
            <a:off x="3541713" y="4578350"/>
            <a:ext cx="5068887" cy="1276350"/>
          </a:xfrm>
          <a:prstGeom prst="rect">
            <a:avLst/>
          </a:prstGeom>
          <a:noFill/>
          <a:ln w="28575">
            <a:solidFill>
              <a:schemeClr val="tx1"/>
            </a:solidFill>
            <a:miter lim="800000"/>
            <a:headEnd/>
            <a:tailEnd/>
          </a:ln>
        </p:spPr>
        <p:txBody>
          <a:bodyPr>
            <a:spAutoFit/>
          </a:bodyPr>
          <a:lstStyle/>
          <a:p>
            <a:pPr algn="ctr">
              <a:spcAft>
                <a:spcPts val="600"/>
              </a:spcAft>
            </a:pPr>
            <a:r>
              <a:rPr lang="zh-CN" altLang="en-US" sz="2400">
                <a:latin typeface="黑体" pitchFamily="49" charset="-122"/>
                <a:ea typeface="黑体" pitchFamily="49" charset="-122"/>
              </a:rPr>
              <a:t>从错误到正确（方法改进）</a:t>
            </a:r>
            <a:endParaRPr lang="en-US" altLang="zh-CN" sz="2400">
              <a:latin typeface="黑体" pitchFamily="49" charset="-122"/>
              <a:ea typeface="黑体" pitchFamily="49" charset="-122"/>
            </a:endParaRPr>
          </a:p>
          <a:p>
            <a:pPr algn="ctr">
              <a:spcAft>
                <a:spcPts val="600"/>
              </a:spcAft>
            </a:pPr>
            <a:r>
              <a:rPr lang="zh-CN" altLang="en-US" sz="2400">
                <a:latin typeface="黑体" pitchFamily="49" charset="-122"/>
                <a:ea typeface="黑体" pitchFamily="49" charset="-122"/>
              </a:rPr>
              <a:t>多模融合成像实现肿瘤区域准确定位模式识别技术实现治疗方式正确选择</a:t>
            </a:r>
            <a:endParaRPr lang="en-US" altLang="zh-CN" sz="2400">
              <a:latin typeface="黑体" pitchFamily="49" charset="-122"/>
              <a:ea typeface="黑体" pitchFamily="49" charset="-122"/>
            </a:endParaRPr>
          </a:p>
        </p:txBody>
      </p:sp>
      <p:sp>
        <p:nvSpPr>
          <p:cNvPr id="53" name="椭圆 52"/>
          <p:cNvSpPr/>
          <p:nvPr/>
        </p:nvSpPr>
        <p:spPr>
          <a:xfrm>
            <a:off x="1992313" y="4632325"/>
            <a:ext cx="1169987" cy="1168400"/>
          </a:xfrm>
          <a:prstGeom prst="ellipse">
            <a:avLst/>
          </a:prstGeom>
          <a:ln w="28575">
            <a:solidFill>
              <a:srgbClr val="FFFF00"/>
            </a:solidFill>
          </a:ln>
        </p:spPr>
        <p:txBody>
          <a:bodyPr anchor="ctr">
            <a:spAutoFit/>
          </a:bodyPr>
          <a:lstStyle/>
          <a:p>
            <a:pPr algn="ctr" defTabSz="914308">
              <a:defRPr/>
            </a:pPr>
            <a:r>
              <a:rPr lang="zh-CN" altLang="en-US" sz="2400" dirty="0">
                <a:effectLst>
                  <a:outerShdw blurRad="38100" dist="38100" dir="2700000" algn="tl">
                    <a:srgbClr val="000000"/>
                  </a:outerShdw>
                </a:effectLst>
                <a:latin typeface="黑体" panose="02010609060101010101" pitchFamily="49" charset="-122"/>
                <a:ea typeface="黑体" panose="02010609060101010101" pitchFamily="49" charset="-122"/>
              </a:rPr>
              <a:t>提高</a:t>
            </a: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准度</a:t>
            </a:r>
          </a:p>
        </p:txBody>
      </p:sp>
      <p:cxnSp>
        <p:nvCxnSpPr>
          <p:cNvPr id="24584" name="直接箭头连接符 53"/>
          <p:cNvCxnSpPr>
            <a:cxnSpLocks noChangeShapeType="1"/>
            <a:stCxn id="53" idx="6"/>
            <a:endCxn id="24582" idx="1"/>
          </p:cNvCxnSpPr>
          <p:nvPr/>
        </p:nvCxnSpPr>
        <p:spPr bwMode="auto">
          <a:xfrm flipV="1">
            <a:off x="3162300" y="5216525"/>
            <a:ext cx="379413" cy="0"/>
          </a:xfrm>
          <a:prstGeom prst="straightConnector1">
            <a:avLst/>
          </a:prstGeom>
          <a:noFill/>
          <a:ln w="57150" algn="ctr">
            <a:solidFill>
              <a:schemeClr val="tx1"/>
            </a:solidFill>
            <a:round/>
            <a:headEnd/>
            <a:tailEnd type="triangle" w="med" len="med"/>
          </a:ln>
        </p:spPr>
      </p:cxnSp>
      <p:sp>
        <p:nvSpPr>
          <p:cNvPr id="56" name="椭圆 55"/>
          <p:cNvSpPr/>
          <p:nvPr/>
        </p:nvSpPr>
        <p:spPr>
          <a:xfrm>
            <a:off x="442913" y="3862388"/>
            <a:ext cx="1168400" cy="1168400"/>
          </a:xfrm>
          <a:prstGeom prst="ellipse">
            <a:avLst/>
          </a:prstGeom>
          <a:ln w="28575">
            <a:solidFill>
              <a:srgbClr val="FFFF00"/>
            </a:solidFill>
          </a:ln>
        </p:spPr>
        <p:txBody>
          <a:bodyPr anchor="ctr">
            <a:spAutoFit/>
          </a:bodyPr>
          <a:lstStyle/>
          <a:p>
            <a:pPr algn="ctr" defTabSz="914308">
              <a:defRPr/>
            </a:pPr>
            <a:r>
              <a:rPr lang="zh-CN" altLang="en-US" sz="2400" dirty="0">
                <a:solidFill>
                  <a:srgbClr val="FFFF00"/>
                </a:solidFill>
                <a:effectLst>
                  <a:outerShdw blurRad="38100" dist="38100" dir="2700000" algn="tl">
                    <a:srgbClr val="000000"/>
                  </a:outerShdw>
                </a:effectLst>
                <a:latin typeface="黑体" panose="02010609060101010101" pitchFamily="49" charset="-122"/>
                <a:ea typeface="黑体" panose="02010609060101010101" pitchFamily="49" charset="-122"/>
              </a:rPr>
              <a:t>突破内容</a:t>
            </a:r>
          </a:p>
        </p:txBody>
      </p:sp>
      <p:cxnSp>
        <p:nvCxnSpPr>
          <p:cNvPr id="24586" name="直接箭头连接符 58"/>
          <p:cNvCxnSpPr>
            <a:cxnSpLocks noChangeShapeType="1"/>
            <a:endCxn id="46" idx="2"/>
          </p:cNvCxnSpPr>
          <p:nvPr/>
        </p:nvCxnSpPr>
        <p:spPr bwMode="auto">
          <a:xfrm flipV="1">
            <a:off x="1436688" y="3706813"/>
            <a:ext cx="555625" cy="306387"/>
          </a:xfrm>
          <a:prstGeom prst="straightConnector1">
            <a:avLst/>
          </a:prstGeom>
          <a:noFill/>
          <a:ln w="57150" algn="ctr">
            <a:solidFill>
              <a:schemeClr val="tx1"/>
            </a:solidFill>
            <a:round/>
            <a:headEnd/>
            <a:tailEnd type="triangle" w="med" len="med"/>
          </a:ln>
        </p:spPr>
      </p:cxnSp>
      <p:cxnSp>
        <p:nvCxnSpPr>
          <p:cNvPr id="24587" name="直接箭头连接符 60"/>
          <p:cNvCxnSpPr>
            <a:cxnSpLocks noChangeShapeType="1"/>
            <a:stCxn id="56" idx="5"/>
            <a:endCxn id="53" idx="2"/>
          </p:cNvCxnSpPr>
          <p:nvPr/>
        </p:nvCxnSpPr>
        <p:spPr bwMode="auto">
          <a:xfrm>
            <a:off x="1441450" y="4859338"/>
            <a:ext cx="550863" cy="357187"/>
          </a:xfrm>
          <a:prstGeom prst="straightConnector1">
            <a:avLst/>
          </a:prstGeom>
          <a:noFill/>
          <a:ln w="57150" algn="ctr">
            <a:solidFill>
              <a:schemeClr val="tx1"/>
            </a:solidFill>
            <a:round/>
            <a:headEnd/>
            <a:tailEnd type="triangle" w="med" len="med"/>
          </a:ln>
        </p:spPr>
      </p:cxnSp>
      <p:sp>
        <p:nvSpPr>
          <p:cNvPr id="70" name="矩形 69"/>
          <p:cNvSpPr/>
          <p:nvPr/>
        </p:nvSpPr>
        <p:spPr>
          <a:xfrm>
            <a:off x="958850" y="6197600"/>
            <a:ext cx="7227888" cy="33972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66700" algn="just">
              <a:spcAft>
                <a:spcPts val="0"/>
              </a:spcAft>
              <a:defRPr/>
            </a:pPr>
            <a:r>
              <a:rPr lang="en-US" altLang="zh-CN" sz="1600" i="1" kern="100" dirty="0" smtClean="0">
                <a:solidFill>
                  <a:srgbClr val="FFFF00"/>
                </a:solidFill>
                <a:latin typeface="Calibri" panose="020F0502020204030204" pitchFamily="34" charset="0"/>
                <a:cs typeface="Times New Roman" panose="02020603050405020304" pitchFamily="18" charset="0"/>
              </a:rPr>
              <a:t>NIH website</a:t>
            </a:r>
            <a:r>
              <a:rPr lang="zh-CN" altLang="en-US" sz="1600" i="1" kern="100" dirty="0" smtClean="0">
                <a:solidFill>
                  <a:srgbClr val="FFFF00"/>
                </a:solidFill>
                <a:latin typeface="Calibri" panose="020F0502020204030204" pitchFamily="34" charset="0"/>
                <a:cs typeface="Times New Roman" panose="02020603050405020304" pitchFamily="18" charset="0"/>
              </a:rPr>
              <a:t> </a:t>
            </a:r>
            <a:r>
              <a:rPr lang="en-US" altLang="zh-CN" sz="1600" kern="100" dirty="0" smtClean="0">
                <a:latin typeface="Calibri" panose="020F0502020204030204" pitchFamily="34" charset="0"/>
                <a:cs typeface="Times New Roman" panose="02020603050405020304" pitchFamily="18" charset="0"/>
              </a:rPr>
              <a:t>https://www.nih.gov/research-training/allofus-research-program</a:t>
            </a:r>
            <a:endParaRPr lang="zh-CN" altLang="zh-CN" sz="1600" kern="100" dirty="0">
              <a:latin typeface="Calibri" panose="020F0502020204030204" pitchFamily="34"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影像组学</a:t>
            </a:r>
            <a:r>
              <a:rPr lang="zh-CN" altLang="en-US" sz="3600" b="0" dirty="0" smtClean="0">
                <a:solidFill>
                  <a:srgbClr val="FFFF00"/>
                </a:solidFill>
                <a:effectLst/>
                <a:latin typeface="Arial" pitchFamily="34" charset="0"/>
                <a:ea typeface="黑体" pitchFamily="49" charset="-122"/>
              </a:rPr>
              <a:t>概念</a:t>
            </a:r>
            <a:endParaRPr lang="zh-CN" altLang="en-US" sz="3600" b="0" dirty="0">
              <a:solidFill>
                <a:srgbClr val="FFFF00"/>
              </a:solidFill>
              <a:effectLst/>
              <a:latin typeface="Arial" pitchFamily="34" charset="0"/>
              <a:ea typeface="黑体" pitchFamily="49" charset="-122"/>
            </a:endParaRPr>
          </a:p>
        </p:txBody>
      </p:sp>
      <p:sp>
        <p:nvSpPr>
          <p:cNvPr id="26626" name="矩形 2"/>
          <p:cNvSpPr>
            <a:spLocks noChangeArrowheads="1"/>
          </p:cNvSpPr>
          <p:nvPr/>
        </p:nvSpPr>
        <p:spPr bwMode="auto">
          <a:xfrm>
            <a:off x="287338" y="1949450"/>
            <a:ext cx="8605837" cy="831850"/>
          </a:xfrm>
          <a:prstGeom prst="rect">
            <a:avLst/>
          </a:prstGeom>
          <a:noFill/>
          <a:ln w="25400">
            <a:solidFill>
              <a:srgbClr val="FFFF00"/>
            </a:solidFill>
            <a:miter lim="800000"/>
            <a:headEnd/>
            <a:tailEnd/>
          </a:ln>
        </p:spPr>
        <p:txBody>
          <a:bodyPr lIns="91404" tIns="45704" rIns="91404" bIns="45704">
            <a:spAutoFit/>
          </a:bodyPr>
          <a:lstStyle/>
          <a:p>
            <a:pPr algn="dist"/>
            <a:r>
              <a:rPr lang="zh-CN" altLang="en-US" sz="2400">
                <a:solidFill>
                  <a:srgbClr val="FFFF00"/>
                </a:solidFill>
                <a:ea typeface="黑体" pitchFamily="49" charset="-122"/>
                <a:cs typeface="Arial" charset="0"/>
              </a:rPr>
              <a:t>影像组学</a:t>
            </a:r>
            <a:r>
              <a:rPr lang="zh-CN" altLang="en-US" sz="2400">
                <a:ea typeface="黑体" pitchFamily="49" charset="-122"/>
                <a:cs typeface="Arial" charset="0"/>
              </a:rPr>
              <a:t>结合医学影像、基因和临床大数据，利用人工智能方法高通量地提取并分析肿瘤信息，为临床提供辅助决策支持</a:t>
            </a:r>
            <a:endParaRPr lang="en-US" altLang="zh-CN" sz="2400">
              <a:ea typeface="黑体" pitchFamily="49" charset="-122"/>
              <a:cs typeface="Arial" charset="0"/>
            </a:endParaRPr>
          </a:p>
        </p:txBody>
      </p:sp>
      <p:sp>
        <p:nvSpPr>
          <p:cNvPr id="11" name="矩形 10"/>
          <p:cNvSpPr/>
          <p:nvPr/>
        </p:nvSpPr>
        <p:spPr>
          <a:xfrm>
            <a:off x="3684588" y="2852738"/>
            <a:ext cx="1733550" cy="523875"/>
          </a:xfrm>
          <a:prstGeom prst="rect">
            <a:avLst/>
          </a:prstGeom>
          <a:solidFill>
            <a:schemeClr val="bg2">
              <a:lumMod val="75000"/>
            </a:schemeClr>
          </a:solidFill>
        </p:spPr>
        <p:txBody>
          <a:bodyPr>
            <a:spAutoFit/>
          </a:bodyPr>
          <a:lstStyle/>
          <a:p>
            <a:pPr algn="ctr">
              <a:defRPr/>
            </a:pP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概念完善</a:t>
            </a:r>
          </a:p>
        </p:txBody>
      </p:sp>
      <p:sp>
        <p:nvSpPr>
          <p:cNvPr id="12" name="矩形 11"/>
          <p:cNvSpPr/>
          <p:nvPr/>
        </p:nvSpPr>
        <p:spPr>
          <a:xfrm>
            <a:off x="814388" y="2852738"/>
            <a:ext cx="1684337" cy="523875"/>
          </a:xfrm>
          <a:prstGeom prst="rect">
            <a:avLst/>
          </a:prstGeom>
          <a:solidFill>
            <a:schemeClr val="bg2">
              <a:lumMod val="75000"/>
            </a:schemeClr>
          </a:solidFill>
        </p:spPr>
        <p:txBody>
          <a:bodyPr>
            <a:spAutoFit/>
          </a:bodyPr>
          <a:lstStyle/>
          <a:p>
            <a:pPr algn="ctr">
              <a:defRPr/>
            </a:pP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概念提出</a:t>
            </a:r>
          </a:p>
        </p:txBody>
      </p:sp>
      <p:grpSp>
        <p:nvGrpSpPr>
          <p:cNvPr id="26629" name="组合 12"/>
          <p:cNvGrpSpPr>
            <a:grpSpLocks/>
          </p:cNvGrpSpPr>
          <p:nvPr/>
        </p:nvGrpSpPr>
        <p:grpSpPr bwMode="auto">
          <a:xfrm>
            <a:off x="814388" y="3432175"/>
            <a:ext cx="1676400" cy="1798638"/>
            <a:chOff x="179512" y="1339200"/>
            <a:chExt cx="2856518" cy="3145818"/>
          </a:xfrm>
        </p:grpSpPr>
        <p:pic>
          <p:nvPicPr>
            <p:cNvPr id="26650" name="Picture 2"/>
            <p:cNvPicPr>
              <a:picLocks noChangeAspect="1" noChangeArrowheads="1"/>
            </p:cNvPicPr>
            <p:nvPr/>
          </p:nvPicPr>
          <p:blipFill>
            <a:blip r:embed="rId2"/>
            <a:srcRect/>
            <a:stretch>
              <a:fillRect/>
            </a:stretch>
          </p:blipFill>
          <p:spPr bwMode="auto">
            <a:xfrm>
              <a:off x="683568" y="1339200"/>
              <a:ext cx="2352462" cy="3142800"/>
            </a:xfrm>
            <a:prstGeom prst="rect">
              <a:avLst/>
            </a:prstGeom>
            <a:noFill/>
            <a:ln w="31750">
              <a:solidFill>
                <a:srgbClr val="FF0000"/>
              </a:solidFill>
              <a:miter lim="800000"/>
              <a:headEnd/>
              <a:tailEnd/>
            </a:ln>
          </p:spPr>
        </p:pic>
        <p:pic>
          <p:nvPicPr>
            <p:cNvPr id="26651" name="Picture 6" descr="http://www.ejcancer.com/cms/attachment/2056515104/2061412258/cover.tif.jpg"/>
            <p:cNvPicPr>
              <a:picLocks noChangeAspect="1" noChangeArrowheads="1"/>
            </p:cNvPicPr>
            <p:nvPr/>
          </p:nvPicPr>
          <p:blipFill>
            <a:blip r:embed="rId3"/>
            <a:srcRect/>
            <a:stretch>
              <a:fillRect/>
            </a:stretch>
          </p:blipFill>
          <p:spPr bwMode="auto">
            <a:xfrm>
              <a:off x="179512" y="1340768"/>
              <a:ext cx="2358188" cy="3144250"/>
            </a:xfrm>
            <a:prstGeom prst="rect">
              <a:avLst/>
            </a:prstGeom>
            <a:noFill/>
            <a:ln w="31750">
              <a:solidFill>
                <a:srgbClr val="FF0000"/>
              </a:solidFill>
              <a:miter lim="800000"/>
              <a:headEnd/>
              <a:tailEnd/>
            </a:ln>
          </p:spPr>
        </p:pic>
      </p:grpSp>
      <p:grpSp>
        <p:nvGrpSpPr>
          <p:cNvPr id="26630" name="组合 15"/>
          <p:cNvGrpSpPr>
            <a:grpSpLocks/>
          </p:cNvGrpSpPr>
          <p:nvPr/>
        </p:nvGrpSpPr>
        <p:grpSpPr bwMode="auto">
          <a:xfrm>
            <a:off x="3751263" y="3430588"/>
            <a:ext cx="1671637" cy="1800225"/>
            <a:chOff x="3654160" y="1268760"/>
            <a:chExt cx="2844409" cy="3144528"/>
          </a:xfrm>
        </p:grpSpPr>
        <p:pic>
          <p:nvPicPr>
            <p:cNvPr id="26648" name="Picture 4"/>
            <p:cNvPicPr>
              <a:picLocks noChangeArrowheads="1"/>
            </p:cNvPicPr>
            <p:nvPr/>
          </p:nvPicPr>
          <p:blipFill>
            <a:blip r:embed="rId4"/>
            <a:srcRect/>
            <a:stretch>
              <a:fillRect/>
            </a:stretch>
          </p:blipFill>
          <p:spPr bwMode="auto">
            <a:xfrm>
              <a:off x="4122305" y="1268760"/>
              <a:ext cx="2376264" cy="3142800"/>
            </a:xfrm>
            <a:prstGeom prst="rect">
              <a:avLst/>
            </a:prstGeom>
            <a:noFill/>
            <a:ln w="31750">
              <a:solidFill>
                <a:srgbClr val="FF0000"/>
              </a:solidFill>
              <a:miter lim="800000"/>
              <a:headEnd/>
              <a:tailEnd/>
            </a:ln>
          </p:spPr>
        </p:pic>
        <p:pic>
          <p:nvPicPr>
            <p:cNvPr id="26649" name="Picture 8" descr="http://www.mrijournal.com/cms/attachment/2055411964/2061015829/cover.tif.jpg"/>
            <p:cNvPicPr>
              <a:picLocks noChangeArrowheads="1"/>
            </p:cNvPicPr>
            <p:nvPr/>
          </p:nvPicPr>
          <p:blipFill>
            <a:blip r:embed="rId5"/>
            <a:srcRect t="2235"/>
            <a:stretch>
              <a:fillRect/>
            </a:stretch>
          </p:blipFill>
          <p:spPr bwMode="auto">
            <a:xfrm>
              <a:off x="3654160" y="1270792"/>
              <a:ext cx="2358000" cy="3142496"/>
            </a:xfrm>
            <a:prstGeom prst="rect">
              <a:avLst/>
            </a:prstGeom>
            <a:noFill/>
            <a:ln w="31750">
              <a:solidFill>
                <a:srgbClr val="FF0000"/>
              </a:solidFill>
              <a:miter lim="800000"/>
              <a:headEnd/>
              <a:tailEnd/>
            </a:ln>
          </p:spPr>
        </p:pic>
      </p:grpSp>
      <p:sp>
        <p:nvSpPr>
          <p:cNvPr id="19" name="矩形 18"/>
          <p:cNvSpPr/>
          <p:nvPr/>
        </p:nvSpPr>
        <p:spPr>
          <a:xfrm>
            <a:off x="6381750" y="2852738"/>
            <a:ext cx="1992313" cy="523875"/>
          </a:xfrm>
          <a:prstGeom prst="rect">
            <a:avLst/>
          </a:prstGeom>
          <a:solidFill>
            <a:schemeClr val="bg2">
              <a:lumMod val="75000"/>
            </a:schemeClr>
          </a:solidFill>
        </p:spPr>
        <p:txBody>
          <a:bodyPr>
            <a:spAutoFit/>
          </a:bodyPr>
          <a:lstStyle/>
          <a:p>
            <a:pPr algn="ctr">
              <a:defRPr/>
            </a:pP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临床应用</a:t>
            </a:r>
          </a:p>
        </p:txBody>
      </p:sp>
      <p:sp>
        <p:nvSpPr>
          <p:cNvPr id="26632" name="矩形 20"/>
          <p:cNvSpPr>
            <a:spLocks noChangeArrowheads="1"/>
          </p:cNvSpPr>
          <p:nvPr/>
        </p:nvSpPr>
        <p:spPr bwMode="auto">
          <a:xfrm>
            <a:off x="5999163" y="5364163"/>
            <a:ext cx="2879725" cy="368300"/>
          </a:xfrm>
          <a:prstGeom prst="rect">
            <a:avLst/>
          </a:prstGeom>
          <a:noFill/>
          <a:ln w="9525">
            <a:noFill/>
            <a:miter lim="800000"/>
            <a:headEnd/>
            <a:tailEnd/>
          </a:ln>
        </p:spPr>
        <p:txBody>
          <a:bodyPr>
            <a:spAutoFit/>
          </a:bodyPr>
          <a:lstStyle/>
          <a:p>
            <a:pPr algn="ctr" defTabSz="457200"/>
            <a:r>
              <a:rPr lang="en-US" altLang="zh-CN">
                <a:ea typeface="黑体" pitchFamily="49" charset="-122"/>
                <a:cs typeface="Arial" charset="0"/>
              </a:rPr>
              <a:t>Nat. Comm. </a:t>
            </a:r>
            <a:r>
              <a:rPr lang="en-US" altLang="zh-CN">
                <a:solidFill>
                  <a:srgbClr val="FFFF00"/>
                </a:solidFill>
                <a:ea typeface="黑体" pitchFamily="49" charset="-122"/>
                <a:cs typeface="Arial" charset="0"/>
              </a:rPr>
              <a:t>2014</a:t>
            </a:r>
            <a:r>
              <a:rPr lang="en-US" altLang="zh-CN">
                <a:ea typeface="黑体" pitchFamily="49" charset="-122"/>
                <a:cs typeface="Arial" charset="0"/>
              </a:rPr>
              <a:t>, 5: 4006</a:t>
            </a:r>
          </a:p>
        </p:txBody>
      </p:sp>
      <p:sp>
        <p:nvSpPr>
          <p:cNvPr id="26633" name="TextBox 12"/>
          <p:cNvSpPr txBox="1">
            <a:spLocks noChangeArrowheads="1"/>
          </p:cNvSpPr>
          <p:nvPr/>
        </p:nvSpPr>
        <p:spPr bwMode="auto">
          <a:xfrm>
            <a:off x="323850" y="5364163"/>
            <a:ext cx="2649538" cy="368300"/>
          </a:xfrm>
          <a:prstGeom prst="rect">
            <a:avLst/>
          </a:prstGeom>
          <a:noFill/>
          <a:ln w="9525">
            <a:noFill/>
            <a:miter lim="800000"/>
            <a:headEnd/>
            <a:tailEnd/>
          </a:ln>
        </p:spPr>
        <p:txBody>
          <a:bodyPr>
            <a:spAutoFit/>
          </a:bodyPr>
          <a:lstStyle/>
          <a:p>
            <a:pPr algn="ctr" defTabSz="457200"/>
            <a:r>
              <a:rPr lang="en-US" altLang="zh-CN">
                <a:ea typeface="黑体" pitchFamily="49" charset="-122"/>
                <a:cs typeface="Arial" charset="0"/>
              </a:rPr>
              <a:t>EJC </a:t>
            </a:r>
            <a:r>
              <a:rPr lang="en-US" altLang="zh-CN">
                <a:solidFill>
                  <a:srgbClr val="FFFF00"/>
                </a:solidFill>
                <a:ea typeface="黑体" pitchFamily="49" charset="-122"/>
                <a:cs typeface="Arial" charset="0"/>
              </a:rPr>
              <a:t>2012</a:t>
            </a:r>
            <a:r>
              <a:rPr lang="en-US" altLang="zh-CN">
                <a:ea typeface="黑体" pitchFamily="49" charset="-122"/>
                <a:cs typeface="Arial" charset="0"/>
              </a:rPr>
              <a:t>, 48: 441-446</a:t>
            </a:r>
            <a:endParaRPr lang="zh-CN" altLang="en-US">
              <a:ea typeface="黑体" pitchFamily="49" charset="-122"/>
              <a:cs typeface="Arial" charset="0"/>
            </a:endParaRPr>
          </a:p>
        </p:txBody>
      </p:sp>
      <p:sp>
        <p:nvSpPr>
          <p:cNvPr id="26634" name="TextBox 37"/>
          <p:cNvSpPr txBox="1">
            <a:spLocks noChangeArrowheads="1"/>
          </p:cNvSpPr>
          <p:nvPr/>
        </p:nvSpPr>
        <p:spPr bwMode="auto">
          <a:xfrm>
            <a:off x="3117850" y="5364163"/>
            <a:ext cx="2881313" cy="368300"/>
          </a:xfrm>
          <a:prstGeom prst="rect">
            <a:avLst/>
          </a:prstGeom>
          <a:noFill/>
          <a:ln w="9525">
            <a:noFill/>
            <a:miter lim="800000"/>
            <a:headEnd/>
            <a:tailEnd/>
          </a:ln>
        </p:spPr>
        <p:txBody>
          <a:bodyPr>
            <a:spAutoFit/>
          </a:bodyPr>
          <a:lstStyle/>
          <a:p>
            <a:pPr algn="ctr" defTabSz="457200"/>
            <a:r>
              <a:rPr lang="en-US" altLang="zh-CN">
                <a:ea typeface="黑体" pitchFamily="49" charset="-122"/>
                <a:cs typeface="Arial" charset="0"/>
              </a:rPr>
              <a:t>MRI </a:t>
            </a:r>
            <a:r>
              <a:rPr lang="en-US" altLang="zh-CN">
                <a:solidFill>
                  <a:srgbClr val="FFFF00"/>
                </a:solidFill>
                <a:ea typeface="黑体" pitchFamily="49" charset="-122"/>
                <a:cs typeface="Arial" charset="0"/>
              </a:rPr>
              <a:t>2012</a:t>
            </a:r>
            <a:r>
              <a:rPr lang="en-US" altLang="zh-CN">
                <a:ea typeface="黑体" pitchFamily="49" charset="-122"/>
                <a:cs typeface="Arial" charset="0"/>
              </a:rPr>
              <a:t>, 30(9): 1234.</a:t>
            </a:r>
            <a:endParaRPr lang="zh-CN" altLang="en-US">
              <a:ea typeface="黑体" pitchFamily="49" charset="-122"/>
              <a:cs typeface="Arial" charset="0"/>
            </a:endParaRPr>
          </a:p>
        </p:txBody>
      </p:sp>
      <p:pic>
        <p:nvPicPr>
          <p:cNvPr id="26635" name="Picture 2"/>
          <p:cNvPicPr>
            <a:picLocks noChangeAspect="1" noChangeArrowheads="1"/>
          </p:cNvPicPr>
          <p:nvPr/>
        </p:nvPicPr>
        <p:blipFill>
          <a:blip r:embed="rId6"/>
          <a:srcRect/>
          <a:stretch>
            <a:fillRect/>
          </a:stretch>
        </p:blipFill>
        <p:spPr bwMode="auto">
          <a:xfrm>
            <a:off x="6918325" y="3425825"/>
            <a:ext cx="1384300" cy="1816100"/>
          </a:xfrm>
          <a:prstGeom prst="rect">
            <a:avLst/>
          </a:prstGeom>
          <a:noFill/>
          <a:ln w="31750">
            <a:solidFill>
              <a:srgbClr val="FF0000"/>
            </a:solidFill>
            <a:miter lim="800000"/>
            <a:headEnd/>
            <a:tailEnd/>
          </a:ln>
        </p:spPr>
      </p:pic>
      <p:sp>
        <p:nvSpPr>
          <p:cNvPr id="26636" name="右箭头 25"/>
          <p:cNvSpPr>
            <a:spLocks noChangeArrowheads="1"/>
          </p:cNvSpPr>
          <p:nvPr/>
        </p:nvSpPr>
        <p:spPr bwMode="auto">
          <a:xfrm>
            <a:off x="2830513" y="4138613"/>
            <a:ext cx="503237" cy="385762"/>
          </a:xfrm>
          <a:prstGeom prst="rightArrow">
            <a:avLst>
              <a:gd name="adj1" fmla="val 50000"/>
              <a:gd name="adj2" fmla="val 49928"/>
            </a:avLst>
          </a:prstGeom>
          <a:noFill/>
          <a:ln w="28575" algn="ctr">
            <a:solidFill>
              <a:srgbClr val="FFFF00"/>
            </a:solidFill>
            <a:round/>
            <a:headEnd/>
            <a:tailEnd type="arrow" w="med" len="med"/>
          </a:ln>
        </p:spPr>
        <p:txBody>
          <a:bodyPr anchor="ctr"/>
          <a:lstStyle/>
          <a:p>
            <a:pPr algn="ctr"/>
            <a:endParaRPr lang="zh-CN" altLang="en-US" sz="2800"/>
          </a:p>
        </p:txBody>
      </p:sp>
      <p:sp>
        <p:nvSpPr>
          <p:cNvPr id="26637" name="右箭头 26"/>
          <p:cNvSpPr>
            <a:spLocks noChangeArrowheads="1"/>
          </p:cNvSpPr>
          <p:nvPr/>
        </p:nvSpPr>
        <p:spPr bwMode="auto">
          <a:xfrm>
            <a:off x="5781675" y="4135438"/>
            <a:ext cx="504825" cy="385762"/>
          </a:xfrm>
          <a:prstGeom prst="rightArrow">
            <a:avLst>
              <a:gd name="adj1" fmla="val 50000"/>
              <a:gd name="adj2" fmla="val 50086"/>
            </a:avLst>
          </a:prstGeom>
          <a:noFill/>
          <a:ln w="28575" algn="ctr">
            <a:solidFill>
              <a:srgbClr val="FFFF00"/>
            </a:solidFill>
            <a:round/>
            <a:headEnd/>
            <a:tailEnd type="arrow" w="med" len="med"/>
          </a:ln>
        </p:spPr>
        <p:txBody>
          <a:bodyPr anchor="ctr"/>
          <a:lstStyle/>
          <a:p>
            <a:pPr algn="ctr"/>
            <a:endParaRPr lang="zh-CN" altLang="en-US" sz="2800"/>
          </a:p>
        </p:txBody>
      </p:sp>
      <p:pic>
        <p:nvPicPr>
          <p:cNvPr id="26638" name="Picture 4" descr="C:\Users\Wei\Desktop\nc.png"/>
          <p:cNvPicPr>
            <a:picLocks noChangeAspect="1" noChangeArrowheads="1"/>
          </p:cNvPicPr>
          <p:nvPr/>
        </p:nvPicPr>
        <p:blipFill>
          <a:blip r:embed="rId7"/>
          <a:srcRect/>
          <a:stretch>
            <a:fillRect/>
          </a:stretch>
        </p:blipFill>
        <p:spPr bwMode="auto">
          <a:xfrm>
            <a:off x="6591300" y="3430588"/>
            <a:ext cx="1384300" cy="1811337"/>
          </a:xfrm>
          <a:prstGeom prst="rect">
            <a:avLst/>
          </a:prstGeom>
          <a:noFill/>
          <a:ln w="31750">
            <a:solidFill>
              <a:srgbClr val="FF0000"/>
            </a:solidFill>
            <a:miter lim="800000"/>
            <a:headEnd/>
            <a:tailEnd/>
          </a:ln>
        </p:spPr>
      </p:pic>
      <p:sp>
        <p:nvSpPr>
          <p:cNvPr id="26639" name="矩形 27"/>
          <p:cNvSpPr>
            <a:spLocks noChangeArrowheads="1"/>
          </p:cNvSpPr>
          <p:nvPr/>
        </p:nvSpPr>
        <p:spPr bwMode="auto">
          <a:xfrm>
            <a:off x="755650" y="5788025"/>
            <a:ext cx="1295400" cy="954088"/>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2800">
                <a:ea typeface="黑体" pitchFamily="49" charset="-122"/>
                <a:cs typeface="Arial" charset="0"/>
              </a:rPr>
              <a:t>医疗影像数据</a:t>
            </a:r>
            <a:endParaRPr lang="en-US" altLang="zh-CN" sz="2800">
              <a:ea typeface="黑体" pitchFamily="49" charset="-122"/>
              <a:cs typeface="Arial" charset="0"/>
            </a:endParaRPr>
          </a:p>
        </p:txBody>
      </p:sp>
      <p:sp>
        <p:nvSpPr>
          <p:cNvPr id="26640" name="矩形 28"/>
          <p:cNvSpPr>
            <a:spLocks noChangeArrowheads="1"/>
          </p:cNvSpPr>
          <p:nvPr/>
        </p:nvSpPr>
        <p:spPr bwMode="auto">
          <a:xfrm>
            <a:off x="2843213" y="5788025"/>
            <a:ext cx="1390650" cy="954088"/>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2800">
                <a:ea typeface="黑体" pitchFamily="49" charset="-122"/>
                <a:cs typeface="Arial" charset="0"/>
              </a:rPr>
              <a:t>定量特征提取</a:t>
            </a:r>
            <a:endParaRPr lang="en-US" altLang="zh-CN" sz="2800">
              <a:ea typeface="黑体" pitchFamily="49" charset="-122"/>
              <a:cs typeface="Arial" charset="0"/>
            </a:endParaRPr>
          </a:p>
        </p:txBody>
      </p:sp>
      <p:sp>
        <p:nvSpPr>
          <p:cNvPr id="26641" name="矩形 29"/>
          <p:cNvSpPr>
            <a:spLocks noChangeArrowheads="1"/>
          </p:cNvSpPr>
          <p:nvPr/>
        </p:nvSpPr>
        <p:spPr bwMode="auto">
          <a:xfrm>
            <a:off x="4932363" y="5788025"/>
            <a:ext cx="1343025" cy="954088"/>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2800">
                <a:solidFill>
                  <a:srgbClr val="FFFF00"/>
                </a:solidFill>
                <a:ea typeface="黑体" pitchFamily="49" charset="-122"/>
                <a:cs typeface="Arial" charset="0"/>
              </a:rPr>
              <a:t>人工智能模型</a:t>
            </a:r>
            <a:endParaRPr lang="en-US" altLang="zh-CN" sz="2800">
              <a:solidFill>
                <a:srgbClr val="FFFF00"/>
              </a:solidFill>
              <a:ea typeface="黑体" pitchFamily="49" charset="-122"/>
              <a:cs typeface="Arial" charset="0"/>
            </a:endParaRPr>
          </a:p>
        </p:txBody>
      </p:sp>
      <p:sp>
        <p:nvSpPr>
          <p:cNvPr id="26642" name="矩形 30"/>
          <p:cNvSpPr>
            <a:spLocks noChangeArrowheads="1"/>
          </p:cNvSpPr>
          <p:nvPr/>
        </p:nvSpPr>
        <p:spPr bwMode="auto">
          <a:xfrm>
            <a:off x="7019925" y="5788025"/>
            <a:ext cx="1439863" cy="954088"/>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2800">
                <a:ea typeface="黑体" pitchFamily="49" charset="-122"/>
                <a:cs typeface="Arial" charset="0"/>
              </a:rPr>
              <a:t>临床辅助决策</a:t>
            </a:r>
            <a:endParaRPr lang="en-US" altLang="zh-CN" sz="2800">
              <a:ea typeface="黑体" pitchFamily="49" charset="-122"/>
              <a:cs typeface="Arial" charset="0"/>
            </a:endParaRPr>
          </a:p>
        </p:txBody>
      </p:sp>
      <p:sp>
        <p:nvSpPr>
          <p:cNvPr id="26643" name="右箭头 31"/>
          <p:cNvSpPr>
            <a:spLocks noChangeArrowheads="1"/>
          </p:cNvSpPr>
          <p:nvPr/>
        </p:nvSpPr>
        <p:spPr bwMode="auto">
          <a:xfrm>
            <a:off x="2195513" y="6156325"/>
            <a:ext cx="504825" cy="385763"/>
          </a:xfrm>
          <a:prstGeom prst="rightArrow">
            <a:avLst>
              <a:gd name="adj1" fmla="val 50000"/>
              <a:gd name="adj2" fmla="val 50086"/>
            </a:avLst>
          </a:prstGeom>
          <a:noFill/>
          <a:ln w="28575" algn="ctr">
            <a:solidFill>
              <a:srgbClr val="FFFF00"/>
            </a:solidFill>
            <a:round/>
            <a:headEnd/>
            <a:tailEnd type="arrow" w="med" len="med"/>
          </a:ln>
        </p:spPr>
        <p:txBody>
          <a:bodyPr anchor="ctr"/>
          <a:lstStyle/>
          <a:p>
            <a:pPr algn="ctr"/>
            <a:endParaRPr lang="zh-CN" altLang="en-US" sz="2800"/>
          </a:p>
        </p:txBody>
      </p:sp>
      <p:sp>
        <p:nvSpPr>
          <p:cNvPr id="26644" name="右箭头 32"/>
          <p:cNvSpPr>
            <a:spLocks noChangeArrowheads="1"/>
          </p:cNvSpPr>
          <p:nvPr/>
        </p:nvSpPr>
        <p:spPr bwMode="auto">
          <a:xfrm>
            <a:off x="4356100" y="6156325"/>
            <a:ext cx="503238" cy="385763"/>
          </a:xfrm>
          <a:prstGeom prst="rightArrow">
            <a:avLst>
              <a:gd name="adj1" fmla="val 50000"/>
              <a:gd name="adj2" fmla="val 49928"/>
            </a:avLst>
          </a:prstGeom>
          <a:noFill/>
          <a:ln w="28575" algn="ctr">
            <a:solidFill>
              <a:srgbClr val="FFFF00"/>
            </a:solidFill>
            <a:round/>
            <a:headEnd/>
            <a:tailEnd type="arrow" w="med" len="med"/>
          </a:ln>
        </p:spPr>
        <p:txBody>
          <a:bodyPr anchor="ctr"/>
          <a:lstStyle/>
          <a:p>
            <a:pPr algn="ctr"/>
            <a:endParaRPr lang="zh-CN" altLang="en-US" sz="2800"/>
          </a:p>
        </p:txBody>
      </p:sp>
      <p:sp>
        <p:nvSpPr>
          <p:cNvPr id="26645" name="右箭头 33"/>
          <p:cNvSpPr>
            <a:spLocks noChangeArrowheads="1"/>
          </p:cNvSpPr>
          <p:nvPr/>
        </p:nvSpPr>
        <p:spPr bwMode="auto">
          <a:xfrm>
            <a:off x="6372225" y="6156325"/>
            <a:ext cx="503238" cy="385763"/>
          </a:xfrm>
          <a:prstGeom prst="rightArrow">
            <a:avLst>
              <a:gd name="adj1" fmla="val 50000"/>
              <a:gd name="adj2" fmla="val 49928"/>
            </a:avLst>
          </a:prstGeom>
          <a:noFill/>
          <a:ln w="28575" algn="ctr">
            <a:solidFill>
              <a:srgbClr val="FFFF00"/>
            </a:solidFill>
            <a:round/>
            <a:headEnd/>
            <a:tailEnd type="arrow" w="med" len="med"/>
          </a:ln>
        </p:spPr>
        <p:txBody>
          <a:bodyPr anchor="ctr"/>
          <a:lstStyle/>
          <a:p>
            <a:pPr algn="ctr"/>
            <a:endParaRPr lang="zh-CN" altLang="en-US" sz="2800"/>
          </a:p>
        </p:txBody>
      </p:sp>
      <p:sp>
        <p:nvSpPr>
          <p:cNvPr id="36" name="文本框 14"/>
          <p:cNvSpPr txBox="1"/>
          <p:nvPr/>
        </p:nvSpPr>
        <p:spPr>
          <a:xfrm>
            <a:off x="287338" y="725488"/>
            <a:ext cx="8605837" cy="831850"/>
          </a:xfrm>
          <a:prstGeom prst="rect">
            <a:avLst/>
          </a:prstGeom>
          <a:solidFill>
            <a:schemeClr val="bg2">
              <a:lumMod val="75000"/>
            </a:schemeClr>
          </a:solidFill>
          <a:ln w="25400">
            <a:solidFill>
              <a:srgbClr val="FFFF00"/>
            </a:solidFill>
            <a:miter lim="800000"/>
            <a:headEnd/>
            <a:tailEnd/>
          </a:ln>
        </p:spPr>
        <p:txBody>
          <a:bodyPr lIns="91404" tIns="45704" rIns="91404" bIns="45704">
            <a:spAutoFit/>
          </a:bodyPr>
          <a:lstStyle>
            <a:defPPr>
              <a:defRPr lang="zh-CN"/>
            </a:defPPr>
            <a:lvl1pPr algn="ctr">
              <a:defRPr sz="2800">
                <a:solidFill>
                  <a:srgbClr val="FFFF00"/>
                </a:solidFill>
                <a:latin typeface="Arial" panose="020B0604020202020204" pitchFamily="34" charset="0"/>
                <a:ea typeface="黑体" panose="02010609060101010101" pitchFamily="49" charset="-122"/>
                <a:cs typeface="Arial" panose="020B0604020202020204" pitchFamily="34" charset="0"/>
              </a:defRPr>
            </a:lvl1pPr>
          </a:lstStyle>
          <a:p>
            <a:pPr algn="dist">
              <a:defRPr/>
            </a:pPr>
            <a:r>
              <a:rPr lang="zh-CN" altLang="en-US" sz="2400" dirty="0">
                <a:solidFill>
                  <a:schemeClr val="tx1"/>
                </a:solidFill>
              </a:rPr>
              <a:t>微观的基因或蛋白质</a:t>
            </a:r>
            <a:r>
              <a:rPr lang="zh-CN" altLang="en-US" sz="2400" dirty="0" smtClean="0">
                <a:solidFill>
                  <a:schemeClr val="tx1"/>
                </a:solidFill>
              </a:rPr>
              <a:t>模式改变在</a:t>
            </a:r>
            <a:r>
              <a:rPr lang="zh-CN" altLang="en-US" sz="2400" dirty="0">
                <a:solidFill>
                  <a:schemeClr val="tx1"/>
                </a:solidFill>
              </a:rPr>
              <a:t>宏观</a:t>
            </a:r>
            <a:r>
              <a:rPr lang="zh-CN" altLang="en-US" sz="2400" dirty="0" smtClean="0">
                <a:solidFill>
                  <a:schemeClr val="tx1"/>
                </a:solidFill>
              </a:rPr>
              <a:t>影像上</a:t>
            </a:r>
            <a:r>
              <a:rPr lang="zh-CN" altLang="en-US" sz="2400" dirty="0">
                <a:solidFill>
                  <a:schemeClr val="tx1"/>
                </a:solidFill>
              </a:rPr>
              <a:t>有所表达</a:t>
            </a:r>
            <a:r>
              <a:rPr lang="zh-CN" altLang="en-US" sz="2400" dirty="0" smtClean="0">
                <a:solidFill>
                  <a:schemeClr val="tx1"/>
                </a:solidFill>
              </a:rPr>
              <a:t>，通过</a:t>
            </a:r>
            <a:r>
              <a:rPr lang="zh-CN" altLang="en-US" sz="2400" dirty="0">
                <a:solidFill>
                  <a:schemeClr val="tx1"/>
                </a:solidFill>
              </a:rPr>
              <a:t>深度挖掘影像特征</a:t>
            </a:r>
            <a:r>
              <a:rPr lang="zh-CN" altLang="en-US" sz="2400" dirty="0" smtClean="0">
                <a:solidFill>
                  <a:schemeClr val="tx1"/>
                </a:solidFill>
              </a:rPr>
              <a:t>，可以反映</a:t>
            </a:r>
            <a:r>
              <a:rPr lang="zh-CN" altLang="en-US" sz="2400" dirty="0">
                <a:solidFill>
                  <a:schemeClr val="tx1"/>
                </a:solidFill>
              </a:rPr>
              <a:t>人体组织、细胞和基因水平的变化</a:t>
            </a:r>
          </a:p>
        </p:txBody>
      </p:sp>
      <p:sp>
        <p:nvSpPr>
          <p:cNvPr id="26647" name="右箭头 36"/>
          <p:cNvSpPr>
            <a:spLocks noChangeArrowheads="1"/>
          </p:cNvSpPr>
          <p:nvPr/>
        </p:nvSpPr>
        <p:spPr bwMode="auto">
          <a:xfrm rot="5400000">
            <a:off x="4472782" y="1334293"/>
            <a:ext cx="215900" cy="804863"/>
          </a:xfrm>
          <a:prstGeom prst="rightArrow">
            <a:avLst>
              <a:gd name="adj1" fmla="val 100000"/>
              <a:gd name="adj2" fmla="val 130644"/>
            </a:avLst>
          </a:prstGeom>
          <a:noFill/>
          <a:ln w="28575" algn="ctr">
            <a:solidFill>
              <a:srgbClr val="FFFF00"/>
            </a:solidFill>
            <a:round/>
            <a:headEnd/>
            <a:tailEnd type="arrow" w="med" len="med"/>
          </a:ln>
        </p:spPr>
        <p:txBody>
          <a:bodyPr anchor="ctr"/>
          <a:lstStyle/>
          <a:p>
            <a:pPr algn="ctr"/>
            <a:endParaRPr lang="zh-CN" altLang="en-US" sz="2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影像组学成为研究热点</a:t>
            </a:r>
            <a:endParaRPr lang="zh-CN" altLang="en-US" sz="3600" b="0" dirty="0">
              <a:solidFill>
                <a:srgbClr val="FFFF00"/>
              </a:solidFill>
              <a:effectLst/>
              <a:latin typeface="Arial" pitchFamily="34" charset="0"/>
              <a:ea typeface="黑体" pitchFamily="49" charset="-122"/>
            </a:endParaRPr>
          </a:p>
        </p:txBody>
      </p:sp>
      <p:grpSp>
        <p:nvGrpSpPr>
          <p:cNvPr id="27650" name="组合 6"/>
          <p:cNvGrpSpPr>
            <a:grpSpLocks/>
          </p:cNvGrpSpPr>
          <p:nvPr/>
        </p:nvGrpSpPr>
        <p:grpSpPr bwMode="auto">
          <a:xfrm>
            <a:off x="576263" y="692150"/>
            <a:ext cx="7991475" cy="5583238"/>
            <a:chOff x="611560" y="799416"/>
            <a:chExt cx="7992888" cy="5581912"/>
          </a:xfrm>
        </p:grpSpPr>
        <p:graphicFrame>
          <p:nvGraphicFramePr>
            <p:cNvPr id="27653" name="图表 10"/>
            <p:cNvGraphicFramePr>
              <a:graphicFrameLocks/>
            </p:cNvGraphicFramePr>
            <p:nvPr/>
          </p:nvGraphicFramePr>
          <p:xfrm>
            <a:off x="560760" y="748616"/>
            <a:ext cx="8094488" cy="5683512"/>
          </p:xfrm>
          <a:graphic>
            <a:graphicData uri="http://schemas.openxmlformats.org/presentationml/2006/ole">
              <mc:AlternateContent xmlns:mc="http://schemas.openxmlformats.org/markup-compatibility/2006">
                <mc:Choice xmlns:v="urn:schemas-microsoft-com:vml" Requires="v">
                  <p:oleObj spid="_x0000_s27654" r:id="rId3" imgW="8096190" imgH="5688061" progId="Excel.Chart.8">
                    <p:embed/>
                  </p:oleObj>
                </mc:Choice>
                <mc:Fallback>
                  <p:oleObj r:id="rId3" imgW="8096190" imgH="5688061" progId="Excel.Chart.8">
                    <p:embed/>
                    <p:pic>
                      <p:nvPicPr>
                        <p:cNvPr id="0" name="图表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60" y="748616"/>
                          <a:ext cx="8094488" cy="5683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TextBox 12"/>
            <p:cNvSpPr txBox="1">
              <a:spLocks noChangeArrowheads="1"/>
            </p:cNvSpPr>
            <p:nvPr/>
          </p:nvSpPr>
          <p:spPr bwMode="auto">
            <a:xfrm>
              <a:off x="1979712" y="3789040"/>
              <a:ext cx="2650535" cy="646331"/>
            </a:xfrm>
            <a:prstGeom prst="rect">
              <a:avLst/>
            </a:prstGeom>
            <a:noFill/>
            <a:ln w="9525">
              <a:noFill/>
              <a:miter lim="800000"/>
              <a:headEnd/>
              <a:tailEnd/>
            </a:ln>
          </p:spPr>
          <p:txBody>
            <a:bodyPr>
              <a:spAutoFit/>
            </a:bodyPr>
            <a:lstStyle/>
            <a:p>
              <a:pPr marL="285750" indent="-285750" defTabSz="457200">
                <a:buFont typeface="Wingdings" pitchFamily="2" charset="2"/>
                <a:buChar char="l"/>
              </a:pPr>
              <a:r>
                <a:rPr lang="en-US" altLang="zh-CN">
                  <a:ea typeface="黑体" pitchFamily="49" charset="-122"/>
                  <a:cs typeface="Arial" charset="0"/>
                </a:rPr>
                <a:t>Cancer biomarkers</a:t>
              </a:r>
            </a:p>
            <a:p>
              <a:pPr marL="285750" indent="-285750" defTabSz="457200">
                <a:buClr>
                  <a:srgbClr val="FFFF00"/>
                </a:buClr>
                <a:buFont typeface="Wingdings" pitchFamily="2" charset="2"/>
                <a:buChar char="l"/>
              </a:pPr>
              <a:r>
                <a:rPr lang="en-US" altLang="zh-CN">
                  <a:ea typeface="黑体" pitchFamily="49" charset="-122"/>
                  <a:cs typeface="Arial" charset="0"/>
                </a:rPr>
                <a:t>Radiomics</a:t>
              </a:r>
              <a:endParaRPr lang="zh-CN" altLang="en-US">
                <a:ea typeface="黑体" pitchFamily="49" charset="-122"/>
                <a:cs typeface="Arial" charset="0"/>
              </a:endParaRPr>
            </a:p>
          </p:txBody>
        </p:sp>
      </p:grpSp>
      <p:sp>
        <p:nvSpPr>
          <p:cNvPr id="27651" name="矩形 12"/>
          <p:cNvSpPr>
            <a:spLocks noChangeArrowheads="1"/>
          </p:cNvSpPr>
          <p:nvPr/>
        </p:nvSpPr>
        <p:spPr bwMode="auto">
          <a:xfrm>
            <a:off x="3792538" y="6361113"/>
            <a:ext cx="5064125" cy="400050"/>
          </a:xfrm>
          <a:prstGeom prst="rect">
            <a:avLst/>
          </a:prstGeom>
          <a:noFill/>
          <a:ln w="9525">
            <a:noFill/>
            <a:miter lim="800000"/>
            <a:headEnd/>
            <a:tailEnd/>
          </a:ln>
        </p:spPr>
        <p:txBody>
          <a:bodyPr wrap="none">
            <a:spAutoFit/>
          </a:bodyPr>
          <a:lstStyle/>
          <a:p>
            <a:r>
              <a:rPr lang="en-US" altLang="zh-CN" sz="2000">
                <a:cs typeface="Arial" charset="0"/>
              </a:rPr>
              <a:t>Web of science search as of Dec. 31, 2017</a:t>
            </a:r>
            <a:endParaRPr lang="zh-CN" altLang="en-US" sz="2000"/>
          </a:p>
        </p:txBody>
      </p:sp>
      <p:sp>
        <p:nvSpPr>
          <p:cNvPr id="27652" name="矩形 13"/>
          <p:cNvSpPr>
            <a:spLocks noChangeArrowheads="1"/>
          </p:cNvSpPr>
          <p:nvPr/>
        </p:nvSpPr>
        <p:spPr bwMode="auto">
          <a:xfrm>
            <a:off x="250825" y="5300663"/>
            <a:ext cx="8605838" cy="954087"/>
          </a:xfrm>
          <a:prstGeom prst="rect">
            <a:avLst/>
          </a:prstGeom>
          <a:noFill/>
          <a:ln w="25400">
            <a:solidFill>
              <a:srgbClr val="FFFF00"/>
            </a:solidFill>
            <a:miter lim="800000"/>
            <a:headEnd/>
            <a:tailEnd/>
          </a:ln>
        </p:spPr>
        <p:txBody>
          <a:bodyPr lIns="91404" tIns="45704" rIns="91404" bIns="45704">
            <a:spAutoFit/>
          </a:bodyPr>
          <a:lstStyle/>
          <a:p>
            <a:pPr algn="just"/>
            <a:r>
              <a:rPr lang="zh-CN" altLang="en-US" sz="2800">
                <a:ea typeface="黑体" pitchFamily="49" charset="-122"/>
                <a:cs typeface="Arial" charset="0"/>
              </a:rPr>
              <a:t>影像组学为主题的论文数量迅猛增长，而以癌症生物标志物为主题的的论文数量已经开始出现了下降趋势。</a:t>
            </a:r>
            <a:endParaRPr lang="en-US" altLang="zh-CN" sz="2800">
              <a:ea typeface="黑体" pitchFamily="49" charset="-122"/>
              <a:cs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影像组学研究权威综述</a:t>
            </a:r>
            <a:endParaRPr lang="zh-CN" altLang="en-US" sz="3600" b="0" dirty="0">
              <a:solidFill>
                <a:srgbClr val="FFFF00"/>
              </a:solidFill>
              <a:effectLst/>
              <a:latin typeface="Arial" pitchFamily="34" charset="0"/>
              <a:ea typeface="黑体" pitchFamily="49" charset="-122"/>
            </a:endParaRPr>
          </a:p>
        </p:txBody>
      </p:sp>
      <p:sp>
        <p:nvSpPr>
          <p:cNvPr id="28674" name="AutoShape 2" descr="JAMA Oncology"/>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8675" name="AutoShape 4" descr="JAMA Oncology"/>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zh-CN" altLang="en-US"/>
          </a:p>
        </p:txBody>
      </p:sp>
      <p:grpSp>
        <p:nvGrpSpPr>
          <p:cNvPr id="28676" name="组合 22"/>
          <p:cNvGrpSpPr>
            <a:grpSpLocks/>
          </p:cNvGrpSpPr>
          <p:nvPr/>
        </p:nvGrpSpPr>
        <p:grpSpPr bwMode="auto">
          <a:xfrm>
            <a:off x="66675" y="1268413"/>
            <a:ext cx="2128838" cy="5376862"/>
            <a:chOff x="20356" y="1268760"/>
            <a:chExt cx="2129146" cy="5376327"/>
          </a:xfrm>
        </p:grpSpPr>
        <p:sp>
          <p:nvSpPr>
            <p:cNvPr id="28694" name="矩形 23"/>
            <p:cNvSpPr>
              <a:spLocks noChangeArrowheads="1"/>
            </p:cNvSpPr>
            <p:nvPr/>
          </p:nvSpPr>
          <p:spPr bwMode="auto">
            <a:xfrm>
              <a:off x="20356" y="6060312"/>
              <a:ext cx="2129146" cy="584775"/>
            </a:xfrm>
            <a:prstGeom prst="rect">
              <a:avLst/>
            </a:prstGeom>
            <a:noFill/>
            <a:ln w="9525">
              <a:noFill/>
              <a:miter lim="800000"/>
              <a:headEnd/>
              <a:tailEnd/>
            </a:ln>
          </p:spPr>
          <p:txBody>
            <a:bodyPr>
              <a:spAutoFit/>
            </a:bodyPr>
            <a:lstStyle/>
            <a:p>
              <a:pPr algn="ctr"/>
              <a:r>
                <a:rPr kumimoji="1" lang="en-US" altLang="zh-CN" sz="1600">
                  <a:cs typeface="Arial" charset="0"/>
                </a:rPr>
                <a:t>JAMA Oncol. , 2016, 2(12): 1636-1642.</a:t>
              </a:r>
              <a:endParaRPr kumimoji="1" lang="zh-CN" altLang="en-US" sz="1600">
                <a:cs typeface="Arial" charset="0"/>
              </a:endParaRPr>
            </a:p>
          </p:txBody>
        </p:sp>
        <p:sp>
          <p:nvSpPr>
            <p:cNvPr id="28695" name="矩形 24"/>
            <p:cNvSpPr>
              <a:spLocks noChangeArrowheads="1"/>
            </p:cNvSpPr>
            <p:nvPr/>
          </p:nvSpPr>
          <p:spPr bwMode="auto">
            <a:xfrm>
              <a:off x="35495" y="4735570"/>
              <a:ext cx="2098869" cy="1200296"/>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400">
                  <a:ea typeface="黑体" pitchFamily="49" charset="-122"/>
                  <a:cs typeface="Arial" charset="0"/>
                </a:rPr>
                <a:t>影像组学临床应用有望推进精准医学进展</a:t>
              </a:r>
              <a:endParaRPr lang="en-US" altLang="zh-CN" sz="2400">
                <a:ea typeface="黑体" pitchFamily="49" charset="-122"/>
                <a:cs typeface="Arial" charset="0"/>
              </a:endParaRPr>
            </a:p>
          </p:txBody>
        </p:sp>
        <p:grpSp>
          <p:nvGrpSpPr>
            <p:cNvPr id="28696" name="组合 25"/>
            <p:cNvGrpSpPr>
              <a:grpSpLocks/>
            </p:cNvGrpSpPr>
            <p:nvPr/>
          </p:nvGrpSpPr>
          <p:grpSpPr bwMode="auto">
            <a:xfrm>
              <a:off x="35496" y="1268760"/>
              <a:ext cx="2098869" cy="3116999"/>
              <a:chOff x="94325" y="1268760"/>
              <a:chExt cx="2098869" cy="3116999"/>
            </a:xfrm>
          </p:grpSpPr>
          <p:pic>
            <p:nvPicPr>
              <p:cNvPr id="28697" name="Picture 10"/>
              <p:cNvPicPr>
                <a:picLocks noChangeAspect="1" noChangeArrowheads="1"/>
              </p:cNvPicPr>
              <p:nvPr/>
            </p:nvPicPr>
            <p:blipFill>
              <a:blip r:embed="rId2"/>
              <a:srcRect/>
              <a:stretch>
                <a:fillRect/>
              </a:stretch>
            </p:blipFill>
            <p:spPr bwMode="auto">
              <a:xfrm>
                <a:off x="94325" y="1268760"/>
                <a:ext cx="1872000" cy="2419481"/>
              </a:xfrm>
              <a:prstGeom prst="rect">
                <a:avLst/>
              </a:prstGeom>
              <a:noFill/>
              <a:ln w="31750">
                <a:solidFill>
                  <a:srgbClr val="FF0000"/>
                </a:solidFill>
                <a:miter lim="800000"/>
                <a:headEnd/>
                <a:tailEnd/>
              </a:ln>
            </p:spPr>
          </p:pic>
          <p:pic>
            <p:nvPicPr>
              <p:cNvPr id="28698" name="Picture 7"/>
              <p:cNvPicPr>
                <a:picLocks noChangeAspect="1" noChangeArrowheads="1"/>
              </p:cNvPicPr>
              <p:nvPr/>
            </p:nvPicPr>
            <p:blipFill>
              <a:blip r:embed="rId3"/>
              <a:srcRect/>
              <a:stretch>
                <a:fillRect/>
              </a:stretch>
            </p:blipFill>
            <p:spPr bwMode="auto">
              <a:xfrm>
                <a:off x="321194" y="1933489"/>
                <a:ext cx="1872000" cy="2452270"/>
              </a:xfrm>
              <a:prstGeom prst="rect">
                <a:avLst/>
              </a:prstGeom>
              <a:noFill/>
              <a:ln w="31750">
                <a:solidFill>
                  <a:srgbClr val="FF0000"/>
                </a:solidFill>
                <a:miter lim="800000"/>
                <a:headEnd/>
                <a:tailEnd/>
              </a:ln>
            </p:spPr>
          </p:pic>
        </p:grpSp>
      </p:grpSp>
      <p:grpSp>
        <p:nvGrpSpPr>
          <p:cNvPr id="28677" name="组合 28"/>
          <p:cNvGrpSpPr>
            <a:grpSpLocks/>
          </p:cNvGrpSpPr>
          <p:nvPr/>
        </p:nvGrpSpPr>
        <p:grpSpPr bwMode="auto">
          <a:xfrm>
            <a:off x="2270125" y="1268413"/>
            <a:ext cx="2235200" cy="5376862"/>
            <a:chOff x="2288202" y="1268760"/>
            <a:chExt cx="2236521" cy="5376329"/>
          </a:xfrm>
        </p:grpSpPr>
        <p:grpSp>
          <p:nvGrpSpPr>
            <p:cNvPr id="28689" name="组合 29"/>
            <p:cNvGrpSpPr>
              <a:grpSpLocks/>
            </p:cNvGrpSpPr>
            <p:nvPr/>
          </p:nvGrpSpPr>
          <p:grpSpPr bwMode="auto">
            <a:xfrm>
              <a:off x="2357356" y="1268760"/>
              <a:ext cx="2098215" cy="3142965"/>
              <a:chOff x="2416185" y="1268760"/>
              <a:chExt cx="2098215" cy="3142965"/>
            </a:xfrm>
          </p:grpSpPr>
          <p:pic>
            <p:nvPicPr>
              <p:cNvPr id="28692" name="图片 32"/>
              <p:cNvPicPr>
                <a:picLocks noChangeAspect="1"/>
              </p:cNvPicPr>
              <p:nvPr/>
            </p:nvPicPr>
            <p:blipFill>
              <a:blip r:embed="rId4"/>
              <a:srcRect/>
              <a:stretch>
                <a:fillRect/>
              </a:stretch>
            </p:blipFill>
            <p:spPr bwMode="auto">
              <a:xfrm>
                <a:off x="2416185" y="1268760"/>
                <a:ext cx="1872000" cy="2478238"/>
              </a:xfrm>
              <a:prstGeom prst="rect">
                <a:avLst/>
              </a:prstGeom>
              <a:noFill/>
              <a:ln w="31750">
                <a:solidFill>
                  <a:srgbClr val="FF0000"/>
                </a:solidFill>
                <a:miter lim="800000"/>
                <a:headEnd/>
                <a:tailEnd/>
              </a:ln>
            </p:spPr>
          </p:pic>
          <p:pic>
            <p:nvPicPr>
              <p:cNvPr id="28693" name="Picture 8"/>
              <p:cNvPicPr>
                <a:picLocks noChangeAspect="1" noChangeArrowheads="1"/>
              </p:cNvPicPr>
              <p:nvPr/>
            </p:nvPicPr>
            <p:blipFill>
              <a:blip r:embed="rId5"/>
              <a:srcRect/>
              <a:stretch>
                <a:fillRect/>
              </a:stretch>
            </p:blipFill>
            <p:spPr bwMode="auto">
              <a:xfrm>
                <a:off x="2642400" y="1933489"/>
                <a:ext cx="1872000" cy="2478236"/>
              </a:xfrm>
              <a:prstGeom prst="rect">
                <a:avLst/>
              </a:prstGeom>
              <a:noFill/>
              <a:ln w="31750">
                <a:solidFill>
                  <a:srgbClr val="FF0000"/>
                </a:solidFill>
                <a:miter lim="800000"/>
                <a:headEnd/>
                <a:tailEnd/>
              </a:ln>
            </p:spPr>
          </p:pic>
        </p:grpSp>
        <p:sp>
          <p:nvSpPr>
            <p:cNvPr id="28690" name="文本框 11"/>
            <p:cNvSpPr txBox="1">
              <a:spLocks noChangeArrowheads="1"/>
            </p:cNvSpPr>
            <p:nvPr/>
          </p:nvSpPr>
          <p:spPr bwMode="auto">
            <a:xfrm>
              <a:off x="2288202" y="6060314"/>
              <a:ext cx="2236521" cy="584775"/>
            </a:xfrm>
            <a:prstGeom prst="rect">
              <a:avLst/>
            </a:prstGeom>
            <a:noFill/>
            <a:ln w="9525">
              <a:noFill/>
              <a:miter lim="800000"/>
              <a:headEnd/>
              <a:tailEnd/>
            </a:ln>
          </p:spPr>
          <p:txBody>
            <a:bodyPr>
              <a:spAutoFit/>
            </a:bodyPr>
            <a:lstStyle/>
            <a:p>
              <a:pPr algn="ctr"/>
              <a:r>
                <a:rPr kumimoji="1" lang="en-US" altLang="zh-CN" sz="1600">
                  <a:cs typeface="Arial" charset="0"/>
                </a:rPr>
                <a:t>Ann Oncol. , 2017, 28(6): 1191-1206.</a:t>
              </a:r>
              <a:endParaRPr kumimoji="1" lang="zh-CN" altLang="en-US" sz="1600">
                <a:cs typeface="Arial" charset="0"/>
              </a:endParaRPr>
            </a:p>
          </p:txBody>
        </p:sp>
        <p:sp>
          <p:nvSpPr>
            <p:cNvPr id="28691" name="矩形 31"/>
            <p:cNvSpPr>
              <a:spLocks noChangeArrowheads="1"/>
            </p:cNvSpPr>
            <p:nvPr/>
          </p:nvSpPr>
          <p:spPr bwMode="auto">
            <a:xfrm>
              <a:off x="2357356" y="4741873"/>
              <a:ext cx="2098215" cy="1200296"/>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400">
                  <a:ea typeface="黑体" pitchFamily="49" charset="-122"/>
                  <a:cs typeface="Arial" charset="0"/>
                </a:rPr>
                <a:t>影像组学可作为生物标志物用于临床研究</a:t>
              </a:r>
              <a:endParaRPr lang="en-US" altLang="zh-CN" sz="2400">
                <a:ea typeface="黑体" pitchFamily="49" charset="-122"/>
                <a:cs typeface="Arial" charset="0"/>
              </a:endParaRPr>
            </a:p>
          </p:txBody>
        </p:sp>
      </p:grpSp>
      <p:grpSp>
        <p:nvGrpSpPr>
          <p:cNvPr id="28678" name="组合 34"/>
          <p:cNvGrpSpPr>
            <a:grpSpLocks/>
          </p:cNvGrpSpPr>
          <p:nvPr/>
        </p:nvGrpSpPr>
        <p:grpSpPr bwMode="auto">
          <a:xfrm>
            <a:off x="4579938" y="1268413"/>
            <a:ext cx="2151062" cy="5376862"/>
            <a:chOff x="4647096" y="1268760"/>
            <a:chExt cx="2151038" cy="5376328"/>
          </a:xfrm>
        </p:grpSpPr>
        <p:grpSp>
          <p:nvGrpSpPr>
            <p:cNvPr id="28684" name="组合 35"/>
            <p:cNvGrpSpPr>
              <a:grpSpLocks/>
            </p:cNvGrpSpPr>
            <p:nvPr/>
          </p:nvGrpSpPr>
          <p:grpSpPr bwMode="auto">
            <a:xfrm>
              <a:off x="4679216" y="1268760"/>
              <a:ext cx="2098355" cy="3129460"/>
              <a:chOff x="4738045" y="1268760"/>
              <a:chExt cx="2098355" cy="3129460"/>
            </a:xfrm>
          </p:grpSpPr>
          <p:pic>
            <p:nvPicPr>
              <p:cNvPr id="28687" name="图片 38"/>
              <p:cNvPicPr>
                <a:picLocks noChangeAspect="1"/>
              </p:cNvPicPr>
              <p:nvPr/>
            </p:nvPicPr>
            <p:blipFill>
              <a:blip r:embed="rId6"/>
              <a:srcRect/>
              <a:stretch>
                <a:fillRect/>
              </a:stretch>
            </p:blipFill>
            <p:spPr bwMode="auto">
              <a:xfrm>
                <a:off x="4738045" y="1268760"/>
                <a:ext cx="1872000" cy="2464731"/>
              </a:xfrm>
              <a:prstGeom prst="rect">
                <a:avLst/>
              </a:prstGeom>
              <a:noFill/>
              <a:ln w="31750">
                <a:solidFill>
                  <a:srgbClr val="FF0000"/>
                </a:solidFill>
                <a:miter lim="800000"/>
                <a:headEnd/>
                <a:tailEnd/>
              </a:ln>
            </p:spPr>
          </p:pic>
          <p:pic>
            <p:nvPicPr>
              <p:cNvPr id="28688" name="Picture 9"/>
              <p:cNvPicPr>
                <a:picLocks noChangeAspect="1" noChangeArrowheads="1"/>
              </p:cNvPicPr>
              <p:nvPr/>
            </p:nvPicPr>
            <p:blipFill>
              <a:blip r:embed="rId7"/>
              <a:srcRect/>
              <a:stretch>
                <a:fillRect/>
              </a:stretch>
            </p:blipFill>
            <p:spPr bwMode="auto">
              <a:xfrm>
                <a:off x="4964400" y="1933489"/>
                <a:ext cx="1872000" cy="2464731"/>
              </a:xfrm>
              <a:prstGeom prst="rect">
                <a:avLst/>
              </a:prstGeom>
              <a:noFill/>
              <a:ln w="31750">
                <a:solidFill>
                  <a:srgbClr val="FF0000"/>
                </a:solidFill>
                <a:miter lim="800000"/>
                <a:headEnd/>
                <a:tailEnd/>
              </a:ln>
            </p:spPr>
          </p:pic>
        </p:grpSp>
        <p:sp>
          <p:nvSpPr>
            <p:cNvPr id="28685" name="文本框 9"/>
            <p:cNvSpPr txBox="1">
              <a:spLocks noChangeArrowheads="1"/>
            </p:cNvSpPr>
            <p:nvPr/>
          </p:nvSpPr>
          <p:spPr bwMode="auto">
            <a:xfrm>
              <a:off x="4647096" y="6060313"/>
              <a:ext cx="2151038" cy="584775"/>
            </a:xfrm>
            <a:prstGeom prst="rect">
              <a:avLst/>
            </a:prstGeom>
            <a:noFill/>
            <a:ln w="9525">
              <a:noFill/>
              <a:miter lim="800000"/>
              <a:headEnd/>
              <a:tailEnd/>
            </a:ln>
          </p:spPr>
          <p:txBody>
            <a:bodyPr>
              <a:spAutoFit/>
            </a:bodyPr>
            <a:lstStyle/>
            <a:p>
              <a:pPr algn="just"/>
              <a:r>
                <a:rPr kumimoji="1" lang="en-US" altLang="zh-CN" sz="1600">
                  <a:cs typeface="Arial" charset="0"/>
                </a:rPr>
                <a:t>JNCI , 2017, 109(7): djx055.</a:t>
              </a:r>
              <a:endParaRPr kumimoji="1" lang="zh-CN" altLang="en-US" sz="1600">
                <a:cs typeface="Arial" charset="0"/>
              </a:endParaRPr>
            </a:p>
          </p:txBody>
        </p:sp>
        <p:sp>
          <p:nvSpPr>
            <p:cNvPr id="28686" name="矩形 37"/>
            <p:cNvSpPr>
              <a:spLocks noChangeArrowheads="1"/>
            </p:cNvSpPr>
            <p:nvPr/>
          </p:nvSpPr>
          <p:spPr bwMode="auto">
            <a:xfrm>
              <a:off x="4678564" y="4735570"/>
              <a:ext cx="2099008" cy="1200296"/>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400">
                  <a:ea typeface="黑体" pitchFamily="49" charset="-122"/>
                  <a:cs typeface="Arial" charset="0"/>
                </a:rPr>
                <a:t>影像组学对实现肿瘤个性化诊疗意义重大</a:t>
              </a:r>
              <a:endParaRPr lang="en-US" altLang="zh-CN" sz="2400">
                <a:ea typeface="黑体" pitchFamily="49" charset="-122"/>
                <a:cs typeface="Arial" charset="0"/>
              </a:endParaRPr>
            </a:p>
          </p:txBody>
        </p:sp>
      </p:grpSp>
      <p:grpSp>
        <p:nvGrpSpPr>
          <p:cNvPr id="28679" name="组合 40"/>
          <p:cNvGrpSpPr>
            <a:grpSpLocks/>
          </p:cNvGrpSpPr>
          <p:nvPr/>
        </p:nvGrpSpPr>
        <p:grpSpPr bwMode="auto">
          <a:xfrm>
            <a:off x="6804025" y="1268413"/>
            <a:ext cx="2341563" cy="5376862"/>
            <a:chOff x="6878657" y="1268760"/>
            <a:chExt cx="2342030" cy="5376327"/>
          </a:xfrm>
        </p:grpSpPr>
        <p:pic>
          <p:nvPicPr>
            <p:cNvPr id="28680" name="图片 41"/>
            <p:cNvPicPr>
              <a:picLocks/>
            </p:cNvPicPr>
            <p:nvPr/>
          </p:nvPicPr>
          <p:blipFill>
            <a:blip r:embed="rId8"/>
            <a:srcRect/>
            <a:stretch>
              <a:fillRect/>
            </a:stretch>
          </p:blipFill>
          <p:spPr bwMode="auto">
            <a:xfrm>
              <a:off x="7001075" y="1268760"/>
              <a:ext cx="1872000" cy="2466000"/>
            </a:xfrm>
            <a:prstGeom prst="rect">
              <a:avLst/>
            </a:prstGeom>
            <a:noFill/>
            <a:ln w="31750">
              <a:solidFill>
                <a:srgbClr val="FF0000"/>
              </a:solidFill>
              <a:miter lim="800000"/>
              <a:headEnd/>
              <a:tailEnd/>
            </a:ln>
          </p:spPr>
        </p:pic>
        <p:pic>
          <p:nvPicPr>
            <p:cNvPr id="28681" name="图片 42"/>
            <p:cNvPicPr>
              <a:picLocks/>
            </p:cNvPicPr>
            <p:nvPr/>
          </p:nvPicPr>
          <p:blipFill>
            <a:blip r:embed="rId9"/>
            <a:srcRect/>
            <a:stretch>
              <a:fillRect/>
            </a:stretch>
          </p:blipFill>
          <p:spPr bwMode="auto">
            <a:xfrm>
              <a:off x="7227571" y="1933489"/>
              <a:ext cx="1872000" cy="2466000"/>
            </a:xfrm>
            <a:prstGeom prst="rect">
              <a:avLst/>
            </a:prstGeom>
            <a:noFill/>
            <a:ln w="31750">
              <a:solidFill>
                <a:srgbClr val="FF0000"/>
              </a:solidFill>
              <a:miter lim="800000"/>
              <a:headEnd/>
              <a:tailEnd/>
            </a:ln>
          </p:spPr>
        </p:pic>
        <p:sp>
          <p:nvSpPr>
            <p:cNvPr id="28682" name="矩形 43"/>
            <p:cNvSpPr>
              <a:spLocks noChangeArrowheads="1"/>
            </p:cNvSpPr>
            <p:nvPr/>
          </p:nvSpPr>
          <p:spPr bwMode="auto">
            <a:xfrm>
              <a:off x="6999772" y="4735570"/>
              <a:ext cx="2099800" cy="1200296"/>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400">
                  <a:ea typeface="黑体" pitchFamily="49" charset="-122"/>
                  <a:cs typeface="Arial" charset="0"/>
                </a:rPr>
                <a:t>影像组学研究逐渐形成统一质量控制标准</a:t>
              </a:r>
              <a:endParaRPr lang="en-US" altLang="zh-CN" sz="2400">
                <a:ea typeface="黑体" pitchFamily="49" charset="-122"/>
                <a:cs typeface="Arial" charset="0"/>
              </a:endParaRPr>
            </a:p>
          </p:txBody>
        </p:sp>
        <p:sp>
          <p:nvSpPr>
            <p:cNvPr id="28683" name="文本框 9"/>
            <p:cNvSpPr txBox="1">
              <a:spLocks noChangeArrowheads="1"/>
            </p:cNvSpPr>
            <p:nvPr/>
          </p:nvSpPr>
          <p:spPr bwMode="auto">
            <a:xfrm>
              <a:off x="6878657" y="6060312"/>
              <a:ext cx="2342030" cy="584775"/>
            </a:xfrm>
            <a:prstGeom prst="rect">
              <a:avLst/>
            </a:prstGeom>
            <a:noFill/>
            <a:ln w="9525">
              <a:noFill/>
              <a:miter lim="800000"/>
              <a:headEnd/>
              <a:tailEnd/>
            </a:ln>
          </p:spPr>
          <p:txBody>
            <a:bodyPr>
              <a:spAutoFit/>
            </a:bodyPr>
            <a:lstStyle/>
            <a:p>
              <a:pPr algn="just"/>
              <a:r>
                <a:rPr kumimoji="1" lang="en-US" altLang="zh-CN" sz="1600">
                  <a:cs typeface="Arial" charset="0"/>
                </a:rPr>
                <a:t>NAT REV CLIN ONCOL, 2017, 14(12): 749.</a:t>
              </a:r>
              <a:endParaRPr kumimoji="1" lang="zh-CN" altLang="en-US" sz="1600">
                <a:cs typeface="Arial"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影像组学研究层次需求</a:t>
            </a:r>
            <a:endParaRPr lang="zh-CN" altLang="en-US" sz="3600" b="0" dirty="0">
              <a:solidFill>
                <a:srgbClr val="FFFF00"/>
              </a:solidFill>
              <a:effectLst/>
              <a:latin typeface="Arial" pitchFamily="34" charset="0"/>
              <a:ea typeface="黑体" pitchFamily="49" charset="-122"/>
            </a:endParaRPr>
          </a:p>
        </p:txBody>
      </p:sp>
      <p:cxnSp>
        <p:nvCxnSpPr>
          <p:cNvPr id="29698" name="直接连接符 2"/>
          <p:cNvCxnSpPr>
            <a:cxnSpLocks noChangeShapeType="1"/>
          </p:cNvCxnSpPr>
          <p:nvPr/>
        </p:nvCxnSpPr>
        <p:spPr bwMode="auto">
          <a:xfrm flipH="1">
            <a:off x="2411413" y="2560638"/>
            <a:ext cx="6702425" cy="4762"/>
          </a:xfrm>
          <a:prstGeom prst="line">
            <a:avLst/>
          </a:prstGeom>
          <a:noFill/>
          <a:ln w="28575" algn="ctr">
            <a:solidFill>
              <a:schemeClr val="tx1"/>
            </a:solidFill>
            <a:prstDash val="dash"/>
            <a:round/>
            <a:headEnd/>
            <a:tailEnd/>
          </a:ln>
        </p:spPr>
      </p:cxnSp>
      <p:sp>
        <p:nvSpPr>
          <p:cNvPr id="29699" name="矩形 8"/>
          <p:cNvSpPr>
            <a:spLocks noChangeArrowheads="1"/>
          </p:cNvSpPr>
          <p:nvPr/>
        </p:nvSpPr>
        <p:spPr bwMode="auto">
          <a:xfrm>
            <a:off x="250825" y="1196975"/>
            <a:ext cx="2160588" cy="1223963"/>
          </a:xfrm>
          <a:prstGeom prst="rect">
            <a:avLst/>
          </a:prstGeom>
          <a:noFill/>
          <a:ln w="28575" algn="ctr">
            <a:solidFill>
              <a:srgbClr val="FFFF00"/>
            </a:solidFill>
            <a:round/>
            <a:headEnd/>
            <a:tailEnd type="arrow" w="med" len="med"/>
          </a:ln>
        </p:spPr>
        <p:txBody>
          <a:bodyPr anchor="ctr"/>
          <a:lstStyle/>
          <a:p>
            <a:pPr algn="ctr"/>
            <a:r>
              <a:rPr lang="zh-CN" altLang="en-US" sz="3600">
                <a:latin typeface="黑体" pitchFamily="49" charset="-122"/>
                <a:ea typeface="黑体" pitchFamily="49" charset="-122"/>
              </a:rPr>
              <a:t>应 用 层</a:t>
            </a:r>
          </a:p>
        </p:txBody>
      </p:sp>
      <p:sp>
        <p:nvSpPr>
          <p:cNvPr id="29700" name="矩形 9"/>
          <p:cNvSpPr>
            <a:spLocks noChangeArrowheads="1"/>
          </p:cNvSpPr>
          <p:nvPr/>
        </p:nvSpPr>
        <p:spPr bwMode="auto">
          <a:xfrm>
            <a:off x="250825" y="3262313"/>
            <a:ext cx="2160588" cy="1169987"/>
          </a:xfrm>
          <a:prstGeom prst="rect">
            <a:avLst/>
          </a:prstGeom>
          <a:noFill/>
          <a:ln w="28575" algn="ctr">
            <a:solidFill>
              <a:srgbClr val="FFFF00"/>
            </a:solidFill>
            <a:round/>
            <a:headEnd/>
            <a:tailEnd type="arrow" w="med" len="med"/>
          </a:ln>
        </p:spPr>
        <p:txBody>
          <a:bodyPr anchor="ctr"/>
          <a:lstStyle/>
          <a:p>
            <a:pPr algn="ctr"/>
            <a:r>
              <a:rPr lang="zh-CN" altLang="en-US" sz="3600">
                <a:latin typeface="黑体" pitchFamily="49" charset="-122"/>
                <a:ea typeface="黑体" pitchFamily="49" charset="-122"/>
              </a:rPr>
              <a:t>技 术 层</a:t>
            </a:r>
          </a:p>
        </p:txBody>
      </p:sp>
      <p:sp>
        <p:nvSpPr>
          <p:cNvPr id="29701" name="矩形 10"/>
          <p:cNvSpPr>
            <a:spLocks noChangeArrowheads="1"/>
          </p:cNvSpPr>
          <p:nvPr/>
        </p:nvSpPr>
        <p:spPr bwMode="auto">
          <a:xfrm>
            <a:off x="250825" y="5229225"/>
            <a:ext cx="2160588" cy="647700"/>
          </a:xfrm>
          <a:prstGeom prst="rect">
            <a:avLst/>
          </a:prstGeom>
          <a:noFill/>
          <a:ln w="28575" algn="ctr">
            <a:solidFill>
              <a:srgbClr val="FFFF00"/>
            </a:solidFill>
            <a:round/>
            <a:headEnd/>
            <a:tailEnd type="arrow" w="med" len="med"/>
          </a:ln>
        </p:spPr>
        <p:txBody>
          <a:bodyPr anchor="ctr"/>
          <a:lstStyle/>
          <a:p>
            <a:pPr algn="ctr"/>
            <a:r>
              <a:rPr lang="zh-CN" altLang="en-US" sz="3600">
                <a:latin typeface="黑体" pitchFamily="49" charset="-122"/>
                <a:ea typeface="黑体" pitchFamily="49" charset="-122"/>
              </a:rPr>
              <a:t>数 据 层</a:t>
            </a:r>
          </a:p>
        </p:txBody>
      </p:sp>
      <p:cxnSp>
        <p:nvCxnSpPr>
          <p:cNvPr id="29702" name="直接连接符 12"/>
          <p:cNvCxnSpPr>
            <a:cxnSpLocks noChangeShapeType="1"/>
          </p:cNvCxnSpPr>
          <p:nvPr/>
        </p:nvCxnSpPr>
        <p:spPr bwMode="auto">
          <a:xfrm flipH="1">
            <a:off x="2417763" y="4648200"/>
            <a:ext cx="6702425" cy="4763"/>
          </a:xfrm>
          <a:prstGeom prst="line">
            <a:avLst/>
          </a:prstGeom>
          <a:noFill/>
          <a:ln w="28575" algn="ctr">
            <a:solidFill>
              <a:schemeClr val="tx1"/>
            </a:solidFill>
            <a:prstDash val="dash"/>
            <a:round/>
            <a:headEnd/>
            <a:tailEnd/>
          </a:ln>
        </p:spPr>
      </p:cxnSp>
      <p:sp>
        <p:nvSpPr>
          <p:cNvPr id="29703" name="矩形 13"/>
          <p:cNvSpPr>
            <a:spLocks noChangeArrowheads="1"/>
          </p:cNvSpPr>
          <p:nvPr/>
        </p:nvSpPr>
        <p:spPr bwMode="auto">
          <a:xfrm>
            <a:off x="2693988" y="1196975"/>
            <a:ext cx="6199187" cy="522288"/>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800">
                <a:ea typeface="黑体" pitchFamily="49" charset="-122"/>
                <a:cs typeface="Arial" charset="0"/>
              </a:rPr>
              <a:t>癌 症 诊 疗 全过程的典 型 </a:t>
            </a:r>
            <a:r>
              <a:rPr lang="zh-CN" altLang="en-US" sz="2800">
                <a:solidFill>
                  <a:srgbClr val="FFFF00"/>
                </a:solidFill>
                <a:ea typeface="黑体" pitchFamily="49" charset="-122"/>
                <a:cs typeface="Arial" charset="0"/>
              </a:rPr>
              <a:t>临 床 问 题</a:t>
            </a:r>
            <a:endParaRPr lang="en-US" altLang="zh-CN" sz="2800">
              <a:solidFill>
                <a:srgbClr val="FFFF00"/>
              </a:solidFill>
              <a:ea typeface="黑体" pitchFamily="49" charset="-122"/>
              <a:cs typeface="Arial" charset="0"/>
            </a:endParaRPr>
          </a:p>
        </p:txBody>
      </p:sp>
      <p:sp>
        <p:nvSpPr>
          <p:cNvPr id="29704" name="矩形 18"/>
          <p:cNvSpPr>
            <a:spLocks noChangeArrowheads="1"/>
          </p:cNvSpPr>
          <p:nvPr/>
        </p:nvSpPr>
        <p:spPr bwMode="auto">
          <a:xfrm>
            <a:off x="2693988" y="5291138"/>
            <a:ext cx="6199187" cy="523875"/>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800">
                <a:ea typeface="黑体" pitchFamily="49" charset="-122"/>
                <a:cs typeface="Arial" charset="0"/>
              </a:rPr>
              <a:t>规范、标准的已标注</a:t>
            </a:r>
            <a:r>
              <a:rPr lang="zh-CN" altLang="en-US" sz="2800">
                <a:solidFill>
                  <a:srgbClr val="FFFF00"/>
                </a:solidFill>
                <a:ea typeface="黑体" pitchFamily="49" charset="-122"/>
                <a:cs typeface="Arial" charset="0"/>
              </a:rPr>
              <a:t>医疗大数据</a:t>
            </a:r>
            <a:endParaRPr lang="en-US" altLang="zh-CN" sz="2800">
              <a:solidFill>
                <a:srgbClr val="FFFF00"/>
              </a:solidFill>
              <a:ea typeface="黑体" pitchFamily="49" charset="-122"/>
              <a:cs typeface="Arial" charset="0"/>
            </a:endParaRPr>
          </a:p>
        </p:txBody>
      </p:sp>
      <p:sp>
        <p:nvSpPr>
          <p:cNvPr id="29705" name="矩形 19"/>
          <p:cNvSpPr>
            <a:spLocks noChangeArrowheads="1"/>
          </p:cNvSpPr>
          <p:nvPr/>
        </p:nvSpPr>
        <p:spPr bwMode="auto">
          <a:xfrm>
            <a:off x="2693988" y="1897063"/>
            <a:ext cx="1662112"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术前</a:t>
            </a:r>
            <a:endParaRPr lang="en-US" altLang="zh-CN" sz="2800">
              <a:ea typeface="黑体" pitchFamily="49" charset="-122"/>
              <a:cs typeface="Arial" charset="0"/>
            </a:endParaRPr>
          </a:p>
        </p:txBody>
      </p:sp>
      <p:sp>
        <p:nvSpPr>
          <p:cNvPr id="29706" name="矩形 23"/>
          <p:cNvSpPr>
            <a:spLocks noChangeArrowheads="1"/>
          </p:cNvSpPr>
          <p:nvPr/>
        </p:nvSpPr>
        <p:spPr bwMode="auto">
          <a:xfrm>
            <a:off x="2693988" y="3262313"/>
            <a:ext cx="6199187" cy="522287"/>
          </a:xfrm>
          <a:prstGeom prst="rect">
            <a:avLst/>
          </a:prstGeom>
          <a:noFill/>
          <a:ln w="19050">
            <a:solidFill>
              <a:srgbClr val="FFFF00"/>
            </a:solidFill>
            <a:miter lim="800000"/>
            <a:headEnd/>
            <a:tailEnd/>
          </a:ln>
        </p:spPr>
        <p:txBody>
          <a:bodyPr lIns="91404" tIns="45704" rIns="91404" bIns="45704">
            <a:spAutoFit/>
          </a:bodyPr>
          <a:lstStyle/>
          <a:p>
            <a:pPr algn="ctr"/>
            <a:r>
              <a:rPr lang="zh-CN" altLang="en-US" sz="2800">
                <a:ea typeface="黑体" pitchFamily="49" charset="-122"/>
                <a:cs typeface="Arial" charset="0"/>
              </a:rPr>
              <a:t>适合医学图像分析的</a:t>
            </a:r>
            <a:r>
              <a:rPr lang="zh-CN" altLang="en-US" sz="2800">
                <a:solidFill>
                  <a:srgbClr val="FFFF00"/>
                </a:solidFill>
                <a:ea typeface="黑体" pitchFamily="49" charset="-122"/>
                <a:cs typeface="Arial" charset="0"/>
              </a:rPr>
              <a:t>人工智能算法</a:t>
            </a:r>
            <a:endParaRPr lang="en-US" altLang="zh-CN" sz="2800">
              <a:solidFill>
                <a:srgbClr val="FFFF00"/>
              </a:solidFill>
              <a:ea typeface="黑体" pitchFamily="49" charset="-122"/>
              <a:cs typeface="Arial" charset="0"/>
            </a:endParaRPr>
          </a:p>
        </p:txBody>
      </p:sp>
      <p:sp>
        <p:nvSpPr>
          <p:cNvPr id="29707" name="矩形 24"/>
          <p:cNvSpPr>
            <a:spLocks noChangeArrowheads="1"/>
          </p:cNvSpPr>
          <p:nvPr/>
        </p:nvSpPr>
        <p:spPr bwMode="auto">
          <a:xfrm>
            <a:off x="2555875" y="3913188"/>
            <a:ext cx="1662113"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图像分割</a:t>
            </a:r>
            <a:endParaRPr lang="en-US" altLang="zh-CN" sz="2800">
              <a:ea typeface="黑体" pitchFamily="49" charset="-122"/>
              <a:cs typeface="Arial" charset="0"/>
            </a:endParaRPr>
          </a:p>
        </p:txBody>
      </p:sp>
      <p:sp>
        <p:nvSpPr>
          <p:cNvPr id="29708" name="矩形 25"/>
          <p:cNvSpPr>
            <a:spLocks noChangeArrowheads="1"/>
          </p:cNvSpPr>
          <p:nvPr/>
        </p:nvSpPr>
        <p:spPr bwMode="auto">
          <a:xfrm>
            <a:off x="4167188" y="3913188"/>
            <a:ext cx="1657350"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特征提取</a:t>
            </a:r>
            <a:endParaRPr lang="en-US" altLang="zh-CN" sz="2800">
              <a:ea typeface="黑体" pitchFamily="49" charset="-122"/>
              <a:cs typeface="Arial" charset="0"/>
            </a:endParaRPr>
          </a:p>
        </p:txBody>
      </p:sp>
      <p:sp>
        <p:nvSpPr>
          <p:cNvPr id="29709" name="矩形 26"/>
          <p:cNvSpPr>
            <a:spLocks noChangeArrowheads="1"/>
          </p:cNvSpPr>
          <p:nvPr/>
        </p:nvSpPr>
        <p:spPr bwMode="auto">
          <a:xfrm>
            <a:off x="5773738" y="3913188"/>
            <a:ext cx="1657350"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特征筛选</a:t>
            </a:r>
            <a:endParaRPr lang="en-US" altLang="zh-CN" sz="2800">
              <a:ea typeface="黑体" pitchFamily="49" charset="-122"/>
              <a:cs typeface="Arial" charset="0"/>
            </a:endParaRPr>
          </a:p>
        </p:txBody>
      </p:sp>
      <p:sp>
        <p:nvSpPr>
          <p:cNvPr id="29710" name="矩形 27"/>
          <p:cNvSpPr>
            <a:spLocks noChangeArrowheads="1"/>
          </p:cNvSpPr>
          <p:nvPr/>
        </p:nvSpPr>
        <p:spPr bwMode="auto">
          <a:xfrm>
            <a:off x="7380288" y="3913188"/>
            <a:ext cx="1655762"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模型构建</a:t>
            </a:r>
            <a:endParaRPr lang="en-US" altLang="zh-CN" sz="2800">
              <a:ea typeface="黑体" pitchFamily="49" charset="-122"/>
              <a:cs typeface="Arial" charset="0"/>
            </a:endParaRPr>
          </a:p>
        </p:txBody>
      </p:sp>
      <p:sp>
        <p:nvSpPr>
          <p:cNvPr id="29711" name="矩形 28"/>
          <p:cNvSpPr>
            <a:spLocks noChangeArrowheads="1"/>
          </p:cNvSpPr>
          <p:nvPr/>
        </p:nvSpPr>
        <p:spPr bwMode="auto">
          <a:xfrm>
            <a:off x="4962525" y="1897063"/>
            <a:ext cx="1662113"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术中</a:t>
            </a:r>
            <a:endParaRPr lang="en-US" altLang="zh-CN" sz="2800">
              <a:ea typeface="黑体" pitchFamily="49" charset="-122"/>
              <a:cs typeface="Arial" charset="0"/>
            </a:endParaRPr>
          </a:p>
        </p:txBody>
      </p:sp>
      <p:sp>
        <p:nvSpPr>
          <p:cNvPr id="29712" name="矩形 29"/>
          <p:cNvSpPr>
            <a:spLocks noChangeArrowheads="1"/>
          </p:cNvSpPr>
          <p:nvPr/>
        </p:nvSpPr>
        <p:spPr bwMode="auto">
          <a:xfrm>
            <a:off x="7231063" y="1897063"/>
            <a:ext cx="1662112" cy="523875"/>
          </a:xfrm>
          <a:prstGeom prst="rect">
            <a:avLst/>
          </a:prstGeom>
          <a:noFill/>
          <a:ln w="19050">
            <a:noFill/>
            <a:miter lim="800000"/>
            <a:headEnd/>
            <a:tailEnd/>
          </a:ln>
        </p:spPr>
        <p:txBody>
          <a:bodyPr lIns="91404" tIns="45704" rIns="91404" bIns="45704">
            <a:spAutoFit/>
          </a:bodyPr>
          <a:lstStyle/>
          <a:p>
            <a:pPr algn="ctr"/>
            <a:r>
              <a:rPr lang="zh-CN" altLang="en-US" sz="2800">
                <a:ea typeface="黑体" pitchFamily="49" charset="-122"/>
                <a:cs typeface="Arial" charset="0"/>
              </a:rPr>
              <a:t>术后</a:t>
            </a:r>
            <a:endParaRPr lang="en-US" altLang="zh-CN" sz="2800">
              <a:ea typeface="黑体" pitchFamily="49" charset="-122"/>
              <a:cs typeface="Arial" charset="0"/>
            </a:endParaRPr>
          </a:p>
        </p:txBody>
      </p:sp>
      <p:sp>
        <p:nvSpPr>
          <p:cNvPr id="29713" name="右箭头 5"/>
          <p:cNvSpPr>
            <a:spLocks noChangeArrowheads="1"/>
          </p:cNvSpPr>
          <p:nvPr/>
        </p:nvSpPr>
        <p:spPr bwMode="auto">
          <a:xfrm>
            <a:off x="4410075" y="1979613"/>
            <a:ext cx="498475" cy="360362"/>
          </a:xfrm>
          <a:prstGeom prst="rightArrow">
            <a:avLst>
              <a:gd name="adj1" fmla="val 50000"/>
              <a:gd name="adj2" fmla="val 49996"/>
            </a:avLst>
          </a:prstGeom>
          <a:noFill/>
          <a:ln w="28575" algn="ctr">
            <a:solidFill>
              <a:srgbClr val="FFFF00"/>
            </a:solidFill>
            <a:round/>
            <a:headEnd/>
            <a:tailEnd type="arrow" w="med" len="med"/>
          </a:ln>
        </p:spPr>
        <p:txBody>
          <a:bodyPr anchor="ctr"/>
          <a:lstStyle/>
          <a:p>
            <a:pPr algn="ctr"/>
            <a:endParaRPr lang="zh-CN" altLang="en-US"/>
          </a:p>
        </p:txBody>
      </p:sp>
      <p:sp>
        <p:nvSpPr>
          <p:cNvPr id="29714" name="右箭头 30"/>
          <p:cNvSpPr>
            <a:spLocks noChangeArrowheads="1"/>
          </p:cNvSpPr>
          <p:nvPr/>
        </p:nvSpPr>
        <p:spPr bwMode="auto">
          <a:xfrm>
            <a:off x="6678613" y="1979613"/>
            <a:ext cx="498475" cy="360362"/>
          </a:xfrm>
          <a:prstGeom prst="rightArrow">
            <a:avLst>
              <a:gd name="adj1" fmla="val 50000"/>
              <a:gd name="adj2" fmla="val 49996"/>
            </a:avLst>
          </a:prstGeom>
          <a:noFill/>
          <a:ln w="28575" algn="ctr">
            <a:solidFill>
              <a:srgbClr val="FFFF00"/>
            </a:solidFill>
            <a:round/>
            <a:headEnd/>
            <a:tailEnd type="arrow" w="med" len="med"/>
          </a:ln>
        </p:spPr>
        <p:txBody>
          <a:bodyPr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85090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报告内容</a:t>
            </a:r>
            <a:endParaRPr lang="zh-CN" altLang="en-US" sz="3600" b="0" dirty="0">
              <a:solidFill>
                <a:srgbClr val="FFFF00"/>
              </a:solidFill>
              <a:latin typeface="Arial" pitchFamily="34" charset="0"/>
              <a:ea typeface="黑体" pitchFamily="49" charset="-122"/>
            </a:endParaRPr>
          </a:p>
        </p:txBody>
      </p:sp>
      <p:sp>
        <p:nvSpPr>
          <p:cNvPr id="30722" name="Rectangle 3"/>
          <p:cNvSpPr txBox="1">
            <a:spLocks noChangeArrowheads="1"/>
          </p:cNvSpPr>
          <p:nvPr/>
        </p:nvSpPr>
        <p:spPr bwMode="auto">
          <a:xfrm>
            <a:off x="1619250" y="1557338"/>
            <a:ext cx="5915025" cy="3743325"/>
          </a:xfrm>
          <a:prstGeom prst="rect">
            <a:avLst/>
          </a:prstGeom>
          <a:noFill/>
          <a:ln w="9525">
            <a:noFill/>
            <a:miter lim="800000"/>
            <a:headEnd/>
            <a:tailEnd/>
          </a:ln>
        </p:spPr>
        <p:txBody>
          <a:bodyPr/>
          <a:lstStyle/>
          <a:p>
            <a:pPr marL="571500" indent="-571500" algn="ctr">
              <a:lnSpc>
                <a:spcPct val="150000"/>
              </a:lnSpc>
              <a:spcBef>
                <a:spcPct val="20000"/>
              </a:spcBef>
              <a:buClr>
                <a:srgbClr val="FFFFFF"/>
              </a:buClr>
              <a:buSzPct val="60000"/>
              <a:buFont typeface="Wingdings" pitchFamily="2" charset="2"/>
              <a:buChar char="n"/>
            </a:pPr>
            <a:r>
              <a:rPr lang="zh-CN" altLang="en-US" sz="3600">
                <a:latin typeface="Times New Roman" pitchFamily="18" charset="0"/>
                <a:ea typeface="黑体" pitchFamily="49" charset="-122"/>
              </a:rPr>
              <a:t>智能医疗研究背景</a:t>
            </a:r>
            <a:endParaRPr lang="en-US" altLang="zh-CN" sz="3600">
              <a:latin typeface="Times New Roman" pitchFamily="18" charset="0"/>
              <a:ea typeface="黑体" pitchFamily="49" charset="-122"/>
            </a:endParaRPr>
          </a:p>
          <a:p>
            <a:pPr marL="571500" indent="-571500" algn="ctr">
              <a:lnSpc>
                <a:spcPct val="150000"/>
              </a:lnSpc>
              <a:spcBef>
                <a:spcPct val="20000"/>
              </a:spcBef>
              <a:buClr>
                <a:srgbClr val="FFFFFF"/>
              </a:buClr>
              <a:buSzPct val="60000"/>
              <a:buFont typeface="Wingdings" pitchFamily="2" charset="2"/>
              <a:buChar char="n"/>
            </a:pPr>
            <a:r>
              <a:rPr lang="zh-CN" altLang="en-US" sz="3600">
                <a:solidFill>
                  <a:srgbClr val="FFFF00"/>
                </a:solidFill>
                <a:latin typeface="Times New Roman" pitchFamily="18" charset="0"/>
                <a:ea typeface="黑体" pitchFamily="49" charset="-122"/>
              </a:rPr>
              <a:t>智能医疗研究内容</a:t>
            </a:r>
            <a:endParaRPr lang="en-US" altLang="zh-CN" sz="3600">
              <a:solidFill>
                <a:srgbClr val="FFFF00"/>
              </a:solidFill>
              <a:latin typeface="Times New Roman" pitchFamily="18" charset="0"/>
              <a:ea typeface="黑体" pitchFamily="49" charset="-122"/>
            </a:endParaRPr>
          </a:p>
          <a:p>
            <a:pPr marL="571500" indent="-571500" algn="ctr">
              <a:lnSpc>
                <a:spcPct val="150000"/>
              </a:lnSpc>
              <a:spcBef>
                <a:spcPct val="20000"/>
              </a:spcBef>
              <a:buClr>
                <a:srgbClr val="FFFFFF"/>
              </a:buClr>
              <a:buSzPct val="60000"/>
              <a:buFont typeface="Wingdings" pitchFamily="2" charset="2"/>
              <a:buChar char="n"/>
            </a:pPr>
            <a:r>
              <a:rPr lang="zh-CN" altLang="en-US" sz="3600">
                <a:latin typeface="Times New Roman" pitchFamily="18" charset="0"/>
                <a:ea typeface="黑体" pitchFamily="49" charset="-122"/>
              </a:rPr>
              <a:t>智能医疗未来方向</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033588" y="3176588"/>
            <a:ext cx="1046162" cy="1570037"/>
          </a:xfrm>
          <a:prstGeom prst="rect">
            <a:avLst/>
          </a:prstGeom>
          <a:ln w="19050">
            <a:solidFill>
              <a:srgbClr val="FFFF00"/>
            </a:solidFill>
          </a:ln>
        </p:spPr>
        <p:txBody>
          <a:bodyPr lIns="91305" tIns="45660" rIns="91305" bIns="45660">
            <a:spAutoFit/>
          </a:bodyPr>
          <a:lstStyle/>
          <a:p>
            <a:pPr algn="dist">
              <a:defRPr/>
            </a:pPr>
            <a:r>
              <a:rPr lang="zh-CN" altLang="en-US" sz="3200" b="1"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典型临床应用</a:t>
            </a:r>
          </a:p>
        </p:txBody>
      </p:sp>
      <p:sp>
        <p:nvSpPr>
          <p:cNvPr id="32" name="矩形 31"/>
          <p:cNvSpPr/>
          <p:nvPr/>
        </p:nvSpPr>
        <p:spPr>
          <a:xfrm>
            <a:off x="6103938" y="3176588"/>
            <a:ext cx="1046162" cy="1570037"/>
          </a:xfrm>
          <a:prstGeom prst="rect">
            <a:avLst/>
          </a:prstGeom>
          <a:ln w="19050">
            <a:solidFill>
              <a:srgbClr val="FFFF00"/>
            </a:solidFill>
          </a:ln>
        </p:spPr>
        <p:txBody>
          <a:bodyPr lIns="91305" tIns="45660" rIns="91305" bIns="45660">
            <a:spAutoFit/>
          </a:bodyPr>
          <a:lstStyle/>
          <a:p>
            <a:pPr algn="dist">
              <a:defRPr/>
            </a:pPr>
            <a:r>
              <a:rPr lang="zh-CN" altLang="en-US" sz="3200" b="1"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核心关键技术</a:t>
            </a:r>
          </a:p>
        </p:txBody>
      </p:sp>
      <p:sp>
        <p:nvSpPr>
          <p:cNvPr id="34" name="椭圆 33"/>
          <p:cNvSpPr/>
          <p:nvPr/>
        </p:nvSpPr>
        <p:spPr bwMode="auto">
          <a:xfrm>
            <a:off x="3541713" y="3068638"/>
            <a:ext cx="2038350" cy="1800225"/>
          </a:xfrm>
          <a:prstGeom prst="ellipse">
            <a:avLst/>
          </a:prstGeom>
          <a:solidFill>
            <a:srgbClr val="000099">
              <a:lumMod val="75000"/>
            </a:srgbClr>
          </a:solidFill>
          <a:ln w="28575" cap="flat" cmpd="sng" algn="ctr">
            <a:noFill/>
            <a:prstDash val="solid"/>
            <a:round/>
            <a:headEnd type="none" w="med" len="med"/>
            <a:tailEnd type="none" w="med" len="med"/>
          </a:ln>
          <a:effectLst/>
        </p:spPr>
        <p:txBody>
          <a:bodyPr lIns="96032" tIns="48009" rIns="96032" bIns="48009" anchor="ctr"/>
          <a:lstStyle/>
          <a:p>
            <a:pPr algn="ctr" defTabSz="913020">
              <a:defRPr/>
            </a:pPr>
            <a:r>
              <a:rPr lang="zh-CN" altLang="en-US" sz="4400" b="1" kern="0"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影像组学</a:t>
            </a:r>
          </a:p>
        </p:txBody>
      </p:sp>
      <p:sp>
        <p:nvSpPr>
          <p:cNvPr id="35" name="矩形 34"/>
          <p:cNvSpPr/>
          <p:nvPr/>
        </p:nvSpPr>
        <p:spPr bwMode="auto">
          <a:xfrm>
            <a:off x="4560888" y="3860800"/>
            <a:ext cx="73025" cy="200025"/>
          </a:xfrm>
          <a:prstGeom prst="rect">
            <a:avLst/>
          </a:prstGeom>
          <a:solidFill>
            <a:srgbClr val="1C0476"/>
          </a:solidFill>
          <a:ln w="9525" cap="flat" cmpd="sng" algn="ctr">
            <a:noFill/>
            <a:prstDash val="solid"/>
            <a:round/>
            <a:headEnd type="none" w="med" len="med"/>
            <a:tailEnd type="none" w="med" len="med"/>
          </a:ln>
          <a:effectLst/>
        </p:spPr>
        <p:txBody>
          <a:bodyPr lIns="96032" tIns="48009" rIns="96032" bIns="48009"/>
          <a:lstStyle/>
          <a:p>
            <a:pPr defTabSz="913020">
              <a:defRPr/>
            </a:pPr>
            <a:endParaRPr lang="zh-CN" altLang="en-US" sz="4400" b="1" dirty="0">
              <a:solidFill>
                <a:srgbClr val="66CC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6" name="矩形 35"/>
          <p:cNvSpPr/>
          <p:nvPr/>
        </p:nvSpPr>
        <p:spPr bwMode="auto">
          <a:xfrm>
            <a:off x="4572000" y="4806950"/>
            <a:ext cx="73025" cy="200025"/>
          </a:xfrm>
          <a:prstGeom prst="rect">
            <a:avLst/>
          </a:prstGeom>
          <a:solidFill>
            <a:srgbClr val="1C0476"/>
          </a:solidFill>
          <a:ln w="9525" cap="flat" cmpd="sng" algn="ctr">
            <a:noFill/>
            <a:prstDash val="solid"/>
            <a:round/>
            <a:headEnd type="none" w="med" len="med"/>
            <a:tailEnd type="none" w="med" len="med"/>
          </a:ln>
          <a:effectLst/>
        </p:spPr>
        <p:txBody>
          <a:bodyPr lIns="96032" tIns="48009" rIns="96032" bIns="48009"/>
          <a:lstStyle/>
          <a:p>
            <a:pPr defTabSz="913020">
              <a:defRPr/>
            </a:pPr>
            <a:endParaRPr lang="zh-CN" altLang="en-US" sz="4400" b="1" dirty="0">
              <a:solidFill>
                <a:srgbClr val="66CC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7" name="矩形 36"/>
          <p:cNvSpPr/>
          <p:nvPr/>
        </p:nvSpPr>
        <p:spPr>
          <a:xfrm>
            <a:off x="1227138" y="1684338"/>
            <a:ext cx="2460625" cy="952500"/>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肿瘤大数据</a:t>
            </a:r>
            <a:endParaRPr lang="en-US" altLang="zh-CN"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智能诊断</a:t>
            </a:r>
          </a:p>
        </p:txBody>
      </p:sp>
      <p:sp>
        <p:nvSpPr>
          <p:cNvPr id="42" name="矩形 41"/>
          <p:cNvSpPr/>
          <p:nvPr/>
        </p:nvSpPr>
        <p:spPr>
          <a:xfrm>
            <a:off x="395288" y="3052763"/>
            <a:ext cx="974725" cy="1816100"/>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肿瘤治疗效果评估</a:t>
            </a:r>
          </a:p>
        </p:txBody>
      </p:sp>
      <p:sp>
        <p:nvSpPr>
          <p:cNvPr id="43" name="矩形 42"/>
          <p:cNvSpPr/>
          <p:nvPr/>
        </p:nvSpPr>
        <p:spPr>
          <a:xfrm>
            <a:off x="1227138" y="5238750"/>
            <a:ext cx="2460625" cy="954088"/>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肿瘤预后</a:t>
            </a:r>
            <a:endParaRPr lang="en-US" altLang="zh-CN"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生存期预测</a:t>
            </a:r>
          </a:p>
        </p:txBody>
      </p:sp>
      <p:cxnSp>
        <p:nvCxnSpPr>
          <p:cNvPr id="31753" name="直接箭头连接符 44"/>
          <p:cNvCxnSpPr>
            <a:cxnSpLocks/>
            <a:stCxn id="31764" idx="2"/>
            <a:endCxn id="31" idx="3"/>
          </p:cNvCxnSpPr>
          <p:nvPr/>
        </p:nvCxnSpPr>
        <p:spPr bwMode="auto">
          <a:xfrm flipH="1">
            <a:off x="3079750" y="3938588"/>
            <a:ext cx="484188" cy="22225"/>
          </a:xfrm>
          <a:prstGeom prst="straightConnector1">
            <a:avLst/>
          </a:prstGeom>
          <a:noFill/>
          <a:ln w="76200" algn="ctr">
            <a:solidFill>
              <a:srgbClr val="FFFF00"/>
            </a:solidFill>
            <a:round/>
            <a:headEnd/>
            <a:tailEnd type="triangle" w="med" len="med"/>
          </a:ln>
        </p:spPr>
      </p:cxnSp>
      <p:cxnSp>
        <p:nvCxnSpPr>
          <p:cNvPr id="31754" name="直接箭头连接符 45"/>
          <p:cNvCxnSpPr>
            <a:cxnSpLocks/>
            <a:stCxn id="31764" idx="6"/>
          </p:cNvCxnSpPr>
          <p:nvPr/>
        </p:nvCxnSpPr>
        <p:spPr bwMode="auto">
          <a:xfrm flipV="1">
            <a:off x="5580063" y="3916363"/>
            <a:ext cx="523875" cy="22225"/>
          </a:xfrm>
          <a:prstGeom prst="straightConnector1">
            <a:avLst/>
          </a:prstGeom>
          <a:noFill/>
          <a:ln w="76200" algn="ctr">
            <a:solidFill>
              <a:srgbClr val="FFFF00"/>
            </a:solidFill>
            <a:round/>
            <a:headEnd/>
            <a:tailEnd type="triangle" w="med" len="med"/>
          </a:ln>
        </p:spPr>
      </p:cxnSp>
      <p:sp>
        <p:nvSpPr>
          <p:cNvPr id="60" name="矩形 59"/>
          <p:cNvSpPr/>
          <p:nvPr/>
        </p:nvSpPr>
        <p:spPr>
          <a:xfrm>
            <a:off x="5773738" y="1690688"/>
            <a:ext cx="1876425" cy="954087"/>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精准肿瘤</a:t>
            </a:r>
            <a:endParaRPr lang="en-US" altLang="zh-CN"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分割标注</a:t>
            </a:r>
          </a:p>
        </p:txBody>
      </p:sp>
      <p:sp>
        <p:nvSpPr>
          <p:cNvPr id="61" name="矩形 60"/>
          <p:cNvSpPr/>
          <p:nvPr/>
        </p:nvSpPr>
        <p:spPr>
          <a:xfrm>
            <a:off x="7650163" y="3052763"/>
            <a:ext cx="1098550" cy="1816100"/>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海量特征提取筛选</a:t>
            </a:r>
          </a:p>
        </p:txBody>
      </p:sp>
      <p:sp>
        <p:nvSpPr>
          <p:cNvPr id="31757" name="矩形 61"/>
          <p:cNvSpPr>
            <a:spLocks noChangeArrowheads="1"/>
          </p:cNvSpPr>
          <p:nvPr/>
        </p:nvSpPr>
        <p:spPr bwMode="auto">
          <a:xfrm>
            <a:off x="5724525" y="5219700"/>
            <a:ext cx="1876425" cy="954088"/>
          </a:xfrm>
          <a:prstGeom prst="rect">
            <a:avLst/>
          </a:prstGeom>
          <a:noFill/>
          <a:ln w="19050">
            <a:solidFill>
              <a:srgbClr val="FFFF00"/>
            </a:solidFill>
            <a:miter lim="800000"/>
            <a:headEnd/>
            <a:tailEnd/>
          </a:ln>
        </p:spPr>
        <p:txBody>
          <a:bodyPr lIns="91305" tIns="45660" rIns="91305" bIns="45660">
            <a:spAutoFit/>
          </a:bodyPr>
          <a:lstStyle/>
          <a:p>
            <a:pPr algn="ctr"/>
            <a:r>
              <a:rPr lang="zh-CN" altLang="en-US" sz="2800">
                <a:ea typeface="黑体" pitchFamily="49" charset="-122"/>
                <a:cs typeface="Arial" charset="0"/>
              </a:rPr>
              <a:t>人工智能</a:t>
            </a:r>
            <a:endParaRPr lang="en-US" altLang="zh-CN" sz="2800">
              <a:ea typeface="黑体" pitchFamily="49" charset="-122"/>
              <a:cs typeface="Arial" charset="0"/>
            </a:endParaRPr>
          </a:p>
          <a:p>
            <a:pPr algn="ctr"/>
            <a:r>
              <a:rPr lang="zh-CN" altLang="en-US" sz="2800">
                <a:ea typeface="黑体" pitchFamily="49" charset="-122"/>
                <a:cs typeface="Arial" charset="0"/>
              </a:rPr>
              <a:t>模型构建</a:t>
            </a:r>
            <a:endParaRPr lang="en-US" altLang="zh-CN" sz="2800">
              <a:ea typeface="黑体" pitchFamily="49" charset="-122"/>
              <a:cs typeface="Arial" charset="0"/>
            </a:endParaRPr>
          </a:p>
        </p:txBody>
      </p:sp>
      <p:cxnSp>
        <p:nvCxnSpPr>
          <p:cNvPr id="31758" name="直接箭头连接符 62"/>
          <p:cNvCxnSpPr>
            <a:cxnSpLocks noChangeShapeType="1"/>
            <a:stCxn id="31" idx="0"/>
          </p:cNvCxnSpPr>
          <p:nvPr/>
        </p:nvCxnSpPr>
        <p:spPr bwMode="auto">
          <a:xfrm flipV="1">
            <a:off x="2555875" y="2644775"/>
            <a:ext cx="0" cy="531813"/>
          </a:xfrm>
          <a:prstGeom prst="straightConnector1">
            <a:avLst/>
          </a:prstGeom>
          <a:noFill/>
          <a:ln w="57150" algn="ctr">
            <a:solidFill>
              <a:srgbClr val="FFFF00"/>
            </a:solidFill>
            <a:round/>
            <a:headEnd type="triangle" w="med" len="med"/>
            <a:tailEnd type="none" w="sm" len="sm"/>
          </a:ln>
        </p:spPr>
      </p:cxnSp>
      <p:cxnSp>
        <p:nvCxnSpPr>
          <p:cNvPr id="31759" name="直接箭头连接符 63"/>
          <p:cNvCxnSpPr>
            <a:cxnSpLocks noChangeShapeType="1"/>
            <a:stCxn id="31" idx="1"/>
            <a:endCxn id="42" idx="3"/>
          </p:cNvCxnSpPr>
          <p:nvPr/>
        </p:nvCxnSpPr>
        <p:spPr bwMode="auto">
          <a:xfrm flipH="1">
            <a:off x="1370013" y="3960813"/>
            <a:ext cx="663575" cy="0"/>
          </a:xfrm>
          <a:prstGeom prst="straightConnector1">
            <a:avLst/>
          </a:prstGeom>
          <a:noFill/>
          <a:ln w="57150" algn="ctr">
            <a:solidFill>
              <a:srgbClr val="FFFF00"/>
            </a:solidFill>
            <a:round/>
            <a:headEnd type="triangle" w="med" len="med"/>
            <a:tailEnd type="none" w="sm" len="sm"/>
          </a:ln>
        </p:spPr>
      </p:cxnSp>
      <p:cxnSp>
        <p:nvCxnSpPr>
          <p:cNvPr id="31760" name="直接箭头连接符 64"/>
          <p:cNvCxnSpPr>
            <a:cxnSpLocks noChangeShapeType="1"/>
            <a:stCxn id="31" idx="2"/>
          </p:cNvCxnSpPr>
          <p:nvPr/>
        </p:nvCxnSpPr>
        <p:spPr bwMode="auto">
          <a:xfrm>
            <a:off x="2555875" y="4746625"/>
            <a:ext cx="0" cy="492125"/>
          </a:xfrm>
          <a:prstGeom prst="straightConnector1">
            <a:avLst/>
          </a:prstGeom>
          <a:noFill/>
          <a:ln w="57150" algn="ctr">
            <a:solidFill>
              <a:srgbClr val="FFFF00"/>
            </a:solidFill>
            <a:round/>
            <a:headEnd type="triangle" w="med" len="med"/>
            <a:tailEnd type="none" w="sm" len="sm"/>
          </a:ln>
        </p:spPr>
      </p:cxnSp>
      <p:cxnSp>
        <p:nvCxnSpPr>
          <p:cNvPr id="31761" name="直接箭头连接符 65"/>
          <p:cNvCxnSpPr>
            <a:cxnSpLocks noChangeShapeType="1"/>
            <a:stCxn id="32" idx="0"/>
          </p:cNvCxnSpPr>
          <p:nvPr/>
        </p:nvCxnSpPr>
        <p:spPr bwMode="auto">
          <a:xfrm flipV="1">
            <a:off x="6626225" y="2644775"/>
            <a:ext cx="0" cy="531813"/>
          </a:xfrm>
          <a:prstGeom prst="straightConnector1">
            <a:avLst/>
          </a:prstGeom>
          <a:noFill/>
          <a:ln w="57150" algn="ctr">
            <a:solidFill>
              <a:srgbClr val="FFFF00"/>
            </a:solidFill>
            <a:round/>
            <a:headEnd/>
            <a:tailEnd type="triangle" w="med" len="med"/>
          </a:ln>
        </p:spPr>
      </p:cxnSp>
      <p:cxnSp>
        <p:nvCxnSpPr>
          <p:cNvPr id="31762" name="直接箭头连接符 66"/>
          <p:cNvCxnSpPr>
            <a:cxnSpLocks noChangeShapeType="1"/>
          </p:cNvCxnSpPr>
          <p:nvPr/>
        </p:nvCxnSpPr>
        <p:spPr bwMode="auto">
          <a:xfrm>
            <a:off x="7150100" y="3960813"/>
            <a:ext cx="427038" cy="0"/>
          </a:xfrm>
          <a:prstGeom prst="straightConnector1">
            <a:avLst/>
          </a:prstGeom>
          <a:noFill/>
          <a:ln w="57150" algn="ctr">
            <a:solidFill>
              <a:srgbClr val="FFFF00"/>
            </a:solidFill>
            <a:round/>
            <a:headEnd/>
            <a:tailEnd type="triangle" w="med" len="med"/>
          </a:ln>
        </p:spPr>
      </p:cxnSp>
      <p:cxnSp>
        <p:nvCxnSpPr>
          <p:cNvPr id="31763" name="直接箭头连接符 67"/>
          <p:cNvCxnSpPr>
            <a:cxnSpLocks noChangeShapeType="1"/>
            <a:stCxn id="32" idx="2"/>
          </p:cNvCxnSpPr>
          <p:nvPr/>
        </p:nvCxnSpPr>
        <p:spPr bwMode="auto">
          <a:xfrm>
            <a:off x="6626225" y="4746625"/>
            <a:ext cx="0" cy="492125"/>
          </a:xfrm>
          <a:prstGeom prst="straightConnector1">
            <a:avLst/>
          </a:prstGeom>
          <a:noFill/>
          <a:ln w="57150" algn="ctr">
            <a:solidFill>
              <a:srgbClr val="FFFF00"/>
            </a:solidFill>
            <a:round/>
            <a:headEnd/>
            <a:tailEnd type="triangle" w="med" len="med"/>
          </a:ln>
        </p:spPr>
      </p:cxnSp>
      <p:sp>
        <p:nvSpPr>
          <p:cNvPr id="31764" name="椭圆 3"/>
          <p:cNvSpPr>
            <a:spLocks noChangeArrowheads="1"/>
          </p:cNvSpPr>
          <p:nvPr/>
        </p:nvSpPr>
        <p:spPr bwMode="auto">
          <a:xfrm>
            <a:off x="3563938" y="2927350"/>
            <a:ext cx="2016125" cy="2022475"/>
          </a:xfrm>
          <a:prstGeom prst="ellipse">
            <a:avLst/>
          </a:prstGeom>
          <a:noFill/>
          <a:ln w="200025" algn="ctr">
            <a:solidFill>
              <a:srgbClr val="FFFF00"/>
            </a:solidFill>
            <a:round/>
            <a:headEnd/>
            <a:tailEnd/>
          </a:ln>
        </p:spPr>
        <p:txBody>
          <a:bodyPr/>
          <a:lstStyle/>
          <a:p>
            <a:pPr eaLnBrk="0" hangingPunct="0"/>
            <a:endParaRPr lang="zh-CN" altLang="en-US">
              <a:ea typeface="黑体" pitchFamily="49" charset="-122"/>
              <a:cs typeface="Arial" charset="0"/>
            </a:endParaRPr>
          </a:p>
        </p:txBody>
      </p:sp>
      <p:sp>
        <p:nvSpPr>
          <p:cNvPr id="31765" name="文本框 2"/>
          <p:cNvSpPr txBox="1">
            <a:spLocks noChangeArrowheads="1"/>
          </p:cNvSpPr>
          <p:nvPr/>
        </p:nvSpPr>
        <p:spPr bwMode="auto">
          <a:xfrm>
            <a:off x="0" y="-6350"/>
            <a:ext cx="9109075" cy="646113"/>
          </a:xfrm>
          <a:prstGeom prst="rect">
            <a:avLst/>
          </a:prstGeom>
          <a:noFill/>
          <a:ln w="9525">
            <a:noFill/>
            <a:miter lim="800000"/>
            <a:headEnd/>
            <a:tailEnd/>
          </a:ln>
        </p:spPr>
        <p:txBody>
          <a:bodyPr>
            <a:spAutoFit/>
          </a:bodyPr>
          <a:lstStyle/>
          <a:p>
            <a:r>
              <a:rPr lang="zh-CN" altLang="en-US" sz="3600">
                <a:solidFill>
                  <a:srgbClr val="FFFF00"/>
                </a:solidFill>
                <a:ea typeface="黑体" pitchFamily="49" charset="-122"/>
                <a:cs typeface="Arial" charset="0"/>
              </a:rPr>
              <a:t>影像组学研究内容</a:t>
            </a:r>
          </a:p>
        </p:txBody>
      </p:sp>
      <p:sp>
        <p:nvSpPr>
          <p:cNvPr id="24" name="矩形 23"/>
          <p:cNvSpPr/>
          <p:nvPr/>
        </p:nvSpPr>
        <p:spPr bwMode="auto">
          <a:xfrm>
            <a:off x="4572000" y="4806950"/>
            <a:ext cx="73025" cy="200025"/>
          </a:xfrm>
          <a:prstGeom prst="rect">
            <a:avLst/>
          </a:prstGeom>
          <a:solidFill>
            <a:srgbClr val="1C0476"/>
          </a:solidFill>
          <a:ln w="9525" cap="flat" cmpd="sng" algn="ctr">
            <a:noFill/>
            <a:prstDash val="solid"/>
            <a:round/>
            <a:headEnd type="none" w="med" len="med"/>
            <a:tailEnd type="none" w="med" len="med"/>
          </a:ln>
          <a:effectLst/>
        </p:spPr>
        <p:txBody>
          <a:bodyPr lIns="96032" tIns="48009" rIns="96032" bIns="48009"/>
          <a:lstStyle/>
          <a:p>
            <a:pPr defTabSz="913020">
              <a:defRPr/>
            </a:pPr>
            <a:endParaRPr lang="zh-CN" altLang="en-US" sz="4400" b="1" dirty="0">
              <a:solidFill>
                <a:srgbClr val="66CC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1767" name="矩形 25"/>
          <p:cNvSpPr>
            <a:spLocks noChangeArrowheads="1"/>
          </p:cNvSpPr>
          <p:nvPr/>
        </p:nvSpPr>
        <p:spPr bwMode="auto">
          <a:xfrm>
            <a:off x="4481513" y="2708275"/>
            <a:ext cx="234950" cy="433388"/>
          </a:xfrm>
          <a:prstGeom prst="rect">
            <a:avLst/>
          </a:prstGeom>
          <a:solidFill>
            <a:schemeClr val="bg1"/>
          </a:solidFill>
          <a:ln w="28575" algn="ctr">
            <a:noFill/>
            <a:round/>
            <a:headEnd/>
            <a:tailEnd type="arrow" w="med" len="med"/>
          </a:ln>
        </p:spPr>
        <p:txBody>
          <a:bodyPr anchor="ctr"/>
          <a:lstStyle/>
          <a:p>
            <a:pPr algn="ctr"/>
            <a:endParaRPr lang="zh-CN" altLang="en-US"/>
          </a:p>
        </p:txBody>
      </p:sp>
      <p:sp>
        <p:nvSpPr>
          <p:cNvPr id="31768" name="矩形 26"/>
          <p:cNvSpPr>
            <a:spLocks noChangeArrowheads="1"/>
          </p:cNvSpPr>
          <p:nvPr/>
        </p:nvSpPr>
        <p:spPr bwMode="auto">
          <a:xfrm>
            <a:off x="4456113" y="4806950"/>
            <a:ext cx="233362" cy="431800"/>
          </a:xfrm>
          <a:prstGeom prst="rect">
            <a:avLst/>
          </a:prstGeom>
          <a:solidFill>
            <a:schemeClr val="bg1"/>
          </a:solidFill>
          <a:ln w="28575" algn="ctr">
            <a:noFill/>
            <a:round/>
            <a:headEnd/>
            <a:tailEnd type="arrow" w="med" len="med"/>
          </a:ln>
        </p:spPr>
        <p:txBody>
          <a:bodyPr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p:cNvPicPr>
            <a:picLocks noChangeAspect="1" noChangeArrowheads="1"/>
          </p:cNvPicPr>
          <p:nvPr/>
        </p:nvPicPr>
        <p:blipFill>
          <a:blip r:embed="rId2"/>
          <a:srcRect/>
          <a:stretch>
            <a:fillRect/>
          </a:stretch>
        </p:blipFill>
        <p:spPr bwMode="auto">
          <a:xfrm>
            <a:off x="6226175" y="2349500"/>
            <a:ext cx="2809875" cy="3560763"/>
          </a:xfrm>
          <a:prstGeom prst="rect">
            <a:avLst/>
          </a:prstGeom>
          <a:noFill/>
          <a:ln w="31750">
            <a:solidFill>
              <a:srgbClr val="FF0000"/>
            </a:solidFill>
            <a:miter lim="800000"/>
            <a:headEnd/>
            <a:tailEnd/>
          </a:ln>
        </p:spPr>
      </p:pic>
      <p:sp>
        <p:nvSpPr>
          <p:cNvPr id="32770" name="Rectangle 2"/>
          <p:cNvSpPr txBox="1">
            <a:spLocks noChangeArrowheads="1"/>
          </p:cNvSpPr>
          <p:nvPr/>
        </p:nvSpPr>
        <p:spPr bwMode="auto">
          <a:xfrm>
            <a:off x="1116013" y="979488"/>
            <a:ext cx="3932237" cy="830262"/>
          </a:xfrm>
          <a:prstGeom prst="rect">
            <a:avLst/>
          </a:prstGeom>
          <a:noFill/>
          <a:ln w="22225">
            <a:solidFill>
              <a:schemeClr val="tx1"/>
            </a:solidFill>
            <a:miter lim="800000"/>
            <a:headEnd/>
            <a:tailEnd/>
          </a:ln>
        </p:spPr>
        <p:txBody>
          <a:bodyPr>
            <a:spAutoFit/>
          </a:bodyPr>
          <a:lstStyle/>
          <a:p>
            <a:pPr algn="ctr"/>
            <a:r>
              <a:rPr lang="zh-CN" altLang="en-US" sz="2400">
                <a:ea typeface="黑体" pitchFamily="49" charset="-122"/>
                <a:cs typeface="Arial" charset="0"/>
              </a:rPr>
              <a:t>影像数据挖掘不足，肺癌头颈癌患者预后难以定量评估</a:t>
            </a:r>
          </a:p>
        </p:txBody>
      </p:sp>
      <p:sp>
        <p:nvSpPr>
          <p:cNvPr id="10" name="内容占位符 12">
            <a:extLst/>
          </p:cNvPr>
          <p:cNvSpPr txBox="1">
            <a:spLocks/>
          </p:cNvSpPr>
          <p:nvPr/>
        </p:nvSpPr>
        <p:spPr bwMode="auto">
          <a:xfrm>
            <a:off x="107950" y="876300"/>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11" name="内容占位符 12">
            <a:extLst/>
          </p:cNvPr>
          <p:cNvSpPr txBox="1">
            <a:spLocks/>
          </p:cNvSpPr>
          <p:nvPr/>
        </p:nvSpPr>
        <p:spPr bwMode="auto">
          <a:xfrm>
            <a:off x="100013" y="4799013"/>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12" name="内容占位符 12">
            <a:extLst/>
          </p:cNvPr>
          <p:cNvSpPr txBox="1">
            <a:spLocks/>
          </p:cNvSpPr>
          <p:nvPr/>
        </p:nvSpPr>
        <p:spPr bwMode="auto">
          <a:xfrm>
            <a:off x="34925" y="217646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32774" name="Rectangle 2"/>
          <p:cNvSpPr txBox="1">
            <a:spLocks noChangeArrowheads="1"/>
          </p:cNvSpPr>
          <p:nvPr/>
        </p:nvSpPr>
        <p:spPr bwMode="auto">
          <a:xfrm>
            <a:off x="1116013" y="2278063"/>
            <a:ext cx="3932237" cy="830262"/>
          </a:xfrm>
          <a:prstGeom prst="rect">
            <a:avLst/>
          </a:prstGeom>
          <a:noFill/>
          <a:ln w="22225">
            <a:solidFill>
              <a:schemeClr val="tx1"/>
            </a:solidFill>
            <a:miter lim="800000"/>
            <a:headEnd/>
            <a:tailEnd/>
          </a:ln>
        </p:spPr>
        <p:txBody>
          <a:bodyPr>
            <a:spAutoFit/>
          </a:bodyPr>
          <a:lstStyle/>
          <a:p>
            <a:pPr algn="ctr"/>
            <a:r>
              <a:rPr lang="en-US" altLang="zh-CN" sz="2400">
                <a:ea typeface="黑体" pitchFamily="49" charset="-122"/>
                <a:cs typeface="Arial" charset="0"/>
              </a:rPr>
              <a:t>1000</a:t>
            </a:r>
            <a:r>
              <a:rPr lang="zh-CN" altLang="en-US" sz="2400">
                <a:ea typeface="黑体" pitchFamily="49" charset="-122"/>
                <a:cs typeface="Arial" charset="0"/>
              </a:rPr>
              <a:t>余例病理、影像数据完整的肺癌和头颈癌患者数据</a:t>
            </a:r>
            <a:endParaRPr lang="zh-CN" altLang="zh-CN" sz="2400">
              <a:ea typeface="黑体" pitchFamily="49" charset="-122"/>
              <a:cs typeface="Arial" charset="0"/>
            </a:endParaRPr>
          </a:p>
        </p:txBody>
      </p:sp>
      <p:sp>
        <p:nvSpPr>
          <p:cNvPr id="32775" name="Rectangle 2"/>
          <p:cNvSpPr txBox="1">
            <a:spLocks noChangeArrowheads="1"/>
          </p:cNvSpPr>
          <p:nvPr/>
        </p:nvSpPr>
        <p:spPr bwMode="auto">
          <a:xfrm>
            <a:off x="1128713" y="4908550"/>
            <a:ext cx="3919537" cy="831850"/>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影像组学标签具有显著的预后价值，并与基因显著相关</a:t>
            </a:r>
            <a:endParaRPr lang="zh-CN" altLang="zh-CN" sz="2400">
              <a:solidFill>
                <a:srgbClr val="FFFF00"/>
              </a:solidFill>
              <a:ea typeface="黑体" pitchFamily="49" charset="-122"/>
              <a:cs typeface="Arial" charset="0"/>
            </a:endParaRPr>
          </a:p>
        </p:txBody>
      </p:sp>
      <p:sp>
        <p:nvSpPr>
          <p:cNvPr id="15" name="上箭头 14">
            <a:extLst/>
          </p:cNvPr>
          <p:cNvSpPr/>
          <p:nvPr/>
        </p:nvSpPr>
        <p:spPr bwMode="auto">
          <a:xfrm flipV="1">
            <a:off x="2854325" y="1887538"/>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6" name="内容占位符 12">
            <a:extLst/>
          </p:cNvPr>
          <p:cNvSpPr txBox="1">
            <a:spLocks/>
          </p:cNvSpPr>
          <p:nvPr/>
        </p:nvSpPr>
        <p:spPr bwMode="auto">
          <a:xfrm>
            <a:off x="34925" y="3487738"/>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智能方法</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32778" name="Rectangle 2"/>
          <p:cNvSpPr txBox="1">
            <a:spLocks noChangeArrowheads="1"/>
          </p:cNvSpPr>
          <p:nvPr/>
        </p:nvSpPr>
        <p:spPr bwMode="auto">
          <a:xfrm>
            <a:off x="1116013" y="3573463"/>
            <a:ext cx="3932237" cy="831850"/>
          </a:xfrm>
          <a:prstGeom prst="rect">
            <a:avLst/>
          </a:prstGeom>
          <a:noFill/>
          <a:ln w="22225">
            <a:solidFill>
              <a:schemeClr val="tx1"/>
            </a:solidFill>
            <a:miter lim="800000"/>
            <a:headEnd/>
            <a:tailEnd/>
          </a:ln>
        </p:spPr>
        <p:txBody>
          <a:bodyPr>
            <a:spAutoFit/>
          </a:bodyPr>
          <a:lstStyle/>
          <a:p>
            <a:pPr algn="ctr"/>
            <a:r>
              <a:rPr lang="zh-CN" altLang="en-US" sz="2400">
                <a:latin typeface="黑体" pitchFamily="49" charset="-122"/>
                <a:ea typeface="黑体" pitchFamily="49" charset="-122"/>
                <a:cs typeface="Arial" charset="0"/>
              </a:rPr>
              <a:t>提取强度形状纹理小波等特征建立标签，进行智能分析</a:t>
            </a:r>
            <a:endParaRPr lang="zh-CN" altLang="zh-CN" sz="2400">
              <a:latin typeface="黑体" pitchFamily="49" charset="-122"/>
              <a:ea typeface="黑体" pitchFamily="49" charset="-122"/>
              <a:cs typeface="Arial" charset="0"/>
            </a:endParaRPr>
          </a:p>
        </p:txBody>
      </p:sp>
      <p:sp>
        <p:nvSpPr>
          <p:cNvPr id="18" name="上箭头 17">
            <a:extLst/>
          </p:cNvPr>
          <p:cNvSpPr/>
          <p:nvPr/>
        </p:nvSpPr>
        <p:spPr bwMode="auto">
          <a:xfrm flipV="1">
            <a:off x="2843213" y="3179763"/>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9" name="上箭头 18">
            <a:extLst/>
          </p:cNvPr>
          <p:cNvSpPr/>
          <p:nvPr/>
        </p:nvSpPr>
        <p:spPr bwMode="auto">
          <a:xfrm flipV="1">
            <a:off x="2838450" y="4524375"/>
            <a:ext cx="455613" cy="287338"/>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32781" name="TextBox 37"/>
          <p:cNvSpPr txBox="1">
            <a:spLocks noChangeArrowheads="1"/>
          </p:cNvSpPr>
          <p:nvPr/>
        </p:nvSpPr>
        <p:spPr bwMode="auto">
          <a:xfrm>
            <a:off x="377825" y="6453188"/>
            <a:ext cx="8370888" cy="400050"/>
          </a:xfrm>
          <a:prstGeom prst="rect">
            <a:avLst/>
          </a:prstGeom>
          <a:noFill/>
          <a:ln w="9525">
            <a:noFill/>
            <a:miter lim="800000"/>
            <a:headEnd/>
            <a:tailEnd/>
          </a:ln>
        </p:spPr>
        <p:txBody>
          <a:bodyPr>
            <a:spAutoFit/>
          </a:bodyPr>
          <a:lstStyle/>
          <a:p>
            <a:pPr algn="ctr"/>
            <a:r>
              <a:rPr lang="en-US" altLang="zh-CN" sz="2000"/>
              <a:t>Aerts et al. </a:t>
            </a:r>
            <a:r>
              <a:rPr lang="en-US" altLang="zh-CN" sz="2000">
                <a:solidFill>
                  <a:srgbClr val="FFFF00"/>
                </a:solidFill>
              </a:rPr>
              <a:t>Nature Communications</a:t>
            </a:r>
            <a:r>
              <a:rPr lang="en-US" altLang="zh-CN" sz="2000"/>
              <a:t>, </a:t>
            </a:r>
            <a:r>
              <a:rPr lang="en-US" altLang="zh-CN" sz="2000">
                <a:solidFill>
                  <a:srgbClr val="FFFF00"/>
                </a:solidFill>
              </a:rPr>
              <a:t>2014</a:t>
            </a:r>
            <a:r>
              <a:rPr lang="en-US" altLang="zh-CN" sz="2000"/>
              <a:t>, 5: 4006. </a:t>
            </a:r>
            <a:r>
              <a:rPr lang="en-US" altLang="zh-CN" sz="2000">
                <a:solidFill>
                  <a:srgbClr val="FFFF00"/>
                </a:solidFill>
              </a:rPr>
              <a:t>SCI IF(2015): 11.329</a:t>
            </a:r>
            <a:endParaRPr lang="zh-CN" altLang="en-US" sz="2000"/>
          </a:p>
        </p:txBody>
      </p:sp>
      <p:sp>
        <p:nvSpPr>
          <p:cNvPr id="32782" name="标题 1"/>
          <p:cNvSpPr txBox="1">
            <a:spLocks noChangeArrowheads="1"/>
          </p:cNvSpPr>
          <p:nvPr/>
        </p:nvSpPr>
        <p:spPr bwMode="auto">
          <a:xfrm>
            <a:off x="57150" y="6021388"/>
            <a:ext cx="8980488" cy="730250"/>
          </a:xfrm>
          <a:prstGeom prst="rect">
            <a:avLst/>
          </a:prstGeom>
          <a:noFill/>
          <a:ln w="9525">
            <a:noFill/>
            <a:miter lim="800000"/>
            <a:headEnd/>
            <a:tailEnd/>
          </a:ln>
        </p:spPr>
        <p:txBody>
          <a:bodyPr lIns="91404" tIns="45704" rIns="91404" bIns="45704"/>
          <a:lstStyle/>
          <a:p>
            <a:pPr algn="ctr"/>
            <a:r>
              <a:rPr lang="zh-CN" altLang="en-US" sz="2400">
                <a:ea typeface="黑体" pitchFamily="49" charset="-122"/>
                <a:cs typeface="Arial" charset="0"/>
              </a:rPr>
              <a:t>美国莫菲特癌症中心联合多方科学家研究影像组学定量研究方法</a:t>
            </a:r>
            <a:endParaRPr lang="en-US" altLang="zh-CN" sz="2400">
              <a:ea typeface="黑体" pitchFamily="49" charset="-122"/>
              <a:cs typeface="Arial" charset="0"/>
            </a:endParaRPr>
          </a:p>
        </p:txBody>
      </p:sp>
      <p:sp>
        <p:nvSpPr>
          <p:cNvPr id="8" name="标题 1">
            <a:extLst/>
          </p:cNvPr>
          <p:cNvSpPr txBox="1">
            <a:spLocks/>
          </p:cNvSpPr>
          <p:nvPr/>
        </p:nvSpPr>
        <p:spPr>
          <a:xfrm>
            <a:off x="31750" y="34925"/>
            <a:ext cx="9112250"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典型临床应用</a:t>
            </a:r>
            <a:r>
              <a:rPr lang="en-US" altLang="zh-CN" sz="3600" b="0" dirty="0" smtClean="0">
                <a:solidFill>
                  <a:srgbClr val="FFFF00"/>
                </a:solidFill>
                <a:latin typeface="Arial" pitchFamily="34" charset="0"/>
                <a:ea typeface="黑体" pitchFamily="49" charset="-122"/>
              </a:rPr>
              <a:t>—</a:t>
            </a:r>
            <a:r>
              <a:rPr lang="zh-CN" altLang="en-US" sz="3600" b="0" dirty="0">
                <a:solidFill>
                  <a:srgbClr val="FFFF00"/>
                </a:solidFill>
                <a:latin typeface="Arial" pitchFamily="34" charset="0"/>
                <a:ea typeface="黑体" pitchFamily="49" charset="-122"/>
              </a:rPr>
              <a:t>肺癌头颈癌预后预测</a:t>
            </a:r>
            <a:r>
              <a:rPr lang="en-US" altLang="zh-CN" sz="3600" b="0" dirty="0">
                <a:solidFill>
                  <a:srgbClr val="FFFF00"/>
                </a:solidFill>
                <a:latin typeface="Arial" pitchFamily="34" charset="0"/>
                <a:ea typeface="黑体" pitchFamily="49" charset="-122"/>
              </a:rPr>
              <a:t>(1/2)</a:t>
            </a:r>
            <a:endParaRPr lang="en-US" altLang="zh-CN" sz="3600" b="0" dirty="0">
              <a:solidFill>
                <a:srgbClr val="FF0000"/>
              </a:solidFill>
              <a:latin typeface="Arial" pitchFamily="34" charset="0"/>
              <a:ea typeface="黑体" pitchFamily="49" charset="-122"/>
            </a:endParaRPr>
          </a:p>
        </p:txBody>
      </p:sp>
      <p:pic>
        <p:nvPicPr>
          <p:cNvPr id="32784" name="Picture 4" descr="C:\Users\Wei\Desktop\nc.png"/>
          <p:cNvPicPr>
            <a:picLocks noChangeAspect="1" noChangeArrowheads="1"/>
          </p:cNvPicPr>
          <p:nvPr/>
        </p:nvPicPr>
        <p:blipFill>
          <a:blip r:embed="rId3"/>
          <a:srcRect/>
          <a:stretch>
            <a:fillRect/>
          </a:stretch>
        </p:blipFill>
        <p:spPr bwMode="auto">
          <a:xfrm>
            <a:off x="5219700" y="908050"/>
            <a:ext cx="2808288" cy="3633788"/>
          </a:xfrm>
          <a:prstGeom prst="rect">
            <a:avLst/>
          </a:prstGeom>
          <a:noFill/>
          <a:ln w="31750">
            <a:solidFill>
              <a:srgbClr val="FF0000"/>
            </a:solid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0" y="0"/>
            <a:ext cx="9144000" cy="85090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报告内容</a:t>
            </a:r>
            <a:endParaRPr lang="zh-CN" altLang="en-US" sz="3600" b="0" dirty="0">
              <a:solidFill>
                <a:srgbClr val="FFFF00"/>
              </a:solidFill>
              <a:latin typeface="Arial" pitchFamily="34" charset="0"/>
              <a:ea typeface="黑体" pitchFamily="49" charset="-122"/>
            </a:endParaRPr>
          </a:p>
        </p:txBody>
      </p:sp>
      <p:sp>
        <p:nvSpPr>
          <p:cNvPr id="12290" name="Rectangle 3"/>
          <p:cNvSpPr txBox="1">
            <a:spLocks noChangeArrowheads="1"/>
          </p:cNvSpPr>
          <p:nvPr/>
        </p:nvSpPr>
        <p:spPr bwMode="auto">
          <a:xfrm>
            <a:off x="1619250" y="1557338"/>
            <a:ext cx="5915025" cy="3743325"/>
          </a:xfrm>
          <a:prstGeom prst="rect">
            <a:avLst/>
          </a:prstGeom>
          <a:noFill/>
          <a:ln w="9525">
            <a:noFill/>
            <a:miter lim="800000"/>
            <a:headEnd/>
            <a:tailEnd/>
          </a:ln>
        </p:spPr>
        <p:txBody>
          <a:bodyPr/>
          <a:lstStyle/>
          <a:p>
            <a:pPr marL="571500" indent="-571500" algn="ctr">
              <a:lnSpc>
                <a:spcPct val="150000"/>
              </a:lnSpc>
              <a:spcBef>
                <a:spcPct val="20000"/>
              </a:spcBef>
              <a:buClr>
                <a:srgbClr val="FFFFFF"/>
              </a:buClr>
              <a:buSzPct val="60000"/>
              <a:buFont typeface="Wingdings" pitchFamily="2" charset="2"/>
              <a:buChar char="n"/>
            </a:pPr>
            <a:r>
              <a:rPr lang="zh-CN" altLang="en-US" sz="3600">
                <a:solidFill>
                  <a:srgbClr val="FFFF00"/>
                </a:solidFill>
                <a:latin typeface="Times New Roman" pitchFamily="18" charset="0"/>
                <a:ea typeface="黑体" pitchFamily="49" charset="-122"/>
              </a:rPr>
              <a:t>智能医疗研究背景</a:t>
            </a:r>
            <a:endParaRPr lang="en-US" altLang="zh-CN" sz="3600">
              <a:solidFill>
                <a:srgbClr val="FFFF00"/>
              </a:solidFill>
              <a:latin typeface="Times New Roman" pitchFamily="18" charset="0"/>
              <a:ea typeface="黑体" pitchFamily="49" charset="-122"/>
            </a:endParaRPr>
          </a:p>
          <a:p>
            <a:pPr marL="571500" indent="-571500" algn="ctr">
              <a:lnSpc>
                <a:spcPct val="150000"/>
              </a:lnSpc>
              <a:spcBef>
                <a:spcPct val="20000"/>
              </a:spcBef>
              <a:buClr>
                <a:srgbClr val="FFFFFF"/>
              </a:buClr>
              <a:buSzPct val="60000"/>
              <a:buFont typeface="Wingdings" pitchFamily="2" charset="2"/>
              <a:buChar char="n"/>
            </a:pPr>
            <a:r>
              <a:rPr lang="zh-CN" altLang="en-US" sz="3600">
                <a:latin typeface="Times New Roman" pitchFamily="18" charset="0"/>
                <a:ea typeface="黑体" pitchFamily="49" charset="-122"/>
              </a:rPr>
              <a:t>智能医疗研究内容</a:t>
            </a:r>
            <a:endParaRPr lang="en-US" altLang="zh-CN" sz="3600">
              <a:latin typeface="Times New Roman" pitchFamily="18" charset="0"/>
              <a:ea typeface="黑体" pitchFamily="49" charset="-122"/>
            </a:endParaRPr>
          </a:p>
          <a:p>
            <a:pPr marL="571500" indent="-571500" algn="ctr">
              <a:lnSpc>
                <a:spcPct val="150000"/>
              </a:lnSpc>
              <a:spcBef>
                <a:spcPct val="20000"/>
              </a:spcBef>
              <a:buClr>
                <a:srgbClr val="FFFFFF"/>
              </a:buClr>
              <a:buSzPct val="60000"/>
              <a:buFont typeface="Wingdings" pitchFamily="2" charset="2"/>
              <a:buChar char="n"/>
            </a:pPr>
            <a:r>
              <a:rPr lang="zh-CN" altLang="en-US" sz="3600">
                <a:solidFill>
                  <a:srgbClr val="FFFFFF"/>
                </a:solidFill>
                <a:latin typeface="Times New Roman" pitchFamily="18" charset="0"/>
                <a:ea typeface="黑体" pitchFamily="49" charset="-122"/>
              </a:rPr>
              <a:t>智能医疗未来方向</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标题 1">
            <a:extLst/>
          </p:cNvPr>
          <p:cNvSpPr txBox="1">
            <a:spLocks/>
          </p:cNvSpPr>
          <p:nvPr/>
        </p:nvSpPr>
        <p:spPr>
          <a:xfrm>
            <a:off x="31750" y="34925"/>
            <a:ext cx="9112250"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典型临床应用</a:t>
            </a:r>
            <a:r>
              <a:rPr lang="en-US" altLang="zh-CN" sz="3600" b="0" dirty="0" smtClean="0">
                <a:solidFill>
                  <a:srgbClr val="FFFF00"/>
                </a:solidFill>
                <a:latin typeface="Arial" pitchFamily="34" charset="0"/>
                <a:ea typeface="黑体" pitchFamily="49" charset="-122"/>
              </a:rPr>
              <a:t>—</a:t>
            </a:r>
            <a:r>
              <a:rPr lang="zh-CN" altLang="en-US" sz="3600" b="0" dirty="0">
                <a:solidFill>
                  <a:srgbClr val="FFFF00"/>
                </a:solidFill>
                <a:latin typeface="Arial" pitchFamily="34" charset="0"/>
                <a:ea typeface="黑体" pitchFamily="49" charset="-122"/>
              </a:rPr>
              <a:t>肺癌头颈癌预后预测</a:t>
            </a:r>
            <a:r>
              <a:rPr lang="en-US" altLang="zh-CN" sz="3600" b="0" dirty="0">
                <a:solidFill>
                  <a:srgbClr val="FFFF00"/>
                </a:solidFill>
                <a:latin typeface="Arial" pitchFamily="34" charset="0"/>
                <a:ea typeface="黑体" pitchFamily="49" charset="-122"/>
              </a:rPr>
              <a:t>(2/2)</a:t>
            </a:r>
            <a:endParaRPr lang="en-US" altLang="zh-CN" sz="3600" b="0" dirty="0">
              <a:solidFill>
                <a:srgbClr val="FF0000"/>
              </a:solidFill>
              <a:latin typeface="Arial" pitchFamily="34" charset="0"/>
              <a:ea typeface="黑体" pitchFamily="49" charset="-122"/>
            </a:endParaRPr>
          </a:p>
        </p:txBody>
      </p:sp>
      <p:sp>
        <p:nvSpPr>
          <p:cNvPr id="33794" name="TextBox 37"/>
          <p:cNvSpPr txBox="1">
            <a:spLocks noChangeArrowheads="1"/>
          </p:cNvSpPr>
          <p:nvPr/>
        </p:nvSpPr>
        <p:spPr bwMode="auto">
          <a:xfrm>
            <a:off x="323850" y="6453188"/>
            <a:ext cx="8513763" cy="400050"/>
          </a:xfrm>
          <a:prstGeom prst="rect">
            <a:avLst/>
          </a:prstGeom>
          <a:noFill/>
          <a:ln w="9525">
            <a:noFill/>
            <a:miter lim="800000"/>
            <a:headEnd/>
            <a:tailEnd/>
          </a:ln>
        </p:spPr>
        <p:txBody>
          <a:bodyPr>
            <a:spAutoFit/>
          </a:bodyPr>
          <a:lstStyle/>
          <a:p>
            <a:pPr algn="ctr"/>
            <a:r>
              <a:rPr lang="en-US" altLang="zh-CN" sz="2000">
                <a:solidFill>
                  <a:srgbClr val="FFFFFF"/>
                </a:solidFill>
              </a:rPr>
              <a:t>Aerts et al. </a:t>
            </a:r>
            <a:r>
              <a:rPr lang="en-US" altLang="zh-CN" sz="2000" i="1">
                <a:solidFill>
                  <a:srgbClr val="FFFF00"/>
                </a:solidFill>
              </a:rPr>
              <a:t>Nature Communications</a:t>
            </a:r>
            <a:r>
              <a:rPr lang="en-US" altLang="zh-CN" sz="2000">
                <a:solidFill>
                  <a:srgbClr val="FFFFFF"/>
                </a:solidFill>
              </a:rPr>
              <a:t>, 2014, 5: 4006. </a:t>
            </a:r>
            <a:r>
              <a:rPr lang="en-US" altLang="zh-CN" sz="2000">
                <a:solidFill>
                  <a:srgbClr val="FFFF00"/>
                </a:solidFill>
              </a:rPr>
              <a:t>SCI IF(2015): 11.329</a:t>
            </a:r>
            <a:endParaRPr lang="zh-CN" altLang="en-US" sz="2000">
              <a:solidFill>
                <a:srgbClr val="FFFF00"/>
              </a:solidFill>
            </a:endParaRPr>
          </a:p>
        </p:txBody>
      </p:sp>
      <p:sp>
        <p:nvSpPr>
          <p:cNvPr id="33795" name="Text Box 19"/>
          <p:cNvSpPr txBox="1">
            <a:spLocks noChangeArrowheads="1"/>
          </p:cNvSpPr>
          <p:nvPr/>
        </p:nvSpPr>
        <p:spPr bwMode="auto">
          <a:xfrm>
            <a:off x="250825" y="5300663"/>
            <a:ext cx="8675688" cy="1077912"/>
          </a:xfrm>
          <a:prstGeom prst="rect">
            <a:avLst/>
          </a:prstGeom>
          <a:noFill/>
          <a:ln w="25400">
            <a:solidFill>
              <a:srgbClr val="FFFF00"/>
            </a:solidFill>
            <a:miter lim="800000"/>
            <a:headEnd/>
            <a:tailEnd/>
          </a:ln>
        </p:spPr>
        <p:txBody>
          <a:bodyPr>
            <a:spAutoFit/>
          </a:bodyPr>
          <a:lstStyle/>
          <a:p>
            <a:pPr algn="ctr"/>
            <a:r>
              <a:rPr lang="zh-CN" altLang="en-US" sz="3200">
                <a:solidFill>
                  <a:srgbClr val="FFFFFF"/>
                </a:solidFill>
                <a:ea typeface="黑体" pitchFamily="49" charset="-122"/>
                <a:cs typeface="Arial" charset="0"/>
              </a:rPr>
              <a:t>影像组学通过融合影像、基因和病理特征建立影像组学标签，揭示影像与患者预后联系</a:t>
            </a:r>
            <a:endParaRPr lang="en-US" altLang="zh-CN" sz="3200">
              <a:solidFill>
                <a:srgbClr val="FFFFFF"/>
              </a:solidFill>
              <a:ea typeface="黑体" pitchFamily="49" charset="-122"/>
              <a:cs typeface="Arial" charset="0"/>
            </a:endParaRPr>
          </a:p>
        </p:txBody>
      </p:sp>
      <p:pic>
        <p:nvPicPr>
          <p:cNvPr id="33796" name="Picture 2" descr="C:\Users\a\Desktop\ncomms5006-f1.jpg"/>
          <p:cNvPicPr>
            <a:picLocks noChangeAspect="1" noChangeArrowheads="1"/>
          </p:cNvPicPr>
          <p:nvPr/>
        </p:nvPicPr>
        <p:blipFill>
          <a:blip r:embed="rId2"/>
          <a:srcRect l="2161" t="2139" r="85864"/>
          <a:stretch>
            <a:fillRect/>
          </a:stretch>
        </p:blipFill>
        <p:spPr bwMode="auto">
          <a:xfrm>
            <a:off x="101600" y="1779588"/>
            <a:ext cx="1012825" cy="3365500"/>
          </a:xfrm>
          <a:prstGeom prst="rect">
            <a:avLst/>
          </a:prstGeom>
          <a:noFill/>
          <a:ln w="9525">
            <a:noFill/>
            <a:miter lim="800000"/>
            <a:headEnd/>
            <a:tailEnd/>
          </a:ln>
        </p:spPr>
      </p:pic>
      <p:sp>
        <p:nvSpPr>
          <p:cNvPr id="33797" name="Text Box 19"/>
          <p:cNvSpPr txBox="1">
            <a:spLocks noChangeArrowheads="1"/>
          </p:cNvSpPr>
          <p:nvPr/>
        </p:nvSpPr>
        <p:spPr bwMode="auto">
          <a:xfrm>
            <a:off x="123825" y="1133475"/>
            <a:ext cx="969963" cy="503238"/>
          </a:xfrm>
          <a:prstGeom prst="rect">
            <a:avLst/>
          </a:prstGeom>
          <a:noFill/>
          <a:ln w="25400">
            <a:solidFill>
              <a:srgbClr val="FFFF00"/>
            </a:solidFill>
            <a:miter lim="800000"/>
            <a:headEnd/>
            <a:tailEnd/>
          </a:ln>
        </p:spPr>
        <p:txBody>
          <a:bodyPr wrap="none" lIns="0" tIns="0" rIns="0" bIns="0" anchor="ctr"/>
          <a:lstStyle/>
          <a:p>
            <a:pPr algn="ctr">
              <a:buFont typeface="Wingdings" pitchFamily="2" charset="2"/>
              <a:buNone/>
            </a:pPr>
            <a:r>
              <a:rPr lang="zh-CN" altLang="en-US" sz="2800">
                <a:solidFill>
                  <a:srgbClr val="FFFF00"/>
                </a:solidFill>
                <a:latin typeface="黑体" pitchFamily="49" charset="-122"/>
                <a:ea typeface="黑体" pitchFamily="49" charset="-122"/>
                <a:cs typeface="Arial Unicode MS"/>
              </a:rPr>
              <a:t>数据</a:t>
            </a:r>
            <a:endParaRPr lang="en-US" altLang="zh-CN" sz="2800">
              <a:solidFill>
                <a:srgbClr val="FFFF00"/>
              </a:solidFill>
              <a:latin typeface="黑体" pitchFamily="49" charset="-122"/>
              <a:ea typeface="黑体" pitchFamily="49" charset="-122"/>
              <a:cs typeface="Arial Unicode MS"/>
            </a:endParaRPr>
          </a:p>
        </p:txBody>
      </p:sp>
      <p:sp>
        <p:nvSpPr>
          <p:cNvPr id="33798" name="Text Box 19"/>
          <p:cNvSpPr txBox="1">
            <a:spLocks noChangeArrowheads="1"/>
          </p:cNvSpPr>
          <p:nvPr/>
        </p:nvSpPr>
        <p:spPr bwMode="auto">
          <a:xfrm>
            <a:off x="1652588" y="1133475"/>
            <a:ext cx="969962" cy="503238"/>
          </a:xfrm>
          <a:prstGeom prst="rect">
            <a:avLst/>
          </a:prstGeom>
          <a:noFill/>
          <a:ln w="25400">
            <a:solidFill>
              <a:srgbClr val="FFFF00"/>
            </a:solidFill>
            <a:miter lim="800000"/>
            <a:headEnd/>
            <a:tailEnd/>
          </a:ln>
        </p:spPr>
        <p:txBody>
          <a:bodyPr wrap="none" lIns="0" tIns="0" rIns="0" bIns="0" anchor="ctr"/>
          <a:lstStyle/>
          <a:p>
            <a:pPr algn="ctr">
              <a:buFont typeface="Wingdings" pitchFamily="2" charset="2"/>
              <a:buNone/>
            </a:pPr>
            <a:r>
              <a:rPr lang="zh-CN" altLang="en-US" sz="2800">
                <a:solidFill>
                  <a:srgbClr val="FFFF00"/>
                </a:solidFill>
                <a:latin typeface="黑体" pitchFamily="49" charset="-122"/>
                <a:ea typeface="黑体" pitchFamily="49" charset="-122"/>
                <a:cs typeface="Arial Unicode MS"/>
              </a:rPr>
              <a:t>分割</a:t>
            </a:r>
            <a:endParaRPr lang="en-US" altLang="zh-CN" sz="2800">
              <a:solidFill>
                <a:srgbClr val="FFFF00"/>
              </a:solidFill>
              <a:latin typeface="黑体" pitchFamily="49" charset="-122"/>
              <a:ea typeface="黑体" pitchFamily="49" charset="-122"/>
              <a:cs typeface="Arial Unicode MS"/>
            </a:endParaRPr>
          </a:p>
        </p:txBody>
      </p:sp>
      <p:sp>
        <p:nvSpPr>
          <p:cNvPr id="33799" name="Text Box 19"/>
          <p:cNvSpPr txBox="1">
            <a:spLocks noChangeArrowheads="1"/>
          </p:cNvSpPr>
          <p:nvPr/>
        </p:nvSpPr>
        <p:spPr bwMode="auto">
          <a:xfrm>
            <a:off x="3181350" y="1133475"/>
            <a:ext cx="969963" cy="503238"/>
          </a:xfrm>
          <a:prstGeom prst="rect">
            <a:avLst/>
          </a:prstGeom>
          <a:noFill/>
          <a:ln w="25400">
            <a:solidFill>
              <a:srgbClr val="FFFF00"/>
            </a:solidFill>
            <a:miter lim="800000"/>
            <a:headEnd/>
            <a:tailEnd/>
          </a:ln>
        </p:spPr>
        <p:txBody>
          <a:bodyPr wrap="none" lIns="0" tIns="0" rIns="0" bIns="0" anchor="ctr"/>
          <a:lstStyle/>
          <a:p>
            <a:pPr algn="ctr">
              <a:buFont typeface="Wingdings" pitchFamily="2" charset="2"/>
              <a:buNone/>
            </a:pPr>
            <a:r>
              <a:rPr lang="zh-CN" altLang="en-US" sz="2800">
                <a:solidFill>
                  <a:srgbClr val="FFFF00"/>
                </a:solidFill>
                <a:latin typeface="黑体" pitchFamily="49" charset="-122"/>
                <a:ea typeface="黑体" pitchFamily="49" charset="-122"/>
                <a:cs typeface="Arial Unicode MS"/>
              </a:rPr>
              <a:t>特征</a:t>
            </a:r>
            <a:endParaRPr lang="en-US" altLang="zh-CN" sz="2800">
              <a:solidFill>
                <a:srgbClr val="FFFF00"/>
              </a:solidFill>
              <a:latin typeface="黑体" pitchFamily="49" charset="-122"/>
              <a:ea typeface="黑体" pitchFamily="49" charset="-122"/>
              <a:cs typeface="Arial Unicode MS"/>
            </a:endParaRPr>
          </a:p>
        </p:txBody>
      </p:sp>
      <p:sp>
        <p:nvSpPr>
          <p:cNvPr id="33800" name="Text Box 19"/>
          <p:cNvSpPr txBox="1">
            <a:spLocks noChangeArrowheads="1"/>
          </p:cNvSpPr>
          <p:nvPr/>
        </p:nvSpPr>
        <p:spPr bwMode="auto">
          <a:xfrm>
            <a:off x="4710113" y="1133475"/>
            <a:ext cx="1690687" cy="503238"/>
          </a:xfrm>
          <a:prstGeom prst="rect">
            <a:avLst/>
          </a:prstGeom>
          <a:noFill/>
          <a:ln w="25400">
            <a:solidFill>
              <a:srgbClr val="FFFF00"/>
            </a:solidFill>
            <a:miter lim="800000"/>
            <a:headEnd/>
            <a:tailEnd/>
          </a:ln>
        </p:spPr>
        <p:txBody>
          <a:bodyPr wrap="none" lIns="0" tIns="0" rIns="0" bIns="0" anchor="ctr"/>
          <a:lstStyle/>
          <a:p>
            <a:pPr algn="ctr">
              <a:buFont typeface="Wingdings" pitchFamily="2" charset="2"/>
              <a:buNone/>
            </a:pPr>
            <a:r>
              <a:rPr lang="zh-CN" altLang="en-US" sz="2800">
                <a:solidFill>
                  <a:srgbClr val="FFFF00"/>
                </a:solidFill>
                <a:latin typeface="黑体" pitchFamily="49" charset="-122"/>
                <a:ea typeface="黑体" pitchFamily="49" charset="-122"/>
                <a:cs typeface="Arial Unicode MS"/>
              </a:rPr>
              <a:t>预后预测</a:t>
            </a:r>
            <a:endParaRPr lang="en-US" altLang="zh-CN" sz="2800">
              <a:solidFill>
                <a:srgbClr val="FFFF00"/>
              </a:solidFill>
              <a:latin typeface="黑体" pitchFamily="49" charset="-122"/>
              <a:ea typeface="黑体" pitchFamily="49" charset="-122"/>
              <a:cs typeface="Arial Unicode MS"/>
            </a:endParaRPr>
          </a:p>
        </p:txBody>
      </p:sp>
      <p:cxnSp>
        <p:nvCxnSpPr>
          <p:cNvPr id="33801" name="直接箭头连接符 77"/>
          <p:cNvCxnSpPr>
            <a:cxnSpLocks noChangeShapeType="1"/>
            <a:stCxn id="33797" idx="3"/>
            <a:endCxn id="33798" idx="1"/>
          </p:cNvCxnSpPr>
          <p:nvPr/>
        </p:nvCxnSpPr>
        <p:spPr bwMode="auto">
          <a:xfrm>
            <a:off x="1093788" y="1385888"/>
            <a:ext cx="558800" cy="0"/>
          </a:xfrm>
          <a:prstGeom prst="straightConnector1">
            <a:avLst/>
          </a:prstGeom>
          <a:noFill/>
          <a:ln w="25400">
            <a:solidFill>
              <a:srgbClr val="FFFF00"/>
            </a:solidFill>
            <a:miter lim="800000"/>
            <a:headEnd/>
            <a:tailEnd type="arrow" w="med" len="med"/>
          </a:ln>
        </p:spPr>
      </p:cxnSp>
      <p:cxnSp>
        <p:nvCxnSpPr>
          <p:cNvPr id="33802" name="直接箭头连接符 78"/>
          <p:cNvCxnSpPr>
            <a:cxnSpLocks noChangeShapeType="1"/>
            <a:stCxn id="33798" idx="3"/>
            <a:endCxn id="33799" idx="1"/>
          </p:cNvCxnSpPr>
          <p:nvPr/>
        </p:nvCxnSpPr>
        <p:spPr bwMode="auto">
          <a:xfrm>
            <a:off x="2622550" y="1385888"/>
            <a:ext cx="558800" cy="0"/>
          </a:xfrm>
          <a:prstGeom prst="straightConnector1">
            <a:avLst/>
          </a:prstGeom>
          <a:noFill/>
          <a:ln w="25400">
            <a:solidFill>
              <a:srgbClr val="FFFF00"/>
            </a:solidFill>
            <a:miter lim="800000"/>
            <a:headEnd/>
            <a:tailEnd type="arrow" w="med" len="med"/>
          </a:ln>
        </p:spPr>
      </p:cxnSp>
      <p:cxnSp>
        <p:nvCxnSpPr>
          <p:cNvPr id="33803" name="直接箭头连接符 79"/>
          <p:cNvCxnSpPr>
            <a:cxnSpLocks noChangeShapeType="1"/>
            <a:stCxn id="33799" idx="3"/>
            <a:endCxn id="33800" idx="1"/>
          </p:cNvCxnSpPr>
          <p:nvPr/>
        </p:nvCxnSpPr>
        <p:spPr bwMode="auto">
          <a:xfrm>
            <a:off x="4151313" y="1385888"/>
            <a:ext cx="558800" cy="0"/>
          </a:xfrm>
          <a:prstGeom prst="straightConnector1">
            <a:avLst/>
          </a:prstGeom>
          <a:noFill/>
          <a:ln w="25400">
            <a:solidFill>
              <a:srgbClr val="FFFF00"/>
            </a:solidFill>
            <a:miter lim="800000"/>
            <a:headEnd/>
            <a:tailEnd type="arrow" w="med" len="med"/>
          </a:ln>
        </p:spPr>
      </p:cxnSp>
      <p:pic>
        <p:nvPicPr>
          <p:cNvPr id="33804" name="Picture 2" descr="C:\Users\a\Desktop\ncomms5006-f1.jpg"/>
          <p:cNvPicPr>
            <a:picLocks noChangeAspect="1" noChangeArrowheads="1"/>
          </p:cNvPicPr>
          <p:nvPr/>
        </p:nvPicPr>
        <p:blipFill>
          <a:blip r:embed="rId2"/>
          <a:srcRect l="14136" t="2139" r="73891"/>
          <a:stretch>
            <a:fillRect/>
          </a:stretch>
        </p:blipFill>
        <p:spPr bwMode="auto">
          <a:xfrm>
            <a:off x="1571625" y="1790700"/>
            <a:ext cx="1012825" cy="3367088"/>
          </a:xfrm>
          <a:prstGeom prst="rect">
            <a:avLst/>
          </a:prstGeom>
          <a:noFill/>
          <a:ln w="9525">
            <a:noFill/>
            <a:miter lim="800000"/>
            <a:headEnd/>
            <a:tailEnd/>
          </a:ln>
        </p:spPr>
      </p:pic>
      <p:grpSp>
        <p:nvGrpSpPr>
          <p:cNvPr id="33805" name="组合 81"/>
          <p:cNvGrpSpPr>
            <a:grpSpLocks/>
          </p:cNvGrpSpPr>
          <p:nvPr/>
        </p:nvGrpSpPr>
        <p:grpSpPr bwMode="auto">
          <a:xfrm>
            <a:off x="3084513" y="1779588"/>
            <a:ext cx="1193800" cy="3378200"/>
            <a:chOff x="4205981" y="1626636"/>
            <a:chExt cx="1116000" cy="3189596"/>
          </a:xfrm>
        </p:grpSpPr>
        <p:pic>
          <p:nvPicPr>
            <p:cNvPr id="33815" name="Picture 3" descr="C:\Users\a\Desktop\ncomms5006-f1.jpg"/>
            <p:cNvPicPr preferRelativeResize="0">
              <a:picLocks noChangeArrowheads="1"/>
            </p:cNvPicPr>
            <p:nvPr/>
          </p:nvPicPr>
          <p:blipFill>
            <a:blip r:embed="rId2"/>
            <a:srcRect l="50780" t="7883" r="36606" b="83537"/>
            <a:stretch>
              <a:fillRect/>
            </a:stretch>
          </p:blipFill>
          <p:spPr bwMode="auto">
            <a:xfrm>
              <a:off x="4205981" y="1626636"/>
              <a:ext cx="1116000" cy="796215"/>
            </a:xfrm>
            <a:prstGeom prst="rect">
              <a:avLst/>
            </a:prstGeom>
            <a:noFill/>
            <a:ln w="25400">
              <a:solidFill>
                <a:srgbClr val="000000"/>
              </a:solidFill>
              <a:miter lim="800000"/>
              <a:headEnd/>
              <a:tailEnd/>
            </a:ln>
          </p:spPr>
        </p:pic>
        <p:pic>
          <p:nvPicPr>
            <p:cNvPr id="33816" name="Picture 3" descr="C:\Users\a\Desktop\ncomms5006-f1.jpg"/>
            <p:cNvPicPr preferRelativeResize="0">
              <a:picLocks noChangeArrowheads="1"/>
            </p:cNvPicPr>
            <p:nvPr/>
          </p:nvPicPr>
          <p:blipFill>
            <a:blip r:embed="rId2"/>
            <a:srcRect l="50887" t="21214" r="36285" b="70860"/>
            <a:stretch>
              <a:fillRect/>
            </a:stretch>
          </p:blipFill>
          <p:spPr bwMode="auto">
            <a:xfrm>
              <a:off x="4205981" y="2426417"/>
              <a:ext cx="1116000" cy="819252"/>
            </a:xfrm>
            <a:prstGeom prst="rect">
              <a:avLst/>
            </a:prstGeom>
            <a:noFill/>
            <a:ln w="25400">
              <a:solidFill>
                <a:srgbClr val="000000"/>
              </a:solidFill>
              <a:miter lim="800000"/>
              <a:headEnd/>
              <a:tailEnd/>
            </a:ln>
          </p:spPr>
        </p:pic>
        <p:pic>
          <p:nvPicPr>
            <p:cNvPr id="33817" name="Picture 3" descr="C:\Users\a\Desktop\ncomms5006-f1.jpg"/>
            <p:cNvPicPr preferRelativeResize="0">
              <a:picLocks noChangeArrowheads="1"/>
            </p:cNvPicPr>
            <p:nvPr/>
          </p:nvPicPr>
          <p:blipFill>
            <a:blip r:embed="rId2"/>
            <a:srcRect l="51241" t="47305" r="36710" b="43419"/>
            <a:stretch>
              <a:fillRect/>
            </a:stretch>
          </p:blipFill>
          <p:spPr bwMode="auto">
            <a:xfrm>
              <a:off x="4205981" y="3237689"/>
              <a:ext cx="1116000" cy="767375"/>
            </a:xfrm>
            <a:prstGeom prst="rect">
              <a:avLst/>
            </a:prstGeom>
            <a:noFill/>
            <a:ln w="25400">
              <a:solidFill>
                <a:srgbClr val="000000"/>
              </a:solidFill>
              <a:miter lim="800000"/>
              <a:headEnd/>
              <a:tailEnd/>
            </a:ln>
          </p:spPr>
        </p:pic>
        <p:pic>
          <p:nvPicPr>
            <p:cNvPr id="33818" name="Picture 3" descr="C:\Users\a\Desktop\ncomms5006-f1.jpg"/>
            <p:cNvPicPr preferRelativeResize="0">
              <a:picLocks noChangeArrowheads="1"/>
            </p:cNvPicPr>
            <p:nvPr/>
          </p:nvPicPr>
          <p:blipFill>
            <a:blip r:embed="rId2"/>
            <a:srcRect l="51154" t="34451" r="36937" b="57816"/>
            <a:stretch>
              <a:fillRect/>
            </a:stretch>
          </p:blipFill>
          <p:spPr bwMode="auto">
            <a:xfrm>
              <a:off x="4205981" y="4005064"/>
              <a:ext cx="1116000" cy="811168"/>
            </a:xfrm>
            <a:prstGeom prst="rect">
              <a:avLst/>
            </a:prstGeom>
            <a:noFill/>
            <a:ln w="25400">
              <a:solidFill>
                <a:srgbClr val="000000"/>
              </a:solidFill>
              <a:miter lim="800000"/>
              <a:headEnd/>
              <a:tailEnd/>
            </a:ln>
          </p:spPr>
        </p:pic>
      </p:grpSp>
      <p:sp>
        <p:nvSpPr>
          <p:cNvPr id="33806" name="TextBox 37"/>
          <p:cNvSpPr txBox="1">
            <a:spLocks noChangeArrowheads="1"/>
          </p:cNvSpPr>
          <p:nvPr/>
        </p:nvSpPr>
        <p:spPr bwMode="auto">
          <a:xfrm>
            <a:off x="4278313" y="1914525"/>
            <a:ext cx="234950" cy="554038"/>
          </a:xfrm>
          <a:prstGeom prst="rect">
            <a:avLst/>
          </a:prstGeom>
          <a:noFill/>
          <a:ln w="9525">
            <a:noFill/>
            <a:miter lim="800000"/>
            <a:headEnd/>
            <a:tailEnd/>
          </a:ln>
        </p:spPr>
        <p:txBody>
          <a:bodyPr>
            <a:spAutoFit/>
          </a:bodyPr>
          <a:lstStyle/>
          <a:p>
            <a:pPr algn="ctr"/>
            <a:r>
              <a:rPr lang="zh-CN" altLang="en-US" sz="1400">
                <a:solidFill>
                  <a:srgbClr val="FFFFFF"/>
                </a:solidFill>
                <a:ea typeface="黑体" pitchFamily="49" charset="-122"/>
                <a:cs typeface="Arial" charset="0"/>
              </a:rPr>
              <a:t>强度</a:t>
            </a:r>
          </a:p>
        </p:txBody>
      </p:sp>
      <p:sp>
        <p:nvSpPr>
          <p:cNvPr id="33807" name="TextBox 37"/>
          <p:cNvSpPr txBox="1">
            <a:spLocks noChangeArrowheads="1"/>
          </p:cNvSpPr>
          <p:nvPr/>
        </p:nvSpPr>
        <p:spPr bwMode="auto">
          <a:xfrm>
            <a:off x="4294188" y="2782888"/>
            <a:ext cx="234950" cy="554037"/>
          </a:xfrm>
          <a:prstGeom prst="rect">
            <a:avLst/>
          </a:prstGeom>
          <a:noFill/>
          <a:ln w="9525">
            <a:noFill/>
            <a:miter lim="800000"/>
            <a:headEnd/>
            <a:tailEnd/>
          </a:ln>
        </p:spPr>
        <p:txBody>
          <a:bodyPr>
            <a:spAutoFit/>
          </a:bodyPr>
          <a:lstStyle/>
          <a:p>
            <a:pPr algn="ctr"/>
            <a:r>
              <a:rPr lang="zh-CN" altLang="en-US" sz="1400">
                <a:solidFill>
                  <a:srgbClr val="FFFFFF"/>
                </a:solidFill>
                <a:ea typeface="黑体" pitchFamily="49" charset="-122"/>
                <a:cs typeface="Arial" charset="0"/>
              </a:rPr>
              <a:t>形状</a:t>
            </a:r>
          </a:p>
        </p:txBody>
      </p:sp>
      <p:sp>
        <p:nvSpPr>
          <p:cNvPr id="33808" name="TextBox 37"/>
          <p:cNvSpPr txBox="1">
            <a:spLocks noChangeArrowheads="1"/>
          </p:cNvSpPr>
          <p:nvPr/>
        </p:nvSpPr>
        <p:spPr bwMode="auto">
          <a:xfrm>
            <a:off x="4294188" y="3614738"/>
            <a:ext cx="234950" cy="554037"/>
          </a:xfrm>
          <a:prstGeom prst="rect">
            <a:avLst/>
          </a:prstGeom>
          <a:noFill/>
          <a:ln w="9525">
            <a:noFill/>
            <a:miter lim="800000"/>
            <a:headEnd/>
            <a:tailEnd/>
          </a:ln>
        </p:spPr>
        <p:txBody>
          <a:bodyPr>
            <a:spAutoFit/>
          </a:bodyPr>
          <a:lstStyle/>
          <a:p>
            <a:pPr algn="ctr"/>
            <a:r>
              <a:rPr lang="zh-CN" altLang="en-US" sz="1400">
                <a:solidFill>
                  <a:srgbClr val="FFFFFF"/>
                </a:solidFill>
                <a:ea typeface="黑体" pitchFamily="49" charset="-122"/>
                <a:cs typeface="Arial" charset="0"/>
              </a:rPr>
              <a:t>小波</a:t>
            </a:r>
          </a:p>
        </p:txBody>
      </p:sp>
      <p:sp>
        <p:nvSpPr>
          <p:cNvPr id="33809" name="TextBox 37"/>
          <p:cNvSpPr txBox="1">
            <a:spLocks noChangeArrowheads="1"/>
          </p:cNvSpPr>
          <p:nvPr/>
        </p:nvSpPr>
        <p:spPr bwMode="auto">
          <a:xfrm>
            <a:off x="4278313" y="4470400"/>
            <a:ext cx="234950" cy="554038"/>
          </a:xfrm>
          <a:prstGeom prst="rect">
            <a:avLst/>
          </a:prstGeom>
          <a:noFill/>
          <a:ln w="9525">
            <a:noFill/>
            <a:miter lim="800000"/>
            <a:headEnd/>
            <a:tailEnd/>
          </a:ln>
        </p:spPr>
        <p:txBody>
          <a:bodyPr>
            <a:spAutoFit/>
          </a:bodyPr>
          <a:lstStyle/>
          <a:p>
            <a:pPr algn="ctr"/>
            <a:r>
              <a:rPr lang="zh-CN" altLang="en-US" sz="1400">
                <a:solidFill>
                  <a:srgbClr val="FFFFFF"/>
                </a:solidFill>
                <a:ea typeface="黑体" pitchFamily="49" charset="-122"/>
                <a:cs typeface="Arial" charset="0"/>
              </a:rPr>
              <a:t>纹理</a:t>
            </a:r>
          </a:p>
        </p:txBody>
      </p:sp>
      <p:pic>
        <p:nvPicPr>
          <p:cNvPr id="33810" name="Picture 9" descr="C:\Users\a\Desktop\Robert Gillies.jpg"/>
          <p:cNvPicPr>
            <a:picLocks noChangeAspect="1" noChangeArrowheads="1"/>
          </p:cNvPicPr>
          <p:nvPr/>
        </p:nvPicPr>
        <p:blipFill>
          <a:blip r:embed="rId3"/>
          <a:srcRect/>
          <a:stretch>
            <a:fillRect/>
          </a:stretch>
        </p:blipFill>
        <p:spPr bwMode="auto">
          <a:xfrm>
            <a:off x="7015163" y="1133475"/>
            <a:ext cx="1220787" cy="1627188"/>
          </a:xfrm>
          <a:prstGeom prst="rect">
            <a:avLst/>
          </a:prstGeom>
          <a:noFill/>
          <a:ln w="19050">
            <a:solidFill>
              <a:srgbClr val="FF0000"/>
            </a:solidFill>
            <a:miter lim="800000"/>
            <a:headEnd/>
            <a:tailEnd/>
          </a:ln>
        </p:spPr>
      </p:pic>
      <p:sp>
        <p:nvSpPr>
          <p:cNvPr id="33811" name="TextBox 8"/>
          <p:cNvSpPr txBox="1">
            <a:spLocks noChangeArrowheads="1"/>
          </p:cNvSpPr>
          <p:nvPr/>
        </p:nvSpPr>
        <p:spPr bwMode="auto">
          <a:xfrm>
            <a:off x="6227763" y="2840038"/>
            <a:ext cx="3021012" cy="831850"/>
          </a:xfrm>
          <a:prstGeom prst="rect">
            <a:avLst/>
          </a:prstGeom>
          <a:noFill/>
          <a:ln w="9525">
            <a:noFill/>
            <a:miter lim="800000"/>
            <a:headEnd/>
            <a:tailEnd/>
          </a:ln>
        </p:spPr>
        <p:txBody>
          <a:bodyPr>
            <a:spAutoFit/>
          </a:bodyPr>
          <a:lstStyle/>
          <a:p>
            <a:pPr algn="ctr"/>
            <a:r>
              <a:rPr lang="zh-CN" altLang="en-US" sz="2400">
                <a:solidFill>
                  <a:srgbClr val="FFFFFF"/>
                </a:solidFill>
                <a:ea typeface="黑体" pitchFamily="49" charset="-122"/>
                <a:cs typeface="Arial" charset="0"/>
              </a:rPr>
              <a:t>美国莫菲特癌症中心</a:t>
            </a:r>
            <a:endParaRPr lang="en-US" altLang="zh-CN" sz="2400">
              <a:solidFill>
                <a:srgbClr val="FFFFFF"/>
              </a:solidFill>
              <a:ea typeface="黑体" pitchFamily="49" charset="-122"/>
              <a:cs typeface="Arial" charset="0"/>
            </a:endParaRPr>
          </a:p>
          <a:p>
            <a:pPr algn="ctr">
              <a:spcAft>
                <a:spcPts val="600"/>
              </a:spcAft>
            </a:pPr>
            <a:r>
              <a:rPr lang="en-US" altLang="zh-CN" sz="2400">
                <a:solidFill>
                  <a:srgbClr val="FFFFFF"/>
                </a:solidFill>
                <a:ea typeface="黑体" pitchFamily="49" charset="-122"/>
                <a:cs typeface="Arial" charset="0"/>
              </a:rPr>
              <a:t>Robert J. Gillies</a:t>
            </a:r>
            <a:endParaRPr lang="en-US" altLang="zh-CN" sz="2400" b="1">
              <a:solidFill>
                <a:srgbClr val="FFFF00"/>
              </a:solidFill>
              <a:ea typeface="黑体" pitchFamily="49" charset="-122"/>
              <a:cs typeface="Arial" charset="0"/>
            </a:endParaRPr>
          </a:p>
        </p:txBody>
      </p:sp>
      <p:sp>
        <p:nvSpPr>
          <p:cNvPr id="33812" name="TextBox 8"/>
          <p:cNvSpPr txBox="1">
            <a:spLocks noChangeArrowheads="1"/>
          </p:cNvSpPr>
          <p:nvPr/>
        </p:nvSpPr>
        <p:spPr bwMode="auto">
          <a:xfrm>
            <a:off x="6440488" y="3589338"/>
            <a:ext cx="2592387" cy="830262"/>
          </a:xfrm>
          <a:prstGeom prst="rect">
            <a:avLst/>
          </a:prstGeom>
          <a:noFill/>
          <a:ln w="9525">
            <a:noFill/>
            <a:miter lim="800000"/>
            <a:headEnd/>
            <a:tailEnd/>
          </a:ln>
        </p:spPr>
        <p:txBody>
          <a:bodyPr>
            <a:spAutoFit/>
          </a:bodyPr>
          <a:lstStyle/>
          <a:p>
            <a:pPr algn="ctr"/>
            <a:r>
              <a:rPr lang="zh-CN" altLang="en-US" sz="2400">
                <a:solidFill>
                  <a:srgbClr val="FFFF00"/>
                </a:solidFill>
                <a:ea typeface="黑体" pitchFamily="49" charset="-122"/>
                <a:cs typeface="Arial" charset="0"/>
              </a:rPr>
              <a:t>影像组学最早</a:t>
            </a:r>
            <a:endParaRPr lang="en-US" altLang="zh-CN" sz="2400">
              <a:solidFill>
                <a:srgbClr val="FFFF00"/>
              </a:solidFill>
              <a:ea typeface="黑体" pitchFamily="49" charset="-122"/>
              <a:cs typeface="Arial" charset="0"/>
            </a:endParaRPr>
          </a:p>
          <a:p>
            <a:pPr algn="ctr"/>
            <a:r>
              <a:rPr lang="zh-CN" altLang="en-US" sz="2400">
                <a:solidFill>
                  <a:srgbClr val="FFFF00"/>
                </a:solidFill>
                <a:ea typeface="黑体" pitchFamily="49" charset="-122"/>
                <a:cs typeface="Arial" charset="0"/>
              </a:rPr>
              <a:t>提出者之一</a:t>
            </a:r>
            <a:endParaRPr lang="en-US" altLang="zh-CN" sz="2400">
              <a:solidFill>
                <a:srgbClr val="FFFF00"/>
              </a:solidFill>
              <a:ea typeface="黑体" pitchFamily="49" charset="-122"/>
              <a:cs typeface="Arial" charset="0"/>
            </a:endParaRPr>
          </a:p>
        </p:txBody>
      </p:sp>
      <p:pic>
        <p:nvPicPr>
          <p:cNvPr id="33813" name="图片 1"/>
          <p:cNvPicPr>
            <a:picLocks noChangeAspect="1" noChangeArrowheads="1"/>
          </p:cNvPicPr>
          <p:nvPr/>
        </p:nvPicPr>
        <p:blipFill>
          <a:blip r:embed="rId4"/>
          <a:srcRect/>
          <a:stretch>
            <a:fillRect/>
          </a:stretch>
        </p:blipFill>
        <p:spPr bwMode="auto">
          <a:xfrm>
            <a:off x="4700588" y="1828800"/>
            <a:ext cx="1666875" cy="1593850"/>
          </a:xfrm>
          <a:prstGeom prst="rect">
            <a:avLst/>
          </a:prstGeom>
          <a:noFill/>
          <a:ln w="9525">
            <a:noFill/>
            <a:miter lim="800000"/>
            <a:headEnd/>
            <a:tailEnd/>
          </a:ln>
        </p:spPr>
      </p:pic>
      <p:pic>
        <p:nvPicPr>
          <p:cNvPr id="33814" name="图片 2"/>
          <p:cNvPicPr preferRelativeResize="0">
            <a:picLocks noChangeArrowheads="1"/>
          </p:cNvPicPr>
          <p:nvPr/>
        </p:nvPicPr>
        <p:blipFill>
          <a:blip r:embed="rId5"/>
          <a:srcRect/>
          <a:stretch>
            <a:fillRect/>
          </a:stretch>
        </p:blipFill>
        <p:spPr bwMode="auto">
          <a:xfrm>
            <a:off x="4700588" y="3505200"/>
            <a:ext cx="1666875" cy="1595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3"/>
          <p:cNvPicPr>
            <a:picLocks noChangeAspect="1" noChangeArrowheads="1"/>
          </p:cNvPicPr>
          <p:nvPr/>
        </p:nvPicPr>
        <p:blipFill>
          <a:blip r:embed="rId2"/>
          <a:srcRect/>
          <a:stretch>
            <a:fillRect/>
          </a:stretch>
        </p:blipFill>
        <p:spPr bwMode="auto">
          <a:xfrm>
            <a:off x="6153150" y="2205038"/>
            <a:ext cx="2811463" cy="3632200"/>
          </a:xfrm>
          <a:prstGeom prst="rect">
            <a:avLst/>
          </a:prstGeom>
          <a:noFill/>
          <a:ln w="31750">
            <a:solidFill>
              <a:srgbClr val="FF0000"/>
            </a:solidFill>
            <a:miter lim="800000"/>
            <a:headEnd/>
            <a:tailEnd/>
          </a:ln>
        </p:spPr>
      </p:pic>
      <p:sp>
        <p:nvSpPr>
          <p:cNvPr id="8" name="文本框 10">
            <a:extLst/>
          </p:cNvPr>
          <p:cNvSpPr txBox="1"/>
          <p:nvPr/>
        </p:nvSpPr>
        <p:spPr>
          <a:xfrm>
            <a:off x="0" y="6475413"/>
            <a:ext cx="9144000" cy="368300"/>
          </a:xfrm>
          <a:prstGeom prst="rect">
            <a:avLst/>
          </a:prstGeom>
          <a:noFill/>
        </p:spPr>
        <p:txBody>
          <a:bodyPr>
            <a:spAutoFit/>
          </a:bodyPr>
          <a:lstStyle/>
          <a:p>
            <a:pPr marL="0" lvl="2" algn="ctr">
              <a:defRPr/>
            </a:pPr>
            <a:r>
              <a:rPr lang="en-US" altLang="zh-CN" dirty="0" err="1">
                <a:solidFill>
                  <a:srgbClr val="FFFFFF"/>
                </a:solidFill>
                <a:cs typeface="Arial" panose="020B0604020202020204" pitchFamily="34" charset="0"/>
              </a:rPr>
              <a:t>Haruka</a:t>
            </a:r>
            <a:r>
              <a:rPr lang="en-US" altLang="zh-CN" dirty="0">
                <a:solidFill>
                  <a:srgbClr val="FFFFFF"/>
                </a:solidFill>
                <a:cs typeface="Arial" panose="020B0604020202020204" pitchFamily="34" charset="0"/>
              </a:rPr>
              <a:t> et al, </a:t>
            </a:r>
            <a:r>
              <a:rPr lang="en-US" altLang="zh-CN" i="1" dirty="0">
                <a:solidFill>
                  <a:srgbClr val="FFFF00"/>
                </a:solidFill>
                <a:effectLst>
                  <a:outerShdw blurRad="38100" dist="38100" dir="2700000" algn="tl">
                    <a:srgbClr val="000000">
                      <a:alpha val="43137"/>
                    </a:srgbClr>
                  </a:outerShdw>
                </a:effectLst>
                <a:cs typeface="Arial" panose="020B0604020202020204" pitchFamily="34" charset="0"/>
              </a:rPr>
              <a:t>Science Translational Medicine</a:t>
            </a:r>
            <a:r>
              <a:rPr lang="en-US" altLang="zh-CN" dirty="0">
                <a:solidFill>
                  <a:srgbClr val="FFFFFF"/>
                </a:solidFill>
                <a:effectLst>
                  <a:outerShdw blurRad="38100" dist="38100" dir="2700000" algn="tl">
                    <a:srgbClr val="000000">
                      <a:alpha val="43137"/>
                    </a:srgbClr>
                  </a:outerShdw>
                </a:effectLst>
                <a:cs typeface="Arial" panose="020B0604020202020204" pitchFamily="34" charset="0"/>
              </a:rPr>
              <a:t>, </a:t>
            </a:r>
            <a:r>
              <a:rPr lang="en-US" altLang="zh-CN" dirty="0">
                <a:solidFill>
                  <a:srgbClr val="FFFFFF"/>
                </a:solidFill>
                <a:cs typeface="Arial" panose="020B0604020202020204" pitchFamily="34" charset="0"/>
              </a:rPr>
              <a:t>2015</a:t>
            </a:r>
            <a:r>
              <a:rPr lang="en-US" altLang="zh-CN" dirty="0">
                <a:solidFill>
                  <a:srgbClr val="FFFFFF"/>
                </a:solidFill>
                <a:effectLst>
                  <a:outerShdw blurRad="38100" dist="38100" dir="2700000" algn="tl">
                    <a:srgbClr val="000000">
                      <a:alpha val="43137"/>
                    </a:srgbClr>
                  </a:outerShdw>
                </a:effectLst>
                <a:cs typeface="Arial" panose="020B0604020202020204" pitchFamily="34" charset="0"/>
              </a:rPr>
              <a:t>,</a:t>
            </a:r>
            <a:r>
              <a:rPr lang="en-US" altLang="zh-CN" dirty="0">
                <a:solidFill>
                  <a:srgbClr val="FFFFFF"/>
                </a:solidFill>
                <a:effectLst>
                  <a:outerShdw blurRad="38100" dist="38100" dir="2700000" algn="tl">
                    <a:srgbClr val="000000">
                      <a:alpha val="43137"/>
                    </a:srgbClr>
                  </a:outerShdw>
                </a:effectLst>
                <a:ea typeface="黑体" panose="02010609060101010101" pitchFamily="49" charset="-122"/>
                <a:cs typeface="Arial" panose="020B0604020202020204" pitchFamily="34" charset="0"/>
              </a:rPr>
              <a:t> 7:303. </a:t>
            </a:r>
            <a:r>
              <a:rPr lang="en-US" altLang="zh-CN" dirty="0">
                <a:solidFill>
                  <a:srgbClr val="FFFF00"/>
                </a:solidFill>
              </a:rPr>
              <a:t>SCI IF(2015): 16.264</a:t>
            </a:r>
            <a:endParaRPr lang="zh-CN" altLang="en-US" dirty="0">
              <a:solidFill>
                <a:srgbClr val="FFFF00"/>
              </a:solidFill>
            </a:endParaRPr>
          </a:p>
        </p:txBody>
      </p:sp>
      <p:sp>
        <p:nvSpPr>
          <p:cNvPr id="9" name="标题 1">
            <a:extLst/>
          </p:cNvPr>
          <p:cNvSpPr txBox="1">
            <a:spLocks/>
          </p:cNvSpPr>
          <p:nvPr/>
        </p:nvSpPr>
        <p:spPr>
          <a:xfrm>
            <a:off x="31750" y="34925"/>
            <a:ext cx="9220200"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典型临床应用</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latin typeface="Arial" pitchFamily="34" charset="0"/>
                <a:ea typeface="黑体" pitchFamily="49" charset="-122"/>
              </a:rPr>
              <a:t>脑胶质母细胞瘤分子诊断</a:t>
            </a:r>
            <a:endParaRPr lang="en-US" altLang="zh-CN" sz="3600" b="0" dirty="0">
              <a:solidFill>
                <a:srgbClr val="FF0000"/>
              </a:solidFill>
              <a:effectLst/>
              <a:latin typeface="Arial" pitchFamily="34" charset="0"/>
              <a:ea typeface="黑体" pitchFamily="49" charset="-122"/>
            </a:endParaRPr>
          </a:p>
        </p:txBody>
      </p:sp>
      <p:sp>
        <p:nvSpPr>
          <p:cNvPr id="34820" name="Rectangle 2"/>
          <p:cNvSpPr txBox="1">
            <a:spLocks noChangeArrowheads="1"/>
          </p:cNvSpPr>
          <p:nvPr/>
        </p:nvSpPr>
        <p:spPr bwMode="auto">
          <a:xfrm>
            <a:off x="1116013" y="979488"/>
            <a:ext cx="3932237" cy="830262"/>
          </a:xfrm>
          <a:prstGeom prst="rect">
            <a:avLst/>
          </a:prstGeom>
          <a:noFill/>
          <a:ln w="22225">
            <a:solidFill>
              <a:schemeClr val="tx1"/>
            </a:solidFill>
            <a:miter lim="800000"/>
            <a:headEnd/>
            <a:tailEnd/>
          </a:ln>
        </p:spPr>
        <p:txBody>
          <a:bodyPr>
            <a:spAutoFit/>
          </a:bodyPr>
          <a:lstStyle/>
          <a:p>
            <a:pPr algn="ctr"/>
            <a:r>
              <a:rPr lang="zh-CN" altLang="en-US" sz="2400">
                <a:ea typeface="黑体" pitchFamily="49" charset="-122"/>
                <a:cs typeface="Arial" charset="0"/>
              </a:rPr>
              <a:t>术前胶质母细胞瘤瘤亚型分型缺少必要的诊断方法</a:t>
            </a:r>
          </a:p>
        </p:txBody>
      </p:sp>
      <p:sp>
        <p:nvSpPr>
          <p:cNvPr id="11" name="内容占位符 12">
            <a:extLst/>
          </p:cNvPr>
          <p:cNvSpPr txBox="1">
            <a:spLocks/>
          </p:cNvSpPr>
          <p:nvPr/>
        </p:nvSpPr>
        <p:spPr bwMode="auto">
          <a:xfrm>
            <a:off x="107950" y="876300"/>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12" name="内容占位符 12">
            <a:extLst/>
          </p:cNvPr>
          <p:cNvSpPr txBox="1">
            <a:spLocks/>
          </p:cNvSpPr>
          <p:nvPr/>
        </p:nvSpPr>
        <p:spPr bwMode="auto">
          <a:xfrm>
            <a:off x="100013" y="4799013"/>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13" name="内容占位符 12">
            <a:extLst/>
          </p:cNvPr>
          <p:cNvSpPr txBox="1">
            <a:spLocks/>
          </p:cNvSpPr>
          <p:nvPr/>
        </p:nvSpPr>
        <p:spPr bwMode="auto">
          <a:xfrm>
            <a:off x="34925" y="217646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34824" name="Rectangle 2"/>
          <p:cNvSpPr txBox="1">
            <a:spLocks noChangeArrowheads="1"/>
          </p:cNvSpPr>
          <p:nvPr/>
        </p:nvSpPr>
        <p:spPr bwMode="auto">
          <a:xfrm>
            <a:off x="1116013" y="2278063"/>
            <a:ext cx="3932237" cy="830262"/>
          </a:xfrm>
          <a:prstGeom prst="rect">
            <a:avLst/>
          </a:prstGeom>
          <a:noFill/>
          <a:ln w="22225">
            <a:solidFill>
              <a:schemeClr val="tx1"/>
            </a:solidFill>
            <a:miter lim="800000"/>
            <a:headEnd/>
            <a:tailEnd/>
          </a:ln>
        </p:spPr>
        <p:txBody>
          <a:bodyPr>
            <a:spAutoFit/>
          </a:bodyPr>
          <a:lstStyle/>
          <a:p>
            <a:pPr algn="ctr"/>
            <a:r>
              <a:rPr lang="en-US" altLang="zh-CN" sz="2400">
                <a:solidFill>
                  <a:srgbClr val="FFFFFF"/>
                </a:solidFill>
                <a:ea typeface="黑体" pitchFamily="49" charset="-122"/>
                <a:cs typeface="Arial" charset="0"/>
              </a:rPr>
              <a:t>265</a:t>
            </a:r>
            <a:r>
              <a:rPr lang="zh-CN" altLang="en-US" sz="2400">
                <a:solidFill>
                  <a:srgbClr val="FFFFFF"/>
                </a:solidFill>
                <a:ea typeface="黑体" pitchFamily="49" charset="-122"/>
                <a:cs typeface="Arial" charset="0"/>
              </a:rPr>
              <a:t>例基因、影像数据完整的多中心脑胶质瘤患者数据</a:t>
            </a:r>
            <a:endParaRPr lang="zh-CN" altLang="zh-CN" sz="2400">
              <a:solidFill>
                <a:srgbClr val="FFFFFF"/>
              </a:solidFill>
              <a:ea typeface="黑体" pitchFamily="49" charset="-122"/>
              <a:cs typeface="Arial" charset="0"/>
            </a:endParaRPr>
          </a:p>
        </p:txBody>
      </p:sp>
      <p:sp>
        <p:nvSpPr>
          <p:cNvPr id="34825" name="Rectangle 2"/>
          <p:cNvSpPr txBox="1">
            <a:spLocks noChangeArrowheads="1"/>
          </p:cNvSpPr>
          <p:nvPr/>
        </p:nvSpPr>
        <p:spPr bwMode="auto">
          <a:xfrm>
            <a:off x="1128713" y="4908550"/>
            <a:ext cx="3919537" cy="830263"/>
          </a:xfrm>
          <a:prstGeom prst="rect">
            <a:avLst/>
          </a:prstGeom>
          <a:noFill/>
          <a:ln w="22225">
            <a:solidFill>
              <a:schemeClr val="tx1"/>
            </a:solidFill>
            <a:miter lim="800000"/>
            <a:headEnd/>
            <a:tailEnd/>
          </a:ln>
        </p:spPr>
        <p:txBody>
          <a:bodyPr lIns="36000" rIns="36000">
            <a:spAutoFit/>
          </a:bodyPr>
          <a:lstStyle/>
          <a:p>
            <a:pPr algn="ctr"/>
            <a:r>
              <a:rPr lang="zh-CN" altLang="en-US" sz="2400">
                <a:solidFill>
                  <a:srgbClr val="FFFF00"/>
                </a:solidFill>
                <a:ea typeface="黑体" pitchFamily="49" charset="-122"/>
                <a:cs typeface="Arial" charset="0"/>
              </a:rPr>
              <a:t>影像组学特征能区分</a:t>
            </a:r>
            <a:r>
              <a:rPr lang="en-US" altLang="zh-CN" sz="2400">
                <a:solidFill>
                  <a:srgbClr val="FFFF00"/>
                </a:solidFill>
                <a:ea typeface="黑体" pitchFamily="49" charset="-122"/>
                <a:cs typeface="Arial" charset="0"/>
              </a:rPr>
              <a:t>GBM</a:t>
            </a:r>
            <a:r>
              <a:rPr lang="zh-CN" altLang="en-US" sz="2400">
                <a:solidFill>
                  <a:srgbClr val="FFFF00"/>
                </a:solidFill>
                <a:ea typeface="黑体" pitchFamily="49" charset="-122"/>
                <a:cs typeface="Arial" charset="0"/>
              </a:rPr>
              <a:t>亚型，并指导靶向治疗</a:t>
            </a:r>
            <a:endParaRPr lang="zh-CN" altLang="zh-CN" sz="2400">
              <a:solidFill>
                <a:srgbClr val="FFFF00"/>
              </a:solidFill>
              <a:ea typeface="黑体" pitchFamily="49" charset="-122"/>
              <a:cs typeface="Arial" charset="0"/>
            </a:endParaRPr>
          </a:p>
        </p:txBody>
      </p:sp>
      <p:sp>
        <p:nvSpPr>
          <p:cNvPr id="16" name="上箭头 15">
            <a:extLst/>
          </p:cNvPr>
          <p:cNvSpPr/>
          <p:nvPr/>
        </p:nvSpPr>
        <p:spPr bwMode="auto">
          <a:xfrm flipV="1">
            <a:off x="2854325" y="1887538"/>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17" name="内容占位符 12">
            <a:extLst/>
          </p:cNvPr>
          <p:cNvSpPr txBox="1">
            <a:spLocks/>
          </p:cNvSpPr>
          <p:nvPr/>
        </p:nvSpPr>
        <p:spPr bwMode="auto">
          <a:xfrm>
            <a:off x="34925" y="3487738"/>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智能方法</a:t>
            </a:r>
            <a:endPar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34828" name="Rectangle 2"/>
          <p:cNvSpPr txBox="1">
            <a:spLocks noChangeArrowheads="1"/>
          </p:cNvSpPr>
          <p:nvPr/>
        </p:nvSpPr>
        <p:spPr bwMode="auto">
          <a:xfrm>
            <a:off x="1116013" y="3573463"/>
            <a:ext cx="3932237" cy="831850"/>
          </a:xfrm>
          <a:prstGeom prst="rect">
            <a:avLst/>
          </a:prstGeom>
          <a:noFill/>
          <a:ln w="22225">
            <a:solidFill>
              <a:schemeClr val="tx1"/>
            </a:solidFill>
            <a:miter lim="800000"/>
            <a:headEnd/>
            <a:tailEnd/>
          </a:ln>
        </p:spPr>
        <p:txBody>
          <a:bodyPr>
            <a:spAutoFit/>
          </a:bodyPr>
          <a:lstStyle/>
          <a:p>
            <a:pPr algn="ctr"/>
            <a:r>
              <a:rPr lang="zh-CN" altLang="en-US" sz="2400">
                <a:solidFill>
                  <a:srgbClr val="FFFFFF"/>
                </a:solidFill>
                <a:latin typeface="黑体" pitchFamily="49" charset="-122"/>
                <a:ea typeface="黑体" pitchFamily="49" charset="-122"/>
                <a:cs typeface="Arial" charset="0"/>
              </a:rPr>
              <a:t>提取</a:t>
            </a:r>
            <a:r>
              <a:rPr lang="en-US" altLang="zh-CN" sz="2400">
                <a:solidFill>
                  <a:srgbClr val="FFFFFF"/>
                </a:solidFill>
                <a:latin typeface="黑体" pitchFamily="49" charset="-122"/>
                <a:ea typeface="黑体" pitchFamily="49" charset="-122"/>
                <a:cs typeface="Arial" charset="0"/>
              </a:rPr>
              <a:t>388</a:t>
            </a:r>
            <a:r>
              <a:rPr lang="zh-CN" altLang="en-US" sz="2400">
                <a:solidFill>
                  <a:srgbClr val="FFFFFF"/>
                </a:solidFill>
                <a:latin typeface="黑体" pitchFamily="49" charset="-122"/>
                <a:ea typeface="黑体" pitchFamily="49" charset="-122"/>
                <a:cs typeface="Arial" charset="0"/>
              </a:rPr>
              <a:t>个影像特征进行聚类分析，并与基因信息关联</a:t>
            </a:r>
            <a:endParaRPr lang="zh-CN" altLang="zh-CN" sz="2400">
              <a:solidFill>
                <a:srgbClr val="FFFFFF"/>
              </a:solidFill>
              <a:latin typeface="黑体" pitchFamily="49" charset="-122"/>
              <a:ea typeface="黑体" pitchFamily="49" charset="-122"/>
              <a:cs typeface="Arial" charset="0"/>
            </a:endParaRPr>
          </a:p>
        </p:txBody>
      </p:sp>
      <p:sp>
        <p:nvSpPr>
          <p:cNvPr id="19" name="上箭头 18">
            <a:extLst/>
          </p:cNvPr>
          <p:cNvSpPr/>
          <p:nvPr/>
        </p:nvSpPr>
        <p:spPr bwMode="auto">
          <a:xfrm flipV="1">
            <a:off x="2843213" y="3179763"/>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20" name="上箭头 19">
            <a:extLst/>
          </p:cNvPr>
          <p:cNvSpPr/>
          <p:nvPr/>
        </p:nvSpPr>
        <p:spPr bwMode="auto">
          <a:xfrm flipV="1">
            <a:off x="2838450" y="4524375"/>
            <a:ext cx="455613" cy="287338"/>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34831" name="标题 1"/>
          <p:cNvSpPr txBox="1">
            <a:spLocks noChangeArrowheads="1"/>
          </p:cNvSpPr>
          <p:nvPr/>
        </p:nvSpPr>
        <p:spPr bwMode="auto">
          <a:xfrm>
            <a:off x="0" y="6021388"/>
            <a:ext cx="9144000" cy="730250"/>
          </a:xfrm>
          <a:prstGeom prst="rect">
            <a:avLst/>
          </a:prstGeom>
          <a:noFill/>
          <a:ln w="9525">
            <a:noFill/>
            <a:miter lim="800000"/>
            <a:headEnd/>
            <a:tailEnd/>
          </a:ln>
        </p:spPr>
        <p:txBody>
          <a:bodyPr lIns="91404" tIns="45704" rIns="91404" bIns="45704"/>
          <a:lstStyle/>
          <a:p>
            <a:pPr algn="ctr"/>
            <a:r>
              <a:rPr lang="zh-CN" altLang="en-US" sz="2400">
                <a:solidFill>
                  <a:srgbClr val="FFFFFF"/>
                </a:solidFill>
                <a:ea typeface="黑体" pitchFamily="49" charset="-122"/>
                <a:cs typeface="Arial" charset="0"/>
              </a:rPr>
              <a:t>美国斯坦福大学利用多中心数据研究胶质母细胞瘤分子亚型诊断</a:t>
            </a:r>
            <a:endParaRPr lang="en-US" altLang="zh-CN" sz="2400">
              <a:solidFill>
                <a:srgbClr val="FFFFFF"/>
              </a:solidFill>
              <a:ea typeface="黑体" pitchFamily="49" charset="-122"/>
              <a:cs typeface="Arial" charset="0"/>
            </a:endParaRPr>
          </a:p>
        </p:txBody>
      </p:sp>
      <p:pic>
        <p:nvPicPr>
          <p:cNvPr id="34832" name="Picture 2" descr="Cover image expansion"/>
          <p:cNvPicPr>
            <a:picLocks noChangeAspect="1" noChangeArrowheads="1"/>
          </p:cNvPicPr>
          <p:nvPr/>
        </p:nvPicPr>
        <p:blipFill>
          <a:blip r:embed="rId3"/>
          <a:srcRect/>
          <a:stretch>
            <a:fillRect/>
          </a:stretch>
        </p:blipFill>
        <p:spPr bwMode="auto">
          <a:xfrm>
            <a:off x="5218113" y="981075"/>
            <a:ext cx="2808287" cy="3632200"/>
          </a:xfrm>
          <a:prstGeom prst="rect">
            <a:avLst/>
          </a:prstGeom>
          <a:noFill/>
          <a:ln w="31750">
            <a:solidFill>
              <a:srgbClr val="FF0000"/>
            </a:solid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p:cNvPr>
          <p:cNvSpPr txBox="1">
            <a:spLocks/>
          </p:cNvSpPr>
          <p:nvPr/>
        </p:nvSpPr>
        <p:spPr>
          <a:xfrm>
            <a:off x="31750" y="34925"/>
            <a:ext cx="9220200"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典型临床应用</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latin typeface="Arial" pitchFamily="34" charset="0"/>
                <a:ea typeface="黑体" pitchFamily="49" charset="-122"/>
              </a:rPr>
              <a:t>结直肠癌诊疗全过程覆盖</a:t>
            </a:r>
            <a:endParaRPr lang="en-US" altLang="zh-CN" sz="3600" b="0" dirty="0">
              <a:solidFill>
                <a:srgbClr val="FF0000"/>
              </a:solidFill>
              <a:effectLst/>
              <a:latin typeface="Arial" pitchFamily="34" charset="0"/>
              <a:ea typeface="黑体" pitchFamily="49" charset="-122"/>
            </a:endParaRPr>
          </a:p>
        </p:txBody>
      </p:sp>
      <p:sp>
        <p:nvSpPr>
          <p:cNvPr id="35842" name="矩形 4"/>
          <p:cNvSpPr>
            <a:spLocks noChangeArrowheads="1"/>
          </p:cNvSpPr>
          <p:nvPr/>
        </p:nvSpPr>
        <p:spPr bwMode="auto">
          <a:xfrm>
            <a:off x="114300" y="1147763"/>
            <a:ext cx="1231900" cy="1201737"/>
          </a:xfrm>
          <a:prstGeom prst="rect">
            <a:avLst/>
          </a:prstGeom>
          <a:noFill/>
          <a:ln w="19050">
            <a:solidFill>
              <a:srgbClr val="FFFF00"/>
            </a:solidFill>
            <a:miter lim="800000"/>
            <a:headEnd/>
            <a:tailEnd/>
          </a:ln>
        </p:spPr>
        <p:txBody>
          <a:bodyPr>
            <a:spAutoFit/>
          </a:bodyPr>
          <a:lstStyle/>
          <a:p>
            <a:pPr algn="ctr"/>
            <a:r>
              <a:rPr lang="zh-CN" altLang="en-US" sz="3600">
                <a:solidFill>
                  <a:srgbClr val="FFFF00"/>
                </a:solidFill>
                <a:latin typeface="黑体" pitchFamily="49" charset="-122"/>
                <a:ea typeface="黑体" pitchFamily="49" charset="-122"/>
              </a:rPr>
              <a:t>治疗过程</a:t>
            </a:r>
            <a:endParaRPr lang="en-US" altLang="zh-CN">
              <a:solidFill>
                <a:srgbClr val="FFFF00"/>
              </a:solidFill>
              <a:ea typeface="黑体" pitchFamily="49" charset="-122"/>
            </a:endParaRPr>
          </a:p>
        </p:txBody>
      </p:sp>
      <p:sp>
        <p:nvSpPr>
          <p:cNvPr id="35843" name="矩形 5"/>
          <p:cNvSpPr>
            <a:spLocks noChangeArrowheads="1"/>
          </p:cNvSpPr>
          <p:nvPr/>
        </p:nvSpPr>
        <p:spPr bwMode="auto">
          <a:xfrm>
            <a:off x="1482725" y="1425575"/>
            <a:ext cx="2493963" cy="646113"/>
          </a:xfrm>
          <a:prstGeom prst="rect">
            <a:avLst/>
          </a:prstGeom>
          <a:noFill/>
          <a:ln w="19050">
            <a:solidFill>
              <a:srgbClr val="FFFF00"/>
            </a:solidFill>
            <a:miter lim="800000"/>
            <a:headEnd/>
            <a:tailEnd/>
          </a:ln>
        </p:spPr>
        <p:txBody>
          <a:bodyPr wrap="none">
            <a:spAutoFit/>
          </a:bodyPr>
          <a:lstStyle/>
          <a:p>
            <a:pPr algn="ctr"/>
            <a:r>
              <a:rPr lang="zh-CN" altLang="en-US" sz="3600">
                <a:solidFill>
                  <a:srgbClr val="FFFF00"/>
                </a:solidFill>
                <a:latin typeface="黑体" pitchFamily="49" charset="-122"/>
                <a:ea typeface="黑体" pitchFamily="49" charset="-122"/>
              </a:rPr>
              <a:t>新辅助治疗</a:t>
            </a:r>
            <a:endParaRPr lang="en-US" altLang="zh-CN">
              <a:solidFill>
                <a:srgbClr val="FFFF00"/>
              </a:solidFill>
              <a:ea typeface="黑体" pitchFamily="49" charset="-122"/>
            </a:endParaRPr>
          </a:p>
        </p:txBody>
      </p:sp>
      <p:sp>
        <p:nvSpPr>
          <p:cNvPr id="7" name="右箭头 6"/>
          <p:cNvSpPr/>
          <p:nvPr/>
        </p:nvSpPr>
        <p:spPr bwMode="auto">
          <a:xfrm>
            <a:off x="4148138" y="1497013"/>
            <a:ext cx="431800" cy="503237"/>
          </a:xfrm>
          <a:prstGeom prst="rightArrow">
            <a:avLst/>
          </a:prstGeom>
          <a:noFill/>
          <a:ln w="19050" cap="flat" cmpd="sng" algn="ctr">
            <a:solidFill>
              <a:srgbClr val="FFFF00"/>
            </a:solidFill>
            <a:prstDash val="solid"/>
            <a:round/>
            <a:headEnd type="none" w="med" len="med"/>
            <a:tailEnd type="none" w="med" len="med"/>
          </a:ln>
          <a:effectLst/>
        </p:spPr>
        <p:txBody>
          <a:bodyPr lIns="96167" tIns="48084" rIns="96167" bIns="48084"/>
          <a:lstStyle/>
          <a:p>
            <a:pPr>
              <a:defRPr/>
            </a:pPr>
            <a:endParaRPr lang="zh-CN" altLang="en-US" sz="2800" b="1">
              <a:solidFill>
                <a:schemeClr val="accent1"/>
              </a:solidFill>
              <a:effectLst>
                <a:outerShdw blurRad="38100" dist="38100" dir="2700000" algn="tl">
                  <a:srgbClr val="000000">
                    <a:alpha val="43137"/>
                  </a:srgbClr>
                </a:outerShdw>
              </a:effectLst>
              <a:latin typeface="Tahoma" pitchFamily="34" charset="0"/>
              <a:ea typeface="黑体" pitchFamily="2" charset="-122"/>
            </a:endParaRPr>
          </a:p>
        </p:txBody>
      </p:sp>
      <p:sp>
        <p:nvSpPr>
          <p:cNvPr id="35845" name="矩形 7"/>
          <p:cNvSpPr>
            <a:spLocks noChangeArrowheads="1"/>
          </p:cNvSpPr>
          <p:nvPr/>
        </p:nvSpPr>
        <p:spPr bwMode="auto">
          <a:xfrm>
            <a:off x="4767263" y="1425575"/>
            <a:ext cx="1108075" cy="646113"/>
          </a:xfrm>
          <a:prstGeom prst="rect">
            <a:avLst/>
          </a:prstGeom>
          <a:noFill/>
          <a:ln w="19050">
            <a:solidFill>
              <a:srgbClr val="FFFF00"/>
            </a:solidFill>
            <a:miter lim="800000"/>
            <a:headEnd/>
            <a:tailEnd/>
          </a:ln>
        </p:spPr>
        <p:txBody>
          <a:bodyPr wrap="none">
            <a:spAutoFit/>
          </a:bodyPr>
          <a:lstStyle/>
          <a:p>
            <a:pPr algn="ctr"/>
            <a:r>
              <a:rPr lang="zh-CN" altLang="en-US" sz="3600">
                <a:solidFill>
                  <a:srgbClr val="FFFF00"/>
                </a:solidFill>
                <a:latin typeface="黑体" pitchFamily="49" charset="-122"/>
                <a:ea typeface="黑体" pitchFamily="49" charset="-122"/>
              </a:rPr>
              <a:t>手术</a:t>
            </a:r>
            <a:endParaRPr lang="en-US" altLang="zh-CN">
              <a:solidFill>
                <a:srgbClr val="FFFF00"/>
              </a:solidFill>
              <a:ea typeface="黑体" pitchFamily="49" charset="-122"/>
            </a:endParaRPr>
          </a:p>
        </p:txBody>
      </p:sp>
      <p:sp>
        <p:nvSpPr>
          <p:cNvPr id="9" name="右箭头 8"/>
          <p:cNvSpPr/>
          <p:nvPr/>
        </p:nvSpPr>
        <p:spPr bwMode="auto">
          <a:xfrm>
            <a:off x="6091238" y="1497013"/>
            <a:ext cx="431800" cy="504825"/>
          </a:xfrm>
          <a:prstGeom prst="rightArrow">
            <a:avLst/>
          </a:prstGeom>
          <a:noFill/>
          <a:ln w="19050" cap="flat" cmpd="sng" algn="ctr">
            <a:solidFill>
              <a:srgbClr val="FFFF00"/>
            </a:solidFill>
            <a:prstDash val="solid"/>
            <a:round/>
            <a:headEnd type="none" w="med" len="med"/>
            <a:tailEnd type="none" w="med" len="med"/>
          </a:ln>
          <a:effectLst/>
        </p:spPr>
        <p:txBody>
          <a:bodyPr lIns="96167" tIns="48084" rIns="96167" bIns="48084"/>
          <a:lstStyle/>
          <a:p>
            <a:pPr>
              <a:defRPr/>
            </a:pPr>
            <a:endParaRPr lang="zh-CN" altLang="en-US" sz="2800" b="1">
              <a:solidFill>
                <a:schemeClr val="accent1"/>
              </a:solidFill>
              <a:effectLst>
                <a:outerShdw blurRad="38100" dist="38100" dir="2700000" algn="tl">
                  <a:srgbClr val="000000">
                    <a:alpha val="43137"/>
                  </a:srgbClr>
                </a:outerShdw>
              </a:effectLst>
              <a:latin typeface="Tahoma" pitchFamily="34" charset="0"/>
              <a:ea typeface="黑体" pitchFamily="2" charset="-122"/>
            </a:endParaRPr>
          </a:p>
        </p:txBody>
      </p:sp>
      <p:sp>
        <p:nvSpPr>
          <p:cNvPr id="35847" name="矩形 9"/>
          <p:cNvSpPr>
            <a:spLocks noChangeArrowheads="1"/>
          </p:cNvSpPr>
          <p:nvPr/>
        </p:nvSpPr>
        <p:spPr bwMode="auto">
          <a:xfrm>
            <a:off x="6781800" y="1425575"/>
            <a:ext cx="2032000" cy="646113"/>
          </a:xfrm>
          <a:prstGeom prst="rect">
            <a:avLst/>
          </a:prstGeom>
          <a:noFill/>
          <a:ln w="19050">
            <a:solidFill>
              <a:srgbClr val="FFFF00"/>
            </a:solidFill>
            <a:miter lim="800000"/>
            <a:headEnd/>
            <a:tailEnd/>
          </a:ln>
        </p:spPr>
        <p:txBody>
          <a:bodyPr wrap="none">
            <a:spAutoFit/>
          </a:bodyPr>
          <a:lstStyle/>
          <a:p>
            <a:pPr algn="ctr"/>
            <a:r>
              <a:rPr lang="zh-CN" altLang="en-US" sz="3600">
                <a:solidFill>
                  <a:srgbClr val="FFFF00"/>
                </a:solidFill>
                <a:latin typeface="黑体" pitchFamily="49" charset="-122"/>
                <a:ea typeface="黑体" pitchFamily="49" charset="-122"/>
              </a:rPr>
              <a:t>辅助治疗</a:t>
            </a:r>
            <a:endParaRPr lang="en-US" altLang="zh-CN">
              <a:solidFill>
                <a:srgbClr val="FFFF00"/>
              </a:solidFill>
              <a:ea typeface="黑体" pitchFamily="49" charset="-122"/>
            </a:endParaRPr>
          </a:p>
        </p:txBody>
      </p:sp>
      <p:sp>
        <p:nvSpPr>
          <p:cNvPr id="35848" name="矩形 10"/>
          <p:cNvSpPr>
            <a:spLocks noChangeArrowheads="1"/>
          </p:cNvSpPr>
          <p:nvPr/>
        </p:nvSpPr>
        <p:spPr bwMode="auto">
          <a:xfrm>
            <a:off x="107950" y="3040063"/>
            <a:ext cx="1231900" cy="1200150"/>
          </a:xfrm>
          <a:prstGeom prst="rect">
            <a:avLst/>
          </a:prstGeom>
          <a:noFill/>
          <a:ln w="19050">
            <a:solidFill>
              <a:srgbClr val="FFFF00"/>
            </a:solidFill>
            <a:miter lim="800000"/>
            <a:headEnd/>
            <a:tailEnd/>
          </a:ln>
        </p:spPr>
        <p:txBody>
          <a:bodyPr>
            <a:spAutoFit/>
          </a:bodyPr>
          <a:lstStyle/>
          <a:p>
            <a:pPr algn="ctr"/>
            <a:r>
              <a:rPr lang="zh-CN" altLang="en-US" sz="3600">
                <a:solidFill>
                  <a:srgbClr val="FFFF00"/>
                </a:solidFill>
                <a:latin typeface="黑体" pitchFamily="49" charset="-122"/>
                <a:ea typeface="黑体" pitchFamily="49" charset="-122"/>
              </a:rPr>
              <a:t>临床问题</a:t>
            </a:r>
            <a:endParaRPr lang="en-US" altLang="zh-CN">
              <a:solidFill>
                <a:srgbClr val="FFFF00"/>
              </a:solidFill>
              <a:ea typeface="黑体" pitchFamily="49" charset="-122"/>
            </a:endParaRPr>
          </a:p>
        </p:txBody>
      </p:sp>
      <p:sp>
        <p:nvSpPr>
          <p:cNvPr id="35849" name="矩形 11"/>
          <p:cNvSpPr>
            <a:spLocks noChangeArrowheads="1"/>
          </p:cNvSpPr>
          <p:nvPr/>
        </p:nvSpPr>
        <p:spPr bwMode="auto">
          <a:xfrm>
            <a:off x="1714500" y="3316288"/>
            <a:ext cx="2030413" cy="646112"/>
          </a:xfrm>
          <a:prstGeom prst="rect">
            <a:avLst/>
          </a:prstGeom>
          <a:noFill/>
          <a:ln w="19050">
            <a:solidFill>
              <a:srgbClr val="FFFF00"/>
            </a:solidFill>
            <a:miter lim="800000"/>
            <a:headEnd/>
            <a:tailEnd/>
          </a:ln>
        </p:spPr>
        <p:txBody>
          <a:bodyPr wrap="none">
            <a:spAutoFit/>
          </a:bodyPr>
          <a:lstStyle/>
          <a:p>
            <a:pPr algn="ctr"/>
            <a:r>
              <a:rPr lang="zh-CN" altLang="en-US" sz="3600">
                <a:solidFill>
                  <a:srgbClr val="FFFF00"/>
                </a:solidFill>
                <a:latin typeface="黑体" pitchFamily="49" charset="-122"/>
                <a:ea typeface="黑体" pitchFamily="49" charset="-122"/>
              </a:rPr>
              <a:t>疗效评估</a:t>
            </a:r>
            <a:endParaRPr lang="en-US" altLang="zh-CN">
              <a:solidFill>
                <a:srgbClr val="FFFF00"/>
              </a:solidFill>
              <a:ea typeface="黑体" pitchFamily="49" charset="-122"/>
            </a:endParaRPr>
          </a:p>
        </p:txBody>
      </p:sp>
      <p:sp>
        <p:nvSpPr>
          <p:cNvPr id="35850" name="矩形 12"/>
          <p:cNvSpPr>
            <a:spLocks noChangeArrowheads="1"/>
          </p:cNvSpPr>
          <p:nvPr/>
        </p:nvSpPr>
        <p:spPr bwMode="auto">
          <a:xfrm>
            <a:off x="4305300" y="3316288"/>
            <a:ext cx="2032000" cy="646112"/>
          </a:xfrm>
          <a:prstGeom prst="rect">
            <a:avLst/>
          </a:prstGeom>
          <a:noFill/>
          <a:ln w="19050">
            <a:solidFill>
              <a:srgbClr val="FFFF00"/>
            </a:solidFill>
            <a:miter lim="800000"/>
            <a:headEnd/>
            <a:tailEnd/>
          </a:ln>
        </p:spPr>
        <p:txBody>
          <a:bodyPr wrap="none">
            <a:spAutoFit/>
          </a:bodyPr>
          <a:lstStyle/>
          <a:p>
            <a:pPr algn="ctr"/>
            <a:r>
              <a:rPr lang="zh-CN" altLang="en-US" sz="3600">
                <a:solidFill>
                  <a:srgbClr val="FFFF00"/>
                </a:solidFill>
                <a:latin typeface="黑体" pitchFamily="49" charset="-122"/>
                <a:ea typeface="黑体" pitchFamily="49" charset="-122"/>
              </a:rPr>
              <a:t>手术方式</a:t>
            </a:r>
            <a:endParaRPr lang="en-US" altLang="zh-CN">
              <a:solidFill>
                <a:srgbClr val="FFFF00"/>
              </a:solidFill>
              <a:ea typeface="黑体" pitchFamily="49" charset="-122"/>
            </a:endParaRPr>
          </a:p>
        </p:txBody>
      </p:sp>
      <p:sp>
        <p:nvSpPr>
          <p:cNvPr id="35851" name="矩形 13"/>
          <p:cNvSpPr>
            <a:spLocks noChangeArrowheads="1"/>
          </p:cNvSpPr>
          <p:nvPr/>
        </p:nvSpPr>
        <p:spPr bwMode="auto">
          <a:xfrm>
            <a:off x="6781800" y="3317875"/>
            <a:ext cx="2032000" cy="646113"/>
          </a:xfrm>
          <a:prstGeom prst="rect">
            <a:avLst/>
          </a:prstGeom>
          <a:noFill/>
          <a:ln w="19050">
            <a:solidFill>
              <a:srgbClr val="FFFF00"/>
            </a:solidFill>
            <a:miter lim="800000"/>
            <a:headEnd/>
            <a:tailEnd/>
          </a:ln>
        </p:spPr>
        <p:txBody>
          <a:bodyPr wrap="none">
            <a:spAutoFit/>
          </a:bodyPr>
          <a:lstStyle/>
          <a:p>
            <a:pPr algn="ctr"/>
            <a:r>
              <a:rPr lang="zh-CN" altLang="en-US" sz="3600">
                <a:solidFill>
                  <a:srgbClr val="FFFF00"/>
                </a:solidFill>
                <a:latin typeface="黑体" pitchFamily="49" charset="-122"/>
                <a:ea typeface="黑体" pitchFamily="49" charset="-122"/>
              </a:rPr>
              <a:t>治疗选择</a:t>
            </a:r>
            <a:endParaRPr lang="en-US" altLang="zh-CN">
              <a:solidFill>
                <a:srgbClr val="FFFF00"/>
              </a:solidFill>
              <a:ea typeface="黑体" pitchFamily="49" charset="-122"/>
            </a:endParaRPr>
          </a:p>
        </p:txBody>
      </p:sp>
      <p:sp>
        <p:nvSpPr>
          <p:cNvPr id="35852" name="Text Box 3"/>
          <p:cNvSpPr txBox="1">
            <a:spLocks noChangeArrowheads="1"/>
          </p:cNvSpPr>
          <p:nvPr/>
        </p:nvSpPr>
        <p:spPr bwMode="auto">
          <a:xfrm>
            <a:off x="1998663" y="2636838"/>
            <a:ext cx="1462087" cy="650875"/>
          </a:xfrm>
          <a:prstGeom prst="rect">
            <a:avLst/>
          </a:prstGeom>
          <a:noFill/>
          <a:ln w="9525">
            <a:noFill/>
            <a:miter lim="800000"/>
            <a:headEnd/>
            <a:tailEnd/>
          </a:ln>
        </p:spPr>
        <p:txBody>
          <a:bodyPr lIns="96167" tIns="48084" rIns="96167" bIns="48084">
            <a:spAutoFit/>
          </a:bodyPr>
          <a:lstStyle/>
          <a:p>
            <a:pPr algn="ctr">
              <a:spcBef>
                <a:spcPts val="600"/>
              </a:spcBef>
            </a:pPr>
            <a:r>
              <a:rPr lang="zh-CN" altLang="en-US" sz="3600">
                <a:ea typeface="黑体" pitchFamily="49" charset="-122"/>
                <a:cs typeface="Arial" charset="0"/>
              </a:rPr>
              <a:t>术前</a:t>
            </a:r>
          </a:p>
        </p:txBody>
      </p:sp>
      <p:sp>
        <p:nvSpPr>
          <p:cNvPr id="35853" name="Text Box 3"/>
          <p:cNvSpPr txBox="1">
            <a:spLocks noChangeArrowheads="1"/>
          </p:cNvSpPr>
          <p:nvPr/>
        </p:nvSpPr>
        <p:spPr bwMode="auto">
          <a:xfrm>
            <a:off x="4591050" y="2636838"/>
            <a:ext cx="1462088" cy="650875"/>
          </a:xfrm>
          <a:prstGeom prst="rect">
            <a:avLst/>
          </a:prstGeom>
          <a:noFill/>
          <a:ln w="9525">
            <a:noFill/>
            <a:miter lim="800000"/>
            <a:headEnd/>
            <a:tailEnd/>
          </a:ln>
        </p:spPr>
        <p:txBody>
          <a:bodyPr lIns="96167" tIns="48084" rIns="96167" bIns="48084">
            <a:spAutoFit/>
          </a:bodyPr>
          <a:lstStyle/>
          <a:p>
            <a:pPr algn="ctr">
              <a:spcBef>
                <a:spcPts val="600"/>
              </a:spcBef>
            </a:pPr>
            <a:r>
              <a:rPr lang="zh-CN" altLang="en-US" sz="3600">
                <a:ea typeface="黑体" pitchFamily="49" charset="-122"/>
                <a:cs typeface="Arial" charset="0"/>
              </a:rPr>
              <a:t>术中</a:t>
            </a:r>
          </a:p>
        </p:txBody>
      </p:sp>
      <p:sp>
        <p:nvSpPr>
          <p:cNvPr id="35854" name="Text Box 3"/>
          <p:cNvSpPr txBox="1">
            <a:spLocks noChangeArrowheads="1"/>
          </p:cNvSpPr>
          <p:nvPr/>
        </p:nvSpPr>
        <p:spPr bwMode="auto">
          <a:xfrm>
            <a:off x="7067550" y="2636838"/>
            <a:ext cx="1460500" cy="650875"/>
          </a:xfrm>
          <a:prstGeom prst="rect">
            <a:avLst/>
          </a:prstGeom>
          <a:noFill/>
          <a:ln w="9525">
            <a:noFill/>
            <a:miter lim="800000"/>
            <a:headEnd/>
            <a:tailEnd/>
          </a:ln>
        </p:spPr>
        <p:txBody>
          <a:bodyPr lIns="96167" tIns="48084" rIns="96167" bIns="48084">
            <a:spAutoFit/>
          </a:bodyPr>
          <a:lstStyle/>
          <a:p>
            <a:pPr algn="ctr">
              <a:spcBef>
                <a:spcPts val="600"/>
              </a:spcBef>
            </a:pPr>
            <a:r>
              <a:rPr lang="zh-CN" altLang="en-US" sz="3600">
                <a:ea typeface="黑体" pitchFamily="49" charset="-122"/>
                <a:cs typeface="Arial" charset="0"/>
              </a:rPr>
              <a:t>术后</a:t>
            </a:r>
          </a:p>
        </p:txBody>
      </p:sp>
      <p:sp>
        <p:nvSpPr>
          <p:cNvPr id="35855" name="Text Box 3"/>
          <p:cNvSpPr txBox="1">
            <a:spLocks noChangeArrowheads="1"/>
          </p:cNvSpPr>
          <p:nvPr/>
        </p:nvSpPr>
        <p:spPr bwMode="auto">
          <a:xfrm>
            <a:off x="1577975" y="4291013"/>
            <a:ext cx="2303463" cy="1082675"/>
          </a:xfrm>
          <a:prstGeom prst="rect">
            <a:avLst/>
          </a:prstGeom>
          <a:noFill/>
          <a:ln w="9525">
            <a:noFill/>
            <a:miter lim="800000"/>
            <a:headEnd/>
            <a:tailEnd/>
          </a:ln>
        </p:spPr>
        <p:txBody>
          <a:bodyPr lIns="96167" tIns="48084" rIns="96167" bIns="48084">
            <a:spAutoFit/>
          </a:bodyPr>
          <a:lstStyle/>
          <a:p>
            <a:pPr algn="ctr">
              <a:spcBef>
                <a:spcPts val="600"/>
              </a:spcBef>
            </a:pPr>
            <a:r>
              <a:rPr lang="zh-CN" altLang="en-US" sz="3200">
                <a:ea typeface="黑体" pitchFamily="49" charset="-122"/>
                <a:cs typeface="Arial" charset="0"/>
              </a:rPr>
              <a:t>是否达到</a:t>
            </a:r>
            <a:r>
              <a:rPr lang="en-US" altLang="zh-CN" sz="3200" i="1">
                <a:ea typeface="黑体" pitchFamily="49" charset="-122"/>
                <a:cs typeface="Arial" charset="0"/>
              </a:rPr>
              <a:t>pCR</a:t>
            </a:r>
            <a:endParaRPr lang="zh-CN" altLang="en-US" sz="3200">
              <a:ea typeface="黑体" pitchFamily="49" charset="-122"/>
              <a:cs typeface="Arial" charset="0"/>
            </a:endParaRPr>
          </a:p>
        </p:txBody>
      </p:sp>
      <p:sp>
        <p:nvSpPr>
          <p:cNvPr id="35856" name="Text Box 3"/>
          <p:cNvSpPr txBox="1">
            <a:spLocks noChangeArrowheads="1"/>
          </p:cNvSpPr>
          <p:nvPr/>
        </p:nvSpPr>
        <p:spPr bwMode="auto">
          <a:xfrm>
            <a:off x="4067175" y="4291013"/>
            <a:ext cx="2535238" cy="1082675"/>
          </a:xfrm>
          <a:prstGeom prst="rect">
            <a:avLst/>
          </a:prstGeom>
          <a:noFill/>
          <a:ln w="9525">
            <a:noFill/>
            <a:miter lim="800000"/>
            <a:headEnd/>
            <a:tailEnd/>
          </a:ln>
        </p:spPr>
        <p:txBody>
          <a:bodyPr lIns="96167" tIns="48084" rIns="96167" bIns="48084">
            <a:spAutoFit/>
          </a:bodyPr>
          <a:lstStyle/>
          <a:p>
            <a:pPr algn="ctr">
              <a:spcBef>
                <a:spcPts val="600"/>
              </a:spcBef>
            </a:pPr>
            <a:r>
              <a:rPr lang="zh-CN" altLang="en-US" sz="3200">
                <a:ea typeface="黑体" pitchFamily="49" charset="-122"/>
                <a:cs typeface="Arial" charset="0"/>
              </a:rPr>
              <a:t>是否需要淋巴结清扫</a:t>
            </a:r>
          </a:p>
        </p:txBody>
      </p:sp>
      <p:sp>
        <p:nvSpPr>
          <p:cNvPr id="35857" name="Text Box 3"/>
          <p:cNvSpPr txBox="1">
            <a:spLocks noChangeArrowheads="1"/>
          </p:cNvSpPr>
          <p:nvPr/>
        </p:nvSpPr>
        <p:spPr bwMode="auto">
          <a:xfrm>
            <a:off x="6659563" y="4291013"/>
            <a:ext cx="2347912" cy="1082675"/>
          </a:xfrm>
          <a:prstGeom prst="rect">
            <a:avLst/>
          </a:prstGeom>
          <a:noFill/>
          <a:ln w="9525">
            <a:noFill/>
            <a:miter lim="800000"/>
            <a:headEnd/>
            <a:tailEnd/>
          </a:ln>
        </p:spPr>
        <p:txBody>
          <a:bodyPr lIns="96167" tIns="48084" rIns="96167" bIns="48084">
            <a:spAutoFit/>
          </a:bodyPr>
          <a:lstStyle/>
          <a:p>
            <a:pPr algn="ctr">
              <a:spcBef>
                <a:spcPts val="600"/>
              </a:spcBef>
            </a:pPr>
            <a:r>
              <a:rPr lang="zh-CN" altLang="en-US" sz="3200">
                <a:ea typeface="黑体" pitchFamily="49" charset="-122"/>
                <a:cs typeface="Arial" charset="0"/>
              </a:rPr>
              <a:t>是否需要辅助放化疗</a:t>
            </a:r>
          </a:p>
        </p:txBody>
      </p:sp>
      <p:sp>
        <p:nvSpPr>
          <p:cNvPr id="21" name="文本框 10">
            <a:extLst/>
          </p:cNvPr>
          <p:cNvSpPr txBox="1"/>
          <p:nvPr/>
        </p:nvSpPr>
        <p:spPr>
          <a:xfrm>
            <a:off x="4284663" y="5448300"/>
            <a:ext cx="2159000" cy="1076325"/>
          </a:xfrm>
          <a:prstGeom prst="rect">
            <a:avLst/>
          </a:prstGeom>
          <a:noFill/>
        </p:spPr>
        <p:txBody>
          <a:bodyPr>
            <a:spAutoFit/>
          </a:bodyPr>
          <a:lstStyle/>
          <a:p>
            <a:pPr marL="0" lvl="2" algn="ctr"/>
            <a:r>
              <a:rPr lang="en-US" altLang="zh-CN" sz="1600">
                <a:ea typeface="黑体" pitchFamily="49" charset="-122"/>
                <a:cs typeface="Arial" charset="0"/>
              </a:rPr>
              <a:t>Yanqi Huang,</a:t>
            </a:r>
            <a:r>
              <a:rPr lang="zh-CN" altLang="en-US" sz="1600">
                <a:ea typeface="黑体" pitchFamily="49" charset="-122"/>
                <a:cs typeface="Arial" charset="0"/>
              </a:rPr>
              <a:t> </a:t>
            </a:r>
            <a:r>
              <a:rPr lang="en-US" altLang="zh-CN" sz="1600">
                <a:ea typeface="黑体" pitchFamily="49" charset="-122"/>
                <a:cs typeface="Arial" charset="0"/>
              </a:rPr>
              <a:t>et al, </a:t>
            </a:r>
            <a:r>
              <a:rPr lang="en-US" altLang="zh-CN" sz="1600" i="1">
                <a:solidFill>
                  <a:srgbClr val="FFFF00"/>
                </a:solidFill>
                <a:ea typeface="黑体" pitchFamily="49" charset="-122"/>
                <a:cs typeface="Arial" charset="0"/>
              </a:rPr>
              <a:t>Journal of Clinical Oncology</a:t>
            </a:r>
            <a:r>
              <a:rPr lang="en-US" altLang="zh-CN" sz="1600">
                <a:ea typeface="黑体" pitchFamily="49" charset="-122"/>
                <a:cs typeface="Arial" charset="0"/>
              </a:rPr>
              <a:t>, 2016, 34(18):2157</a:t>
            </a:r>
            <a:r>
              <a:rPr lang="en-US" altLang="zh-CN" sz="1600">
                <a:effectLst>
                  <a:outerShdw blurRad="38100" dist="38100" dir="2700000" algn="tl">
                    <a:srgbClr val="000000"/>
                  </a:outerShdw>
                </a:effectLst>
                <a:ea typeface="黑体" pitchFamily="49" charset="-122"/>
                <a:cs typeface="Arial" charset="0"/>
              </a:rPr>
              <a:t>. </a:t>
            </a:r>
            <a:endParaRPr kumimoji="1" lang="zh-CN" altLang="en-US" sz="2000">
              <a:solidFill>
                <a:srgbClr val="FFFF00"/>
              </a:solidFill>
              <a:effectLst>
                <a:outerShdw blurRad="38100" dist="38100" dir="2700000" algn="tl">
                  <a:srgbClr val="000000"/>
                </a:outerShdw>
              </a:effectLst>
              <a:ea typeface="黑体" pitchFamily="49" charset="-122"/>
              <a:cs typeface="Arial" charset="0"/>
            </a:endParaRPr>
          </a:p>
        </p:txBody>
      </p:sp>
      <p:sp>
        <p:nvSpPr>
          <p:cNvPr id="22" name="矩形 21"/>
          <p:cNvSpPr/>
          <p:nvPr/>
        </p:nvSpPr>
        <p:spPr>
          <a:xfrm>
            <a:off x="1581150" y="5445125"/>
            <a:ext cx="2297113" cy="1077913"/>
          </a:xfrm>
          <a:prstGeom prst="rect">
            <a:avLst/>
          </a:prstGeom>
          <a:noFill/>
        </p:spPr>
        <p:txBody>
          <a:bodyPr>
            <a:spAutoFit/>
          </a:bodyPr>
          <a:lstStyle/>
          <a:p>
            <a:pPr marL="0" lvl="2" algn="ctr">
              <a:defRPr/>
            </a:pPr>
            <a:r>
              <a:rPr lang="en-US" altLang="zh-CN" sz="1600" dirty="0" err="1">
                <a:solidFill>
                  <a:srgbClr val="FFFFFF"/>
                </a:solidFill>
                <a:latin typeface="Arial" panose="020B0604020202020204" pitchFamily="34" charset="0"/>
                <a:ea typeface="黑体" panose="02010609060101010101" pitchFamily="49" charset="-122"/>
                <a:cs typeface="Arial" panose="020B0604020202020204" pitchFamily="34" charset="0"/>
              </a:rPr>
              <a:t>Zhenyu</a:t>
            </a:r>
            <a:r>
              <a:rPr lang="en-US" altLang="zh-CN" sz="1600" dirty="0">
                <a:solidFill>
                  <a:srgbClr val="FFFFFF"/>
                </a:solidFill>
                <a:latin typeface="Arial" panose="020B0604020202020204" pitchFamily="34" charset="0"/>
                <a:ea typeface="黑体" panose="02010609060101010101" pitchFamily="49" charset="-122"/>
                <a:cs typeface="Arial" panose="020B0604020202020204" pitchFamily="34" charset="0"/>
              </a:rPr>
              <a:t> Liu et al, </a:t>
            </a:r>
            <a:r>
              <a:rPr lang="en-US" altLang="zh-CN" sz="1600" i="1" dirty="0">
                <a:solidFill>
                  <a:srgbClr val="FFFF00"/>
                </a:solidFill>
                <a:latin typeface="Arial" panose="020B0604020202020204" pitchFamily="34" charset="0"/>
                <a:ea typeface="黑体" panose="02010609060101010101" pitchFamily="49" charset="-122"/>
                <a:cs typeface="Arial" panose="020B0604020202020204" pitchFamily="34" charset="0"/>
              </a:rPr>
              <a:t>Clinical Cancer Research</a:t>
            </a:r>
            <a:r>
              <a:rPr lang="en-US" altLang="zh-CN" sz="1600" dirty="0">
                <a:solidFill>
                  <a:srgbClr val="FFFFFF"/>
                </a:solidFill>
                <a:latin typeface="Arial" panose="020B0604020202020204" pitchFamily="34" charset="0"/>
                <a:ea typeface="黑体" panose="02010609060101010101" pitchFamily="49" charset="-122"/>
                <a:cs typeface="Arial" panose="020B0604020202020204" pitchFamily="34" charset="0"/>
              </a:rPr>
              <a:t>, 2017, 23(23): 7253-62.</a:t>
            </a:r>
            <a:endParaRPr lang="en-US" altLang="zh-CN" sz="1600" dirty="0">
              <a:solidFill>
                <a:srgbClr val="FFFFFF"/>
              </a:solidFill>
              <a:effectLst>
                <a:outerShdw blurRad="38100" dist="38100" dir="2700000" algn="tl">
                  <a:srgbClr val="000000">
                    <a:alpha val="43137"/>
                  </a:srgbClr>
                </a:outerShdw>
              </a:effectLst>
              <a:ea typeface="黑体" panose="02010609060101010101" pitchFamily="49" charset="-122"/>
              <a:cs typeface="Arial" panose="020B0604020202020204" pitchFamily="34" charset="0"/>
            </a:endParaRPr>
          </a:p>
        </p:txBody>
      </p:sp>
      <p:sp>
        <p:nvSpPr>
          <p:cNvPr id="23" name="文本框 10">
            <a:extLst/>
          </p:cNvPr>
          <p:cNvSpPr txBox="1"/>
          <p:nvPr/>
        </p:nvSpPr>
        <p:spPr>
          <a:xfrm>
            <a:off x="6653213" y="5445125"/>
            <a:ext cx="2297112" cy="1077913"/>
          </a:xfrm>
          <a:prstGeom prst="rect">
            <a:avLst/>
          </a:prstGeom>
          <a:noFill/>
        </p:spPr>
        <p:txBody>
          <a:bodyPr>
            <a:spAutoFit/>
          </a:bodyPr>
          <a:lstStyle/>
          <a:p>
            <a:pPr marL="0" lvl="2" algn="ctr"/>
            <a:r>
              <a:rPr lang="en-US" altLang="zh-CN" sz="1600">
                <a:ea typeface="黑体" pitchFamily="49" charset="-122"/>
                <a:cs typeface="Arial" charset="0"/>
              </a:rPr>
              <a:t>Valentini V,</a:t>
            </a:r>
            <a:r>
              <a:rPr lang="zh-CN" altLang="en-US" sz="1600">
                <a:ea typeface="黑体" pitchFamily="49" charset="-122"/>
                <a:cs typeface="Arial" charset="0"/>
              </a:rPr>
              <a:t> </a:t>
            </a:r>
            <a:r>
              <a:rPr lang="en-US" altLang="zh-CN" sz="1600">
                <a:ea typeface="黑体" pitchFamily="49" charset="-122"/>
                <a:cs typeface="Arial" charset="0"/>
              </a:rPr>
              <a:t>et al, </a:t>
            </a:r>
            <a:r>
              <a:rPr lang="en-US" altLang="zh-CN" sz="1600" i="1">
                <a:solidFill>
                  <a:srgbClr val="FFFF00"/>
                </a:solidFill>
                <a:ea typeface="黑体" pitchFamily="49" charset="-122"/>
                <a:cs typeface="Arial" charset="0"/>
              </a:rPr>
              <a:t>Journal of Clinical Oncology</a:t>
            </a:r>
            <a:r>
              <a:rPr lang="en-US" altLang="zh-CN" sz="1600">
                <a:ea typeface="黑体" pitchFamily="49" charset="-122"/>
                <a:cs typeface="Arial" charset="0"/>
              </a:rPr>
              <a:t>, 2011, 29(23):3163</a:t>
            </a:r>
            <a:r>
              <a:rPr lang="en-US" altLang="zh-CN" sz="1600">
                <a:effectLst>
                  <a:outerShdw blurRad="38100" dist="38100" dir="2700000" algn="tl">
                    <a:srgbClr val="000000"/>
                  </a:outerShdw>
                </a:effectLst>
                <a:ea typeface="黑体" pitchFamily="49" charset="-122"/>
                <a:cs typeface="Arial" charset="0"/>
              </a:rPr>
              <a:t>. </a:t>
            </a:r>
            <a:endParaRPr kumimoji="1" lang="zh-CN" altLang="en-US" sz="2000">
              <a:solidFill>
                <a:srgbClr val="FFFF00"/>
              </a:solidFill>
              <a:effectLst>
                <a:outerShdw blurRad="38100" dist="38100" dir="2700000" algn="tl">
                  <a:srgbClr val="000000"/>
                </a:outerShdw>
              </a:effectLst>
              <a:ea typeface="黑体" pitchFamily="49" charset="-122"/>
              <a:cs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2"/>
          <p:cNvSpPr txBox="1">
            <a:spLocks noChangeArrowheads="1"/>
          </p:cNvSpPr>
          <p:nvPr/>
        </p:nvSpPr>
        <p:spPr bwMode="auto">
          <a:xfrm>
            <a:off x="0" y="-6350"/>
            <a:ext cx="9144000" cy="646113"/>
          </a:xfrm>
          <a:prstGeom prst="rect">
            <a:avLst/>
          </a:prstGeom>
          <a:solidFill>
            <a:srgbClr val="000052">
              <a:alpha val="25098"/>
            </a:srgbClr>
          </a:solidFill>
          <a:ln w="9525">
            <a:noFill/>
            <a:miter lim="800000"/>
            <a:headEnd/>
            <a:tailEnd/>
          </a:ln>
        </p:spPr>
        <p:txBody>
          <a:bodyPr>
            <a:spAutoFit/>
          </a:bodyPr>
          <a:lstStyle/>
          <a:p>
            <a:pPr eaLnBrk="0" hangingPunct="0"/>
            <a:r>
              <a:rPr lang="zh-CN" altLang="en-US" sz="3600">
                <a:solidFill>
                  <a:srgbClr val="FFFF00"/>
                </a:solidFill>
                <a:ea typeface="黑体" pitchFamily="49" charset="-122"/>
              </a:rPr>
              <a:t>典型临床应用</a:t>
            </a:r>
            <a:r>
              <a:rPr lang="en-US" altLang="zh-CN" sz="3600">
                <a:solidFill>
                  <a:srgbClr val="FFFF00"/>
                </a:solidFill>
                <a:ea typeface="黑体" pitchFamily="49" charset="-122"/>
              </a:rPr>
              <a:t>—</a:t>
            </a:r>
            <a:r>
              <a:rPr lang="zh-CN" altLang="en-US" sz="3600">
                <a:solidFill>
                  <a:srgbClr val="FFFF00"/>
                </a:solidFill>
                <a:ea typeface="黑体" pitchFamily="49" charset="-122"/>
              </a:rPr>
              <a:t>结直肠癌新辅助治疗评估</a:t>
            </a:r>
          </a:p>
        </p:txBody>
      </p:sp>
      <p:sp>
        <p:nvSpPr>
          <p:cNvPr id="36866" name="标题 1"/>
          <p:cNvSpPr txBox="1">
            <a:spLocks noChangeArrowheads="1"/>
          </p:cNvSpPr>
          <p:nvPr/>
        </p:nvSpPr>
        <p:spPr bwMode="auto">
          <a:xfrm>
            <a:off x="57150" y="5732463"/>
            <a:ext cx="8978900" cy="495300"/>
          </a:xfrm>
          <a:prstGeom prst="rect">
            <a:avLst/>
          </a:prstGeom>
          <a:noFill/>
          <a:ln w="9525">
            <a:noFill/>
            <a:miter lim="800000"/>
            <a:headEnd/>
            <a:tailEnd/>
          </a:ln>
        </p:spPr>
        <p:txBody>
          <a:bodyPr lIns="91404" tIns="45704" rIns="91404" bIns="45704"/>
          <a:lstStyle/>
          <a:p>
            <a:pPr algn="ctr"/>
            <a:r>
              <a:rPr lang="zh-CN" altLang="en-US" sz="2400">
                <a:solidFill>
                  <a:srgbClr val="FFFFFF"/>
                </a:solidFill>
                <a:ea typeface="黑体" pitchFamily="49" charset="-122"/>
                <a:cs typeface="Arial" charset="0"/>
              </a:rPr>
              <a:t>北京大学肿瘤医院、中科院自动化研究所医工交叉合作</a:t>
            </a:r>
          </a:p>
        </p:txBody>
      </p:sp>
      <p:sp>
        <p:nvSpPr>
          <p:cNvPr id="36867" name="Rectangle 2"/>
          <p:cNvSpPr txBox="1">
            <a:spLocks noChangeArrowheads="1"/>
          </p:cNvSpPr>
          <p:nvPr/>
        </p:nvSpPr>
        <p:spPr bwMode="auto">
          <a:xfrm>
            <a:off x="1116013" y="868363"/>
            <a:ext cx="3932237" cy="830262"/>
          </a:xfrm>
          <a:prstGeom prst="rect">
            <a:avLst/>
          </a:prstGeom>
          <a:noFill/>
          <a:ln w="22225">
            <a:solidFill>
              <a:schemeClr val="tx1"/>
            </a:solidFill>
            <a:miter lim="800000"/>
            <a:headEnd/>
            <a:tailEnd/>
          </a:ln>
        </p:spPr>
        <p:txBody>
          <a:bodyPr>
            <a:spAutoFit/>
          </a:bodyPr>
          <a:lstStyle/>
          <a:p>
            <a:pPr algn="ctr"/>
            <a:r>
              <a:rPr lang="zh-CN" altLang="en-US" sz="2400">
                <a:solidFill>
                  <a:srgbClr val="FFFFFF"/>
                </a:solidFill>
                <a:ea typeface="黑体" pitchFamily="49" charset="-122"/>
                <a:cs typeface="Arial" charset="0"/>
              </a:rPr>
              <a:t>结直肠癌</a:t>
            </a:r>
            <a:r>
              <a:rPr lang="zh-CN" altLang="en-US" sz="2400">
                <a:solidFill>
                  <a:srgbClr val="FFFF00"/>
                </a:solidFill>
                <a:ea typeface="黑体" pitchFamily="49" charset="-122"/>
                <a:cs typeface="Arial" charset="0"/>
              </a:rPr>
              <a:t>术前</a:t>
            </a:r>
            <a:r>
              <a:rPr lang="zh-CN" altLang="en-US" sz="2400">
                <a:solidFill>
                  <a:srgbClr val="FFFFFF"/>
                </a:solidFill>
                <a:ea typeface="黑体" pitchFamily="49" charset="-122"/>
                <a:cs typeface="Arial" charset="0"/>
              </a:rPr>
              <a:t>难以评估新辅助疗效，</a:t>
            </a:r>
            <a:r>
              <a:rPr lang="en-US" altLang="zh-CN" sz="2400" i="1">
                <a:solidFill>
                  <a:srgbClr val="FFFFFF"/>
                </a:solidFill>
                <a:ea typeface="黑体" pitchFamily="49" charset="-122"/>
                <a:cs typeface="Arial" charset="0"/>
              </a:rPr>
              <a:t>pCR</a:t>
            </a:r>
            <a:r>
              <a:rPr lang="zh-CN" altLang="en-US" sz="2400">
                <a:solidFill>
                  <a:srgbClr val="FFFFFF"/>
                </a:solidFill>
                <a:ea typeface="黑体" pitchFamily="49" charset="-122"/>
                <a:cs typeface="Arial" charset="0"/>
              </a:rPr>
              <a:t>患者过度治疗</a:t>
            </a:r>
            <a:endParaRPr lang="zh-CN" altLang="zh-CN" sz="2400">
              <a:solidFill>
                <a:srgbClr val="FFFFFF"/>
              </a:solidFill>
              <a:ea typeface="黑体" pitchFamily="49" charset="-122"/>
              <a:cs typeface="Arial" charset="0"/>
            </a:endParaRPr>
          </a:p>
        </p:txBody>
      </p:sp>
      <p:sp>
        <p:nvSpPr>
          <p:cNvPr id="23" name="内容占位符 12">
            <a:extLst/>
          </p:cNvPr>
          <p:cNvSpPr txBox="1">
            <a:spLocks/>
          </p:cNvSpPr>
          <p:nvPr/>
        </p:nvSpPr>
        <p:spPr bwMode="auto">
          <a:xfrm>
            <a:off x="107950" y="765175"/>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24" name="内容占位符 12">
            <a:extLst/>
          </p:cNvPr>
          <p:cNvSpPr txBox="1">
            <a:spLocks/>
          </p:cNvSpPr>
          <p:nvPr/>
        </p:nvSpPr>
        <p:spPr bwMode="auto">
          <a:xfrm>
            <a:off x="100013" y="4687888"/>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25" name="内容占位符 12">
            <a:extLst/>
          </p:cNvPr>
          <p:cNvSpPr txBox="1">
            <a:spLocks/>
          </p:cNvSpPr>
          <p:nvPr/>
        </p:nvSpPr>
        <p:spPr bwMode="auto">
          <a:xfrm>
            <a:off x="34925" y="2063750"/>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36871" name="Rectangle 2"/>
          <p:cNvSpPr txBox="1">
            <a:spLocks noChangeArrowheads="1"/>
          </p:cNvSpPr>
          <p:nvPr/>
        </p:nvSpPr>
        <p:spPr bwMode="auto">
          <a:xfrm>
            <a:off x="1116013" y="2165350"/>
            <a:ext cx="3932237" cy="830263"/>
          </a:xfrm>
          <a:prstGeom prst="rect">
            <a:avLst/>
          </a:prstGeom>
          <a:noFill/>
          <a:ln w="22225">
            <a:solidFill>
              <a:schemeClr val="tx1"/>
            </a:solidFill>
            <a:miter lim="800000"/>
            <a:headEnd/>
            <a:tailEnd/>
          </a:ln>
        </p:spPr>
        <p:txBody>
          <a:bodyPr>
            <a:spAutoFit/>
          </a:bodyPr>
          <a:lstStyle/>
          <a:p>
            <a:pPr algn="ctr"/>
            <a:r>
              <a:rPr lang="en-US" altLang="zh-CN" sz="2400">
                <a:solidFill>
                  <a:srgbClr val="FFFFFF"/>
                </a:solidFill>
                <a:ea typeface="黑体" pitchFamily="49" charset="-122"/>
                <a:cs typeface="Arial" charset="0"/>
              </a:rPr>
              <a:t>222</a:t>
            </a:r>
            <a:r>
              <a:rPr lang="zh-CN" altLang="en-US" sz="2400">
                <a:solidFill>
                  <a:srgbClr val="FFFFFF"/>
                </a:solidFill>
                <a:ea typeface="黑体" pitchFamily="49" charset="-122"/>
                <a:cs typeface="Arial" charset="0"/>
              </a:rPr>
              <a:t>例新辅助放化疗后直肠癌患者多模态磁共振成像</a:t>
            </a:r>
            <a:endParaRPr lang="zh-CN" altLang="zh-CN" sz="2400">
              <a:solidFill>
                <a:srgbClr val="FFFFFF"/>
              </a:solidFill>
              <a:ea typeface="黑体" pitchFamily="49" charset="-122"/>
              <a:cs typeface="Arial" charset="0"/>
            </a:endParaRPr>
          </a:p>
        </p:txBody>
      </p:sp>
      <p:sp>
        <p:nvSpPr>
          <p:cNvPr id="36872" name="Rectangle 2"/>
          <p:cNvSpPr txBox="1">
            <a:spLocks noChangeArrowheads="1"/>
          </p:cNvSpPr>
          <p:nvPr/>
        </p:nvSpPr>
        <p:spPr bwMode="auto">
          <a:xfrm>
            <a:off x="1128713" y="4797425"/>
            <a:ext cx="3919537" cy="830263"/>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实现直肠癌新辅助放化疗效果定量评估</a:t>
            </a:r>
            <a:r>
              <a:rPr lang="en-US" altLang="zh-CN" sz="2400">
                <a:solidFill>
                  <a:srgbClr val="FFFF00"/>
                </a:solidFill>
                <a:ea typeface="黑体" pitchFamily="49" charset="-122"/>
                <a:cs typeface="Arial" charset="0"/>
              </a:rPr>
              <a:t>AUC&gt;0.9</a:t>
            </a:r>
            <a:endParaRPr lang="zh-CN" altLang="zh-CN" sz="2400">
              <a:solidFill>
                <a:srgbClr val="FFFF00"/>
              </a:solidFill>
              <a:ea typeface="黑体" pitchFamily="49" charset="-122"/>
              <a:cs typeface="Arial" charset="0"/>
            </a:endParaRPr>
          </a:p>
        </p:txBody>
      </p:sp>
      <p:sp>
        <p:nvSpPr>
          <p:cNvPr id="28" name="上箭头 27">
            <a:extLst/>
          </p:cNvPr>
          <p:cNvSpPr/>
          <p:nvPr/>
        </p:nvSpPr>
        <p:spPr bwMode="auto">
          <a:xfrm flipV="1">
            <a:off x="2854325" y="1776413"/>
            <a:ext cx="455613"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29" name="内容占位符 12">
            <a:extLst/>
          </p:cNvPr>
          <p:cNvSpPr txBox="1">
            <a:spLocks/>
          </p:cNvSpPr>
          <p:nvPr/>
        </p:nvSpPr>
        <p:spPr bwMode="auto">
          <a:xfrm>
            <a:off x="34925" y="337661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智能方法</a:t>
            </a:r>
            <a:endPar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36875" name="Rectangle 2"/>
          <p:cNvSpPr txBox="1">
            <a:spLocks noChangeArrowheads="1"/>
          </p:cNvSpPr>
          <p:nvPr/>
        </p:nvSpPr>
        <p:spPr bwMode="auto">
          <a:xfrm>
            <a:off x="1116013" y="3462338"/>
            <a:ext cx="3932237" cy="830262"/>
          </a:xfrm>
          <a:prstGeom prst="rect">
            <a:avLst/>
          </a:prstGeom>
          <a:noFill/>
          <a:ln w="22225">
            <a:solidFill>
              <a:schemeClr val="tx1"/>
            </a:solidFill>
            <a:miter lim="800000"/>
            <a:headEnd/>
            <a:tailEnd/>
          </a:ln>
        </p:spPr>
        <p:txBody>
          <a:bodyPr>
            <a:spAutoFit/>
          </a:bodyPr>
          <a:lstStyle/>
          <a:p>
            <a:pPr algn="ctr"/>
            <a:r>
              <a:rPr lang="zh-CN" altLang="en-US" sz="2400">
                <a:solidFill>
                  <a:srgbClr val="FFFFFF"/>
                </a:solidFill>
                <a:latin typeface="黑体" pitchFamily="49" charset="-122"/>
                <a:ea typeface="黑体" pitchFamily="49" charset="-122"/>
                <a:cs typeface="Arial" charset="0"/>
              </a:rPr>
              <a:t>提取多模态磁共振成像特征，进行人工智能分析</a:t>
            </a:r>
          </a:p>
        </p:txBody>
      </p:sp>
      <p:sp>
        <p:nvSpPr>
          <p:cNvPr id="31" name="上箭头 30">
            <a:extLst/>
          </p:cNvPr>
          <p:cNvSpPr/>
          <p:nvPr/>
        </p:nvSpPr>
        <p:spPr bwMode="auto">
          <a:xfrm flipV="1">
            <a:off x="2843213" y="3068638"/>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32" name="上箭头 31">
            <a:extLst/>
          </p:cNvPr>
          <p:cNvSpPr/>
          <p:nvPr/>
        </p:nvSpPr>
        <p:spPr bwMode="auto">
          <a:xfrm flipV="1">
            <a:off x="2838450" y="4411663"/>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41" name="矩形 40"/>
          <p:cNvSpPr/>
          <p:nvPr/>
        </p:nvSpPr>
        <p:spPr>
          <a:xfrm>
            <a:off x="119063" y="6237288"/>
            <a:ext cx="8856662" cy="584200"/>
          </a:xfrm>
          <a:prstGeom prst="rect">
            <a:avLst/>
          </a:prstGeom>
          <a:noFill/>
        </p:spPr>
        <p:txBody>
          <a:bodyPr>
            <a:spAutoFit/>
          </a:bodyPr>
          <a:lstStyle/>
          <a:p>
            <a:pPr marL="0" lvl="2" algn="ctr">
              <a:defRPr/>
            </a:pPr>
            <a:r>
              <a:rPr lang="en-US" altLang="zh-CN" sz="1600" dirty="0" err="1">
                <a:solidFill>
                  <a:srgbClr val="FFFFFF"/>
                </a:solidFill>
                <a:latin typeface="Arial" panose="020B0604020202020204" pitchFamily="34" charset="0"/>
                <a:ea typeface="黑体" panose="02010609060101010101" pitchFamily="49" charset="-122"/>
                <a:cs typeface="Arial" panose="020B0604020202020204" pitchFamily="34" charset="0"/>
              </a:rPr>
              <a:t>Zhenyu</a:t>
            </a:r>
            <a:r>
              <a:rPr lang="en-US" altLang="zh-CN" sz="1600" dirty="0">
                <a:solidFill>
                  <a:srgbClr val="FFFFFF"/>
                </a:solidFill>
                <a:latin typeface="Arial" panose="020B0604020202020204" pitchFamily="34" charset="0"/>
                <a:ea typeface="黑体" panose="02010609060101010101" pitchFamily="49" charset="-122"/>
                <a:cs typeface="Arial" panose="020B0604020202020204" pitchFamily="34" charset="0"/>
              </a:rPr>
              <a:t> Liu et al, </a:t>
            </a:r>
            <a:r>
              <a:rPr lang="en-US" altLang="zh-CN" sz="1600" i="1" dirty="0">
                <a:solidFill>
                  <a:srgbClr val="FFFF00"/>
                </a:solidFill>
                <a:latin typeface="Arial" panose="020B0604020202020204" pitchFamily="34" charset="0"/>
                <a:ea typeface="黑体" panose="02010609060101010101" pitchFamily="49" charset="-122"/>
                <a:cs typeface="Arial" panose="020B0604020202020204" pitchFamily="34" charset="0"/>
              </a:rPr>
              <a:t>Clinical Cancer Research</a:t>
            </a:r>
            <a:r>
              <a:rPr lang="en-US" altLang="zh-CN" sz="1600" dirty="0">
                <a:solidFill>
                  <a:srgbClr val="FFFFFF"/>
                </a:solidFill>
                <a:latin typeface="Arial" panose="020B0604020202020204" pitchFamily="34" charset="0"/>
                <a:ea typeface="黑体" panose="02010609060101010101" pitchFamily="49" charset="-122"/>
                <a:cs typeface="Arial" panose="020B0604020202020204" pitchFamily="34" charset="0"/>
              </a:rPr>
              <a:t>, 2017</a:t>
            </a:r>
            <a:r>
              <a:rPr lang="en-US" altLang="zh-CN" sz="1600" dirty="0">
                <a:solidFill>
                  <a:srgbClr val="FFFFFF"/>
                </a:solidFill>
                <a:effectLst>
                  <a:outerShdw blurRad="38100" dist="38100" dir="2700000" algn="tl">
                    <a:srgbClr val="000000">
                      <a:alpha val="43137"/>
                    </a:srgbClr>
                  </a:outerShdw>
                </a:effectLst>
                <a:ea typeface="黑体" panose="02010609060101010101" pitchFamily="49" charset="-122"/>
                <a:cs typeface="Arial" panose="020B0604020202020204" pitchFamily="34" charset="0"/>
              </a:rPr>
              <a:t>. </a:t>
            </a:r>
            <a:r>
              <a:rPr lang="en-US" altLang="zh-CN" sz="1600" dirty="0">
                <a:solidFill>
                  <a:srgbClr val="FFFFFF"/>
                </a:solidFill>
                <a:latin typeface="Arial" panose="020B0604020202020204" pitchFamily="34" charset="0"/>
                <a:ea typeface="黑体" panose="02010609060101010101" pitchFamily="49" charset="-122"/>
                <a:cs typeface="Arial" panose="020B0604020202020204" pitchFamily="34" charset="0"/>
              </a:rPr>
              <a:t>2017, 23(23): 7253-62.</a:t>
            </a:r>
            <a:endParaRPr lang="en-US" altLang="zh-CN" sz="1600" dirty="0">
              <a:solidFill>
                <a:srgbClr val="FFFFFF"/>
              </a:solidFill>
              <a:effectLst>
                <a:outerShdw blurRad="38100" dist="38100" dir="2700000" algn="tl">
                  <a:srgbClr val="000000">
                    <a:alpha val="43137"/>
                  </a:srgbClr>
                </a:outerShdw>
              </a:effectLst>
              <a:ea typeface="黑体" panose="02010609060101010101" pitchFamily="49" charset="-122"/>
              <a:cs typeface="Arial" panose="020B0604020202020204" pitchFamily="34" charset="0"/>
            </a:endParaRPr>
          </a:p>
          <a:p>
            <a:pPr marL="0" lvl="2" algn="ctr">
              <a:defRPr/>
            </a:pPr>
            <a:r>
              <a:rPr lang="en-US" altLang="zh-CN" sz="1600" dirty="0">
                <a:solidFill>
                  <a:srgbClr val="FFFFFF"/>
                </a:solidFill>
                <a:effectLst>
                  <a:outerShdw blurRad="38100" dist="38100" dir="2700000" algn="tl">
                    <a:srgbClr val="000000">
                      <a:alpha val="43137"/>
                    </a:srgbClr>
                  </a:outerShdw>
                </a:effectLst>
                <a:ea typeface="黑体" panose="02010609060101010101" pitchFamily="49" charset="-122"/>
                <a:cs typeface="Arial" panose="020B0604020202020204" pitchFamily="34" charset="0"/>
              </a:rPr>
              <a:t> </a:t>
            </a:r>
            <a:r>
              <a:rPr lang="en-US" altLang="zh-CN" sz="1600" dirty="0">
                <a:solidFill>
                  <a:srgbClr val="FFFF00"/>
                </a:solidFill>
              </a:rPr>
              <a:t>SCI IF (2016): 9.619 </a:t>
            </a:r>
            <a:endParaRPr lang="zh-CN" altLang="en-US" sz="1600" dirty="0">
              <a:solidFill>
                <a:srgbClr val="FFFF00"/>
              </a:solidFill>
            </a:endParaRPr>
          </a:p>
        </p:txBody>
      </p:sp>
      <p:pic>
        <p:nvPicPr>
          <p:cNvPr id="36879" name="Picture 2"/>
          <p:cNvPicPr>
            <a:picLocks noChangeAspect="1" noChangeArrowheads="1"/>
          </p:cNvPicPr>
          <p:nvPr/>
        </p:nvPicPr>
        <p:blipFill>
          <a:blip r:embed="rId3"/>
          <a:srcRect/>
          <a:stretch>
            <a:fillRect/>
          </a:stretch>
        </p:blipFill>
        <p:spPr bwMode="auto">
          <a:xfrm>
            <a:off x="6084888" y="1892300"/>
            <a:ext cx="2833687" cy="3706813"/>
          </a:xfrm>
          <a:prstGeom prst="rect">
            <a:avLst/>
          </a:prstGeom>
          <a:noFill/>
          <a:ln w="25400">
            <a:solidFill>
              <a:srgbClr val="FF0000"/>
            </a:solidFill>
            <a:miter lim="800000"/>
            <a:headEnd/>
            <a:tailEnd/>
          </a:ln>
        </p:spPr>
      </p:pic>
      <p:pic>
        <p:nvPicPr>
          <p:cNvPr id="36880" name="Picture 4" descr="Clinical Cancer Research: 22 (23)"/>
          <p:cNvPicPr>
            <a:picLocks noChangeAspect="1" noChangeArrowheads="1"/>
          </p:cNvPicPr>
          <p:nvPr/>
        </p:nvPicPr>
        <p:blipFill>
          <a:blip r:embed="rId4"/>
          <a:srcRect/>
          <a:stretch>
            <a:fillRect/>
          </a:stretch>
        </p:blipFill>
        <p:spPr bwMode="auto">
          <a:xfrm>
            <a:off x="5364163" y="874713"/>
            <a:ext cx="2835275" cy="3702050"/>
          </a:xfrm>
          <a:prstGeom prst="rect">
            <a:avLst/>
          </a:prstGeom>
          <a:noFill/>
          <a:ln w="25400">
            <a:solidFill>
              <a:srgbClr val="FF0000"/>
            </a:solid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txBox="1">
            <a:spLocks noChangeArrowheads="1"/>
          </p:cNvSpPr>
          <p:nvPr/>
        </p:nvSpPr>
        <p:spPr bwMode="auto">
          <a:xfrm>
            <a:off x="57150" y="5876925"/>
            <a:ext cx="8980488" cy="730250"/>
          </a:xfrm>
          <a:prstGeom prst="rect">
            <a:avLst/>
          </a:prstGeom>
          <a:noFill/>
          <a:ln w="9525">
            <a:noFill/>
            <a:miter lim="800000"/>
            <a:headEnd/>
            <a:tailEnd/>
          </a:ln>
        </p:spPr>
        <p:txBody>
          <a:bodyPr lIns="91404" tIns="45704" rIns="91404" bIns="45704"/>
          <a:lstStyle/>
          <a:p>
            <a:pPr algn="ctr"/>
            <a:r>
              <a:rPr lang="zh-CN" altLang="en-US" sz="2400">
                <a:ea typeface="黑体" pitchFamily="49" charset="-122"/>
                <a:cs typeface="Arial" charset="0"/>
              </a:rPr>
              <a:t>广东省人民医院、中科院自动所合作预测结直肠癌淋巴结转移</a:t>
            </a:r>
            <a:endParaRPr lang="en-US" altLang="zh-CN" sz="2400">
              <a:ea typeface="黑体" pitchFamily="49" charset="-122"/>
              <a:cs typeface="Arial" charset="0"/>
            </a:endParaRPr>
          </a:p>
        </p:txBody>
      </p:sp>
      <p:sp>
        <p:nvSpPr>
          <p:cNvPr id="4" name="文本框 10">
            <a:extLst/>
          </p:cNvPr>
          <p:cNvSpPr txBox="1"/>
          <p:nvPr/>
        </p:nvSpPr>
        <p:spPr>
          <a:xfrm>
            <a:off x="0" y="6308725"/>
            <a:ext cx="9144000" cy="369888"/>
          </a:xfrm>
          <a:prstGeom prst="rect">
            <a:avLst/>
          </a:prstGeom>
          <a:noFill/>
        </p:spPr>
        <p:txBody>
          <a:bodyPr>
            <a:spAutoFit/>
          </a:bodyPr>
          <a:lstStyle/>
          <a:p>
            <a:pPr marL="0" lvl="2" algn="ctr"/>
            <a:r>
              <a:rPr lang="en-US" altLang="zh-CN">
                <a:ea typeface="黑体" pitchFamily="49" charset="-122"/>
                <a:cs typeface="Arial" charset="0"/>
              </a:rPr>
              <a:t>Yanqi Huang,</a:t>
            </a:r>
            <a:r>
              <a:rPr lang="zh-CN" altLang="en-US">
                <a:ea typeface="黑体" pitchFamily="49" charset="-122"/>
                <a:cs typeface="Arial" charset="0"/>
              </a:rPr>
              <a:t> </a:t>
            </a:r>
            <a:r>
              <a:rPr lang="en-US" altLang="zh-CN">
                <a:ea typeface="黑体" pitchFamily="49" charset="-122"/>
                <a:cs typeface="Arial" charset="0"/>
              </a:rPr>
              <a:t>et al, </a:t>
            </a:r>
            <a:r>
              <a:rPr lang="en-US" altLang="zh-CN" i="1">
                <a:solidFill>
                  <a:srgbClr val="FFFF00"/>
                </a:solidFill>
                <a:ea typeface="黑体" pitchFamily="49" charset="-122"/>
                <a:cs typeface="Arial" charset="0"/>
              </a:rPr>
              <a:t>Journal of Clinical Oncology</a:t>
            </a:r>
            <a:r>
              <a:rPr lang="en-US" altLang="zh-CN">
                <a:ea typeface="黑体" pitchFamily="49" charset="-122"/>
                <a:cs typeface="Arial" charset="0"/>
              </a:rPr>
              <a:t>, 2016, 34(18):2157</a:t>
            </a:r>
            <a:r>
              <a:rPr lang="en-US" altLang="zh-CN">
                <a:effectLst>
                  <a:outerShdw blurRad="38100" dist="38100" dir="2700000" algn="tl">
                    <a:srgbClr val="000000"/>
                  </a:outerShdw>
                </a:effectLst>
                <a:ea typeface="黑体" pitchFamily="49" charset="-122"/>
                <a:cs typeface="Arial" charset="0"/>
              </a:rPr>
              <a:t>. </a:t>
            </a:r>
            <a:r>
              <a:rPr lang="en-US" altLang="zh-CN">
                <a:solidFill>
                  <a:srgbClr val="FFFF00"/>
                </a:solidFill>
                <a:effectLst>
                  <a:outerShdw blurRad="38100" dist="38100" dir="2700000" algn="tl">
                    <a:srgbClr val="000000"/>
                  </a:outerShdw>
                </a:effectLst>
                <a:ea typeface="黑体" pitchFamily="49" charset="-122"/>
                <a:cs typeface="Arial" charset="0"/>
              </a:rPr>
              <a:t>SCI IF(2015): 24.98</a:t>
            </a:r>
            <a:endParaRPr kumimoji="1" lang="zh-CN" altLang="en-US" sz="2400">
              <a:solidFill>
                <a:srgbClr val="FFFF00"/>
              </a:solidFill>
              <a:effectLst>
                <a:outerShdw blurRad="38100" dist="38100" dir="2700000" algn="tl">
                  <a:srgbClr val="000000"/>
                </a:outerShdw>
              </a:effectLst>
              <a:ea typeface="黑体" pitchFamily="49" charset="-122"/>
              <a:cs typeface="Arial" charset="0"/>
            </a:endParaRPr>
          </a:p>
        </p:txBody>
      </p:sp>
      <p:sp>
        <p:nvSpPr>
          <p:cNvPr id="37891" name="Rectangle 2"/>
          <p:cNvSpPr txBox="1">
            <a:spLocks noChangeArrowheads="1"/>
          </p:cNvSpPr>
          <p:nvPr/>
        </p:nvSpPr>
        <p:spPr bwMode="auto">
          <a:xfrm>
            <a:off x="1116013" y="868363"/>
            <a:ext cx="3932237" cy="830262"/>
          </a:xfrm>
          <a:prstGeom prst="rect">
            <a:avLst/>
          </a:prstGeom>
          <a:noFill/>
          <a:ln w="22225">
            <a:solidFill>
              <a:schemeClr val="tx1"/>
            </a:solidFill>
            <a:miter lim="800000"/>
            <a:headEnd/>
            <a:tailEnd/>
          </a:ln>
        </p:spPr>
        <p:txBody>
          <a:bodyPr>
            <a:spAutoFit/>
          </a:bodyPr>
          <a:lstStyle/>
          <a:p>
            <a:pPr algn="ctr"/>
            <a:r>
              <a:rPr lang="zh-CN" altLang="en-US" sz="2400">
                <a:ea typeface="黑体" pitchFamily="49" charset="-122"/>
                <a:cs typeface="Arial" charset="0"/>
              </a:rPr>
              <a:t>结直肠癌淋巴结转移难以准确判断，</a:t>
            </a:r>
            <a:r>
              <a:rPr lang="zh-CN" altLang="en-US" sz="2400">
                <a:solidFill>
                  <a:srgbClr val="FFFF00"/>
                </a:solidFill>
                <a:ea typeface="黑体" pitchFamily="49" charset="-122"/>
                <a:cs typeface="Arial" charset="0"/>
              </a:rPr>
              <a:t>术中</a:t>
            </a:r>
            <a:r>
              <a:rPr lang="zh-CN" altLang="en-US" sz="2400">
                <a:ea typeface="黑体" pitchFamily="49" charset="-122"/>
                <a:cs typeface="Arial" charset="0"/>
              </a:rPr>
              <a:t>采用盲目清扫</a:t>
            </a:r>
            <a:endParaRPr lang="zh-CN" altLang="zh-CN" sz="2400">
              <a:ea typeface="黑体" pitchFamily="49" charset="-122"/>
              <a:cs typeface="Arial" charset="0"/>
            </a:endParaRPr>
          </a:p>
        </p:txBody>
      </p:sp>
      <p:sp>
        <p:nvSpPr>
          <p:cNvPr id="6" name="内容占位符 12">
            <a:extLst/>
          </p:cNvPr>
          <p:cNvSpPr txBox="1">
            <a:spLocks/>
          </p:cNvSpPr>
          <p:nvPr/>
        </p:nvSpPr>
        <p:spPr bwMode="auto">
          <a:xfrm>
            <a:off x="107950" y="765175"/>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7" name="内容占位符 12">
            <a:extLst/>
          </p:cNvPr>
          <p:cNvSpPr txBox="1">
            <a:spLocks/>
          </p:cNvSpPr>
          <p:nvPr/>
        </p:nvSpPr>
        <p:spPr bwMode="auto">
          <a:xfrm>
            <a:off x="100013" y="4687888"/>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8" name="内容占位符 12">
            <a:extLst/>
          </p:cNvPr>
          <p:cNvSpPr txBox="1">
            <a:spLocks/>
          </p:cNvSpPr>
          <p:nvPr/>
        </p:nvSpPr>
        <p:spPr bwMode="auto">
          <a:xfrm>
            <a:off x="34925" y="2063750"/>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37895" name="Rectangle 2"/>
          <p:cNvSpPr txBox="1">
            <a:spLocks noChangeArrowheads="1"/>
          </p:cNvSpPr>
          <p:nvPr/>
        </p:nvSpPr>
        <p:spPr bwMode="auto">
          <a:xfrm>
            <a:off x="1116013" y="2165350"/>
            <a:ext cx="3932237" cy="831850"/>
          </a:xfrm>
          <a:prstGeom prst="rect">
            <a:avLst/>
          </a:prstGeom>
          <a:noFill/>
          <a:ln w="22225">
            <a:solidFill>
              <a:schemeClr val="tx1"/>
            </a:solidFill>
            <a:miter lim="800000"/>
            <a:headEnd/>
            <a:tailEnd/>
          </a:ln>
        </p:spPr>
        <p:txBody>
          <a:bodyPr>
            <a:spAutoFit/>
          </a:bodyPr>
          <a:lstStyle/>
          <a:p>
            <a:pPr algn="ctr"/>
            <a:r>
              <a:rPr lang="en-US" altLang="zh-CN" sz="2400">
                <a:ea typeface="黑体" pitchFamily="49" charset="-122"/>
                <a:cs typeface="Arial" charset="0"/>
              </a:rPr>
              <a:t>500</a:t>
            </a:r>
            <a:r>
              <a:rPr lang="zh-CN" altLang="en-US" sz="2400">
                <a:ea typeface="黑体" pitchFamily="49" charset="-122"/>
                <a:cs typeface="Arial" charset="0"/>
              </a:rPr>
              <a:t>余例临床病理、影像数据完整的结直肠癌患者数据</a:t>
            </a:r>
            <a:endParaRPr lang="zh-CN" altLang="zh-CN" sz="2400">
              <a:ea typeface="黑体" pitchFamily="49" charset="-122"/>
              <a:cs typeface="Arial" charset="0"/>
            </a:endParaRPr>
          </a:p>
        </p:txBody>
      </p:sp>
      <p:sp>
        <p:nvSpPr>
          <p:cNvPr id="37896" name="Rectangle 2"/>
          <p:cNvSpPr txBox="1">
            <a:spLocks noChangeArrowheads="1"/>
          </p:cNvSpPr>
          <p:nvPr/>
        </p:nvSpPr>
        <p:spPr bwMode="auto">
          <a:xfrm>
            <a:off x="1128713" y="4797425"/>
            <a:ext cx="3919537" cy="830263"/>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将结直肠癌淋巴结清扫的假阳性率从</a:t>
            </a:r>
            <a:r>
              <a:rPr lang="en-US" altLang="zh-CN" sz="2400">
                <a:solidFill>
                  <a:srgbClr val="FFFF00"/>
                </a:solidFill>
                <a:ea typeface="黑体" pitchFamily="49" charset="-122"/>
                <a:cs typeface="Arial" charset="0"/>
              </a:rPr>
              <a:t>70%</a:t>
            </a:r>
            <a:r>
              <a:rPr lang="zh-CN" altLang="en-US" sz="2400">
                <a:solidFill>
                  <a:srgbClr val="FFFF00"/>
                </a:solidFill>
                <a:ea typeface="黑体" pitchFamily="49" charset="-122"/>
                <a:cs typeface="Arial" charset="0"/>
              </a:rPr>
              <a:t>降低到</a:t>
            </a:r>
            <a:r>
              <a:rPr lang="en-US" altLang="zh-CN" sz="2400">
                <a:solidFill>
                  <a:srgbClr val="FFFF00"/>
                </a:solidFill>
                <a:ea typeface="黑体" pitchFamily="49" charset="-122"/>
                <a:cs typeface="Arial" charset="0"/>
              </a:rPr>
              <a:t>&lt;30%</a:t>
            </a:r>
            <a:endParaRPr lang="zh-CN" altLang="zh-CN" sz="2400">
              <a:solidFill>
                <a:srgbClr val="FFFF00"/>
              </a:solidFill>
              <a:ea typeface="黑体" pitchFamily="49" charset="-122"/>
              <a:cs typeface="Arial" charset="0"/>
            </a:endParaRPr>
          </a:p>
        </p:txBody>
      </p:sp>
      <p:sp>
        <p:nvSpPr>
          <p:cNvPr id="11" name="上箭头 10">
            <a:extLst/>
          </p:cNvPr>
          <p:cNvSpPr/>
          <p:nvPr/>
        </p:nvSpPr>
        <p:spPr bwMode="auto">
          <a:xfrm flipV="1">
            <a:off x="2854325" y="1776413"/>
            <a:ext cx="455613"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pic>
        <p:nvPicPr>
          <p:cNvPr id="37898" name="Picture 4"/>
          <p:cNvPicPr>
            <a:picLocks noChangeAspect="1" noChangeArrowheads="1"/>
          </p:cNvPicPr>
          <p:nvPr/>
        </p:nvPicPr>
        <p:blipFill>
          <a:blip r:embed="rId2"/>
          <a:srcRect/>
          <a:stretch>
            <a:fillRect/>
          </a:stretch>
        </p:blipFill>
        <p:spPr bwMode="auto">
          <a:xfrm>
            <a:off x="6084888" y="2060575"/>
            <a:ext cx="2808287" cy="3683000"/>
          </a:xfrm>
          <a:prstGeom prst="rect">
            <a:avLst/>
          </a:prstGeom>
          <a:noFill/>
          <a:ln w="25400">
            <a:solidFill>
              <a:srgbClr val="FF0000"/>
            </a:solidFill>
            <a:miter lim="800000"/>
            <a:headEnd/>
            <a:tailEnd/>
          </a:ln>
        </p:spPr>
      </p:pic>
      <p:sp>
        <p:nvSpPr>
          <p:cNvPr id="13" name="内容占位符 12">
            <a:extLst/>
          </p:cNvPr>
          <p:cNvSpPr txBox="1">
            <a:spLocks/>
          </p:cNvSpPr>
          <p:nvPr/>
        </p:nvSpPr>
        <p:spPr bwMode="auto">
          <a:xfrm>
            <a:off x="34925" y="337661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a:t>
            </a: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方法</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37900" name="Rectangle 2"/>
          <p:cNvSpPr txBox="1">
            <a:spLocks noChangeArrowheads="1"/>
          </p:cNvSpPr>
          <p:nvPr/>
        </p:nvSpPr>
        <p:spPr bwMode="auto">
          <a:xfrm>
            <a:off x="1116013" y="3462338"/>
            <a:ext cx="3932237" cy="830262"/>
          </a:xfrm>
          <a:prstGeom prst="rect">
            <a:avLst/>
          </a:prstGeom>
          <a:noFill/>
          <a:ln w="22225">
            <a:solidFill>
              <a:schemeClr val="tx1"/>
            </a:solidFill>
            <a:miter lim="800000"/>
            <a:headEnd/>
            <a:tailEnd/>
          </a:ln>
        </p:spPr>
        <p:txBody>
          <a:bodyPr>
            <a:spAutoFit/>
          </a:bodyPr>
          <a:lstStyle/>
          <a:p>
            <a:pPr algn="ctr"/>
            <a:r>
              <a:rPr lang="zh-CN" altLang="en-US" sz="2400">
                <a:latin typeface="黑体" pitchFamily="49" charset="-122"/>
                <a:ea typeface="黑体" pitchFamily="49" charset="-122"/>
                <a:cs typeface="Arial" charset="0"/>
              </a:rPr>
              <a:t>选择关键影像特征结合临床病理信息建立诺莫预测模型</a:t>
            </a:r>
            <a:endParaRPr lang="zh-CN" altLang="zh-CN" sz="2400">
              <a:latin typeface="黑体" pitchFamily="49" charset="-122"/>
              <a:ea typeface="黑体" pitchFamily="49" charset="-122"/>
              <a:cs typeface="Arial" charset="0"/>
            </a:endParaRPr>
          </a:p>
        </p:txBody>
      </p:sp>
      <p:sp>
        <p:nvSpPr>
          <p:cNvPr id="15" name="上箭头 14">
            <a:extLst/>
          </p:cNvPr>
          <p:cNvSpPr/>
          <p:nvPr/>
        </p:nvSpPr>
        <p:spPr bwMode="auto">
          <a:xfrm flipV="1">
            <a:off x="2843213" y="3068638"/>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6" name="上箭头 15">
            <a:extLst/>
          </p:cNvPr>
          <p:cNvSpPr/>
          <p:nvPr/>
        </p:nvSpPr>
        <p:spPr bwMode="auto">
          <a:xfrm flipV="1">
            <a:off x="2838450" y="4411663"/>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pic>
        <p:nvPicPr>
          <p:cNvPr id="37903" name="图片 12"/>
          <p:cNvPicPr>
            <a:picLocks noChangeAspect="1"/>
          </p:cNvPicPr>
          <p:nvPr/>
        </p:nvPicPr>
        <p:blipFill>
          <a:blip r:embed="rId3"/>
          <a:srcRect t="3305"/>
          <a:stretch>
            <a:fillRect/>
          </a:stretch>
        </p:blipFill>
        <p:spPr bwMode="auto">
          <a:xfrm>
            <a:off x="5219700" y="836613"/>
            <a:ext cx="2808288" cy="3633787"/>
          </a:xfrm>
          <a:prstGeom prst="rect">
            <a:avLst/>
          </a:prstGeom>
          <a:noFill/>
          <a:ln w="50800">
            <a:solidFill>
              <a:srgbClr val="FF0000"/>
            </a:solidFill>
            <a:miter lim="800000"/>
            <a:headEnd/>
            <a:tailEnd/>
          </a:ln>
        </p:spPr>
      </p:pic>
      <p:sp>
        <p:nvSpPr>
          <p:cNvPr id="37904" name="文本框 2"/>
          <p:cNvSpPr txBox="1">
            <a:spLocks noChangeArrowheads="1"/>
          </p:cNvSpPr>
          <p:nvPr/>
        </p:nvSpPr>
        <p:spPr bwMode="auto">
          <a:xfrm>
            <a:off x="0" y="-6350"/>
            <a:ext cx="9144000" cy="646113"/>
          </a:xfrm>
          <a:prstGeom prst="rect">
            <a:avLst/>
          </a:prstGeom>
          <a:solidFill>
            <a:srgbClr val="000052">
              <a:alpha val="25098"/>
            </a:srgbClr>
          </a:solidFill>
          <a:ln w="9525">
            <a:noFill/>
            <a:miter lim="800000"/>
            <a:headEnd/>
            <a:tailEnd/>
          </a:ln>
        </p:spPr>
        <p:txBody>
          <a:bodyPr>
            <a:spAutoFit/>
          </a:bodyPr>
          <a:lstStyle/>
          <a:p>
            <a:pPr eaLnBrk="0" hangingPunct="0"/>
            <a:r>
              <a:rPr lang="zh-CN" altLang="en-US" sz="3600">
                <a:solidFill>
                  <a:srgbClr val="FFFF00"/>
                </a:solidFill>
                <a:ea typeface="黑体" pitchFamily="49" charset="-122"/>
              </a:rPr>
              <a:t>典型临床应用</a:t>
            </a:r>
            <a:r>
              <a:rPr lang="en-US" altLang="zh-CN" sz="3600">
                <a:solidFill>
                  <a:srgbClr val="FFFF00"/>
                </a:solidFill>
                <a:ea typeface="黑体" pitchFamily="49" charset="-122"/>
              </a:rPr>
              <a:t>—</a:t>
            </a:r>
            <a:r>
              <a:rPr lang="zh-CN" altLang="en-US" sz="3600">
                <a:solidFill>
                  <a:srgbClr val="FFFF00"/>
                </a:solidFill>
                <a:ea typeface="黑体" pitchFamily="49" charset="-122"/>
              </a:rPr>
              <a:t>结直肠癌淋巴结转移预测</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2"/>
          <p:cNvSpPr txBox="1">
            <a:spLocks noChangeArrowheads="1"/>
          </p:cNvSpPr>
          <p:nvPr/>
        </p:nvSpPr>
        <p:spPr bwMode="auto">
          <a:xfrm>
            <a:off x="0" y="-6350"/>
            <a:ext cx="9144000" cy="646113"/>
          </a:xfrm>
          <a:prstGeom prst="rect">
            <a:avLst/>
          </a:prstGeom>
          <a:solidFill>
            <a:srgbClr val="000052">
              <a:alpha val="25098"/>
            </a:srgbClr>
          </a:solidFill>
          <a:ln w="9525">
            <a:noFill/>
            <a:miter lim="800000"/>
            <a:headEnd/>
            <a:tailEnd/>
          </a:ln>
        </p:spPr>
        <p:txBody>
          <a:bodyPr>
            <a:spAutoFit/>
          </a:bodyPr>
          <a:lstStyle/>
          <a:p>
            <a:pPr eaLnBrk="0" hangingPunct="0"/>
            <a:r>
              <a:rPr lang="zh-CN" altLang="en-US" sz="3600">
                <a:solidFill>
                  <a:srgbClr val="FFFF00"/>
                </a:solidFill>
                <a:ea typeface="黑体" pitchFamily="49" charset="-122"/>
              </a:rPr>
              <a:t>典型临床应用</a:t>
            </a:r>
            <a:r>
              <a:rPr lang="en-US" altLang="zh-CN" sz="3600">
                <a:solidFill>
                  <a:srgbClr val="FFFF00"/>
                </a:solidFill>
                <a:ea typeface="黑体" pitchFamily="49" charset="-122"/>
              </a:rPr>
              <a:t>-</a:t>
            </a:r>
            <a:r>
              <a:rPr lang="zh-CN" altLang="en-US" sz="3600">
                <a:solidFill>
                  <a:srgbClr val="FFFF00"/>
                </a:solidFill>
                <a:ea typeface="黑体" pitchFamily="49" charset="-122"/>
              </a:rPr>
              <a:t>结直肠癌辅助治疗必要性预测</a:t>
            </a:r>
          </a:p>
        </p:txBody>
      </p:sp>
      <p:sp>
        <p:nvSpPr>
          <p:cNvPr id="3" name="文本框 10">
            <a:extLst/>
          </p:cNvPr>
          <p:cNvSpPr txBox="1"/>
          <p:nvPr/>
        </p:nvSpPr>
        <p:spPr>
          <a:xfrm>
            <a:off x="0" y="6372225"/>
            <a:ext cx="9144000" cy="369888"/>
          </a:xfrm>
          <a:prstGeom prst="rect">
            <a:avLst/>
          </a:prstGeom>
          <a:noFill/>
        </p:spPr>
        <p:txBody>
          <a:bodyPr>
            <a:spAutoFit/>
          </a:bodyPr>
          <a:lstStyle/>
          <a:p>
            <a:pPr marL="0" lvl="2" algn="ctr"/>
            <a:r>
              <a:rPr lang="en-US" altLang="zh-CN">
                <a:ea typeface="黑体" pitchFamily="49" charset="-122"/>
                <a:cs typeface="Arial" charset="0"/>
              </a:rPr>
              <a:t>Valentini V,</a:t>
            </a:r>
            <a:r>
              <a:rPr lang="zh-CN" altLang="en-US">
                <a:ea typeface="黑体" pitchFamily="49" charset="-122"/>
                <a:cs typeface="Arial" charset="0"/>
              </a:rPr>
              <a:t> </a:t>
            </a:r>
            <a:r>
              <a:rPr lang="en-US" altLang="zh-CN">
                <a:ea typeface="黑体" pitchFamily="49" charset="-122"/>
                <a:cs typeface="Arial" charset="0"/>
              </a:rPr>
              <a:t>et al, </a:t>
            </a:r>
            <a:r>
              <a:rPr lang="en-US" altLang="zh-CN" i="1">
                <a:solidFill>
                  <a:srgbClr val="FFFF00"/>
                </a:solidFill>
                <a:ea typeface="黑体" pitchFamily="49" charset="-122"/>
                <a:cs typeface="Arial" charset="0"/>
              </a:rPr>
              <a:t>Journal of Clinical Oncology</a:t>
            </a:r>
            <a:r>
              <a:rPr lang="en-US" altLang="zh-CN">
                <a:ea typeface="黑体" pitchFamily="49" charset="-122"/>
                <a:cs typeface="Arial" charset="0"/>
              </a:rPr>
              <a:t>, 2011, 29(23):3163</a:t>
            </a:r>
            <a:r>
              <a:rPr lang="en-US" altLang="zh-CN">
                <a:effectLst>
                  <a:outerShdw blurRad="38100" dist="38100" dir="2700000" algn="tl">
                    <a:srgbClr val="000000"/>
                  </a:outerShdw>
                </a:effectLst>
                <a:ea typeface="黑体" pitchFamily="49" charset="-122"/>
                <a:cs typeface="Arial" charset="0"/>
              </a:rPr>
              <a:t>. </a:t>
            </a:r>
            <a:r>
              <a:rPr lang="en-US" altLang="zh-CN">
                <a:solidFill>
                  <a:srgbClr val="FFFF00"/>
                </a:solidFill>
                <a:effectLst>
                  <a:outerShdw blurRad="38100" dist="38100" dir="2700000" algn="tl">
                    <a:srgbClr val="000000"/>
                  </a:outerShdw>
                </a:effectLst>
                <a:ea typeface="黑体" pitchFamily="49" charset="-122"/>
                <a:cs typeface="Arial" charset="0"/>
              </a:rPr>
              <a:t>SCI IF(2015): 24.98</a:t>
            </a:r>
            <a:endParaRPr kumimoji="1" lang="zh-CN" altLang="en-US" sz="2400">
              <a:solidFill>
                <a:srgbClr val="FFFF00"/>
              </a:solidFill>
              <a:effectLst>
                <a:outerShdw blurRad="38100" dist="38100" dir="2700000" algn="tl">
                  <a:srgbClr val="000000"/>
                </a:outerShdw>
              </a:effectLst>
              <a:ea typeface="黑体" pitchFamily="49" charset="-122"/>
              <a:cs typeface="Arial" charset="0"/>
            </a:endParaRPr>
          </a:p>
        </p:txBody>
      </p:sp>
      <p:sp>
        <p:nvSpPr>
          <p:cNvPr id="38915" name="Rectangle 2"/>
          <p:cNvSpPr txBox="1">
            <a:spLocks noChangeArrowheads="1"/>
          </p:cNvSpPr>
          <p:nvPr/>
        </p:nvSpPr>
        <p:spPr bwMode="auto">
          <a:xfrm>
            <a:off x="1116013" y="868363"/>
            <a:ext cx="3932237" cy="830262"/>
          </a:xfrm>
          <a:prstGeom prst="rect">
            <a:avLst/>
          </a:prstGeom>
          <a:noFill/>
          <a:ln w="22225">
            <a:solidFill>
              <a:schemeClr val="tx1"/>
            </a:solidFill>
            <a:miter lim="800000"/>
            <a:headEnd/>
            <a:tailEnd/>
          </a:ln>
        </p:spPr>
        <p:txBody>
          <a:bodyPr>
            <a:spAutoFit/>
          </a:bodyPr>
          <a:lstStyle/>
          <a:p>
            <a:pPr algn="ctr"/>
            <a:r>
              <a:rPr lang="zh-CN" altLang="en-US" sz="2400">
                <a:ea typeface="黑体" pitchFamily="49" charset="-122"/>
                <a:cs typeface="Arial" charset="0"/>
              </a:rPr>
              <a:t>结直肠癌</a:t>
            </a:r>
            <a:r>
              <a:rPr lang="zh-CN" altLang="en-US" sz="2400">
                <a:solidFill>
                  <a:srgbClr val="FFFF00"/>
                </a:solidFill>
                <a:ea typeface="黑体" pitchFamily="49" charset="-122"/>
                <a:cs typeface="Arial" charset="0"/>
              </a:rPr>
              <a:t>术后</a:t>
            </a:r>
            <a:r>
              <a:rPr lang="zh-CN" altLang="en-US" sz="2400">
                <a:ea typeface="黑体" pitchFamily="49" charset="-122"/>
                <a:cs typeface="Arial" charset="0"/>
              </a:rPr>
              <a:t>远处转移、局部复发风险难以准确预测</a:t>
            </a:r>
            <a:endParaRPr lang="zh-CN" altLang="zh-CN" sz="2400">
              <a:ea typeface="黑体" pitchFamily="49" charset="-122"/>
              <a:cs typeface="Arial" charset="0"/>
            </a:endParaRPr>
          </a:p>
        </p:txBody>
      </p:sp>
      <p:sp>
        <p:nvSpPr>
          <p:cNvPr id="5" name="内容占位符 12">
            <a:extLst/>
          </p:cNvPr>
          <p:cNvSpPr txBox="1">
            <a:spLocks/>
          </p:cNvSpPr>
          <p:nvPr/>
        </p:nvSpPr>
        <p:spPr bwMode="auto">
          <a:xfrm>
            <a:off x="107950" y="765175"/>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6" name="内容占位符 12">
            <a:extLst/>
          </p:cNvPr>
          <p:cNvSpPr txBox="1">
            <a:spLocks/>
          </p:cNvSpPr>
          <p:nvPr/>
        </p:nvSpPr>
        <p:spPr bwMode="auto">
          <a:xfrm>
            <a:off x="100013" y="4687888"/>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7" name="内容占位符 12">
            <a:extLst/>
          </p:cNvPr>
          <p:cNvSpPr txBox="1">
            <a:spLocks/>
          </p:cNvSpPr>
          <p:nvPr/>
        </p:nvSpPr>
        <p:spPr bwMode="auto">
          <a:xfrm>
            <a:off x="34925" y="2063750"/>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38919" name="Rectangle 2"/>
          <p:cNvSpPr txBox="1">
            <a:spLocks noChangeArrowheads="1"/>
          </p:cNvSpPr>
          <p:nvPr/>
        </p:nvSpPr>
        <p:spPr bwMode="auto">
          <a:xfrm>
            <a:off x="1116013" y="2165350"/>
            <a:ext cx="3932237" cy="830263"/>
          </a:xfrm>
          <a:prstGeom prst="rect">
            <a:avLst/>
          </a:prstGeom>
          <a:noFill/>
          <a:ln w="22225">
            <a:solidFill>
              <a:schemeClr val="tx1"/>
            </a:solidFill>
            <a:miter lim="800000"/>
            <a:headEnd/>
            <a:tailEnd/>
          </a:ln>
        </p:spPr>
        <p:txBody>
          <a:bodyPr>
            <a:spAutoFit/>
          </a:bodyPr>
          <a:lstStyle/>
          <a:p>
            <a:pPr algn="ctr"/>
            <a:r>
              <a:rPr lang="zh-CN" altLang="en-US" sz="2400">
                <a:ea typeface="黑体" pitchFamily="49" charset="-122"/>
                <a:cs typeface="Arial" charset="0"/>
              </a:rPr>
              <a:t>欧洲</a:t>
            </a:r>
            <a:r>
              <a:rPr lang="en-US" altLang="zh-CN" sz="2400">
                <a:ea typeface="黑体" pitchFamily="49" charset="-122"/>
                <a:cs typeface="Arial" charset="0"/>
              </a:rPr>
              <a:t>5</a:t>
            </a:r>
            <a:r>
              <a:rPr lang="zh-CN" altLang="en-US" sz="2400">
                <a:ea typeface="黑体" pitchFamily="49" charset="-122"/>
                <a:cs typeface="Arial" charset="0"/>
              </a:rPr>
              <a:t>个</a:t>
            </a:r>
            <a:r>
              <a:rPr lang="en-US" altLang="zh-CN" sz="2400">
                <a:ea typeface="黑体" pitchFamily="49" charset="-122"/>
                <a:cs typeface="Arial" charset="0"/>
              </a:rPr>
              <a:t>RCT</a:t>
            </a:r>
            <a:r>
              <a:rPr lang="zh-CN" altLang="en-US" sz="2400">
                <a:ea typeface="黑体" pitchFamily="49" charset="-122"/>
                <a:cs typeface="Arial" charset="0"/>
              </a:rPr>
              <a:t>实验</a:t>
            </a:r>
            <a:r>
              <a:rPr kumimoji="1" lang="en-US" altLang="zh-CN" sz="2400">
                <a:ea typeface="黑体" pitchFamily="49" charset="-122"/>
                <a:cs typeface="Arial" charset="0"/>
              </a:rPr>
              <a:t>2795</a:t>
            </a:r>
            <a:r>
              <a:rPr lang="zh-CN" altLang="en-US" sz="2400">
                <a:ea typeface="黑体" pitchFamily="49" charset="-122"/>
                <a:cs typeface="Arial" charset="0"/>
              </a:rPr>
              <a:t>例患者临床、病理和随访数据</a:t>
            </a:r>
            <a:endParaRPr lang="zh-CN" altLang="zh-CN" sz="2400">
              <a:ea typeface="黑体" pitchFamily="49" charset="-122"/>
              <a:cs typeface="Arial" charset="0"/>
            </a:endParaRPr>
          </a:p>
        </p:txBody>
      </p:sp>
      <p:sp>
        <p:nvSpPr>
          <p:cNvPr id="38920" name="Rectangle 2"/>
          <p:cNvSpPr txBox="1">
            <a:spLocks noChangeArrowheads="1"/>
          </p:cNvSpPr>
          <p:nvPr/>
        </p:nvSpPr>
        <p:spPr bwMode="auto">
          <a:xfrm>
            <a:off x="1128713" y="4797425"/>
            <a:ext cx="3919537" cy="830263"/>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术后局部复发、远处转移预测列线图写入</a:t>
            </a:r>
            <a:r>
              <a:rPr lang="en-US" altLang="zh-CN" sz="2400">
                <a:solidFill>
                  <a:srgbClr val="FFFF00"/>
                </a:solidFill>
                <a:ea typeface="黑体" pitchFamily="49" charset="-122"/>
                <a:cs typeface="Arial" charset="0"/>
              </a:rPr>
              <a:t>AJCC</a:t>
            </a:r>
            <a:r>
              <a:rPr lang="zh-CN" altLang="en-US" sz="2400">
                <a:solidFill>
                  <a:srgbClr val="FFFF00"/>
                </a:solidFill>
                <a:ea typeface="黑体" pitchFamily="49" charset="-122"/>
                <a:cs typeface="Arial" charset="0"/>
              </a:rPr>
              <a:t>指南</a:t>
            </a:r>
            <a:endParaRPr lang="zh-CN" altLang="zh-CN" sz="2400">
              <a:solidFill>
                <a:srgbClr val="FFFF00"/>
              </a:solidFill>
              <a:ea typeface="黑体" pitchFamily="49" charset="-122"/>
              <a:cs typeface="Arial" charset="0"/>
            </a:endParaRPr>
          </a:p>
        </p:txBody>
      </p:sp>
      <p:sp>
        <p:nvSpPr>
          <p:cNvPr id="10" name="上箭头 9">
            <a:extLst/>
          </p:cNvPr>
          <p:cNvSpPr/>
          <p:nvPr/>
        </p:nvSpPr>
        <p:spPr bwMode="auto">
          <a:xfrm flipV="1">
            <a:off x="2854325" y="1776413"/>
            <a:ext cx="455613"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pic>
        <p:nvPicPr>
          <p:cNvPr id="38922" name="Picture 4"/>
          <p:cNvPicPr>
            <a:picLocks noChangeAspect="1" noChangeArrowheads="1"/>
          </p:cNvPicPr>
          <p:nvPr/>
        </p:nvPicPr>
        <p:blipFill>
          <a:blip r:embed="rId2"/>
          <a:srcRect/>
          <a:stretch>
            <a:fillRect/>
          </a:stretch>
        </p:blipFill>
        <p:spPr bwMode="auto">
          <a:xfrm>
            <a:off x="6084888" y="2060575"/>
            <a:ext cx="2808287" cy="3683000"/>
          </a:xfrm>
          <a:prstGeom prst="rect">
            <a:avLst/>
          </a:prstGeom>
          <a:noFill/>
          <a:ln w="25400">
            <a:solidFill>
              <a:srgbClr val="FF0000"/>
            </a:solidFill>
            <a:miter lim="800000"/>
            <a:headEnd/>
            <a:tailEnd/>
          </a:ln>
        </p:spPr>
      </p:pic>
      <p:sp>
        <p:nvSpPr>
          <p:cNvPr id="12" name="内容占位符 12">
            <a:extLst/>
          </p:cNvPr>
          <p:cNvSpPr txBox="1">
            <a:spLocks/>
          </p:cNvSpPr>
          <p:nvPr/>
        </p:nvSpPr>
        <p:spPr bwMode="auto">
          <a:xfrm>
            <a:off x="34925" y="337661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分析方法</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38924" name="Rectangle 2"/>
          <p:cNvSpPr txBox="1">
            <a:spLocks noChangeArrowheads="1"/>
          </p:cNvSpPr>
          <p:nvPr/>
        </p:nvSpPr>
        <p:spPr bwMode="auto">
          <a:xfrm>
            <a:off x="1116013" y="3462338"/>
            <a:ext cx="3932237" cy="830262"/>
          </a:xfrm>
          <a:prstGeom prst="rect">
            <a:avLst/>
          </a:prstGeom>
          <a:noFill/>
          <a:ln w="22225">
            <a:solidFill>
              <a:schemeClr val="tx1"/>
            </a:solidFill>
            <a:miter lim="800000"/>
            <a:headEnd/>
            <a:tailEnd/>
          </a:ln>
        </p:spPr>
        <p:txBody>
          <a:bodyPr>
            <a:spAutoFit/>
          </a:bodyPr>
          <a:lstStyle/>
          <a:p>
            <a:pPr algn="ctr"/>
            <a:r>
              <a:rPr lang="zh-CN" altLang="en-US" sz="2400">
                <a:latin typeface="黑体" pitchFamily="49" charset="-122"/>
                <a:ea typeface="黑体" pitchFamily="49" charset="-122"/>
                <a:cs typeface="Arial" charset="0"/>
              </a:rPr>
              <a:t>多变量</a:t>
            </a:r>
            <a:r>
              <a:rPr lang="en-US" altLang="zh-CN" sz="2400">
                <a:ea typeface="黑体" pitchFamily="49" charset="-122"/>
                <a:cs typeface="Arial" charset="0"/>
              </a:rPr>
              <a:t>Cox</a:t>
            </a:r>
            <a:r>
              <a:rPr lang="zh-CN" altLang="en-US" sz="2400">
                <a:latin typeface="黑体" pitchFamily="49" charset="-122"/>
                <a:ea typeface="黑体" pitchFamily="49" charset="-122"/>
                <a:cs typeface="Arial" charset="0"/>
              </a:rPr>
              <a:t>生存分析划分风险级别，绘制</a:t>
            </a:r>
            <a:r>
              <a:rPr lang="en-US" altLang="zh-CN" sz="2400">
                <a:ea typeface="黑体" pitchFamily="49" charset="-122"/>
                <a:cs typeface="Arial" charset="0"/>
              </a:rPr>
              <a:t>K-M</a:t>
            </a:r>
            <a:r>
              <a:rPr lang="zh-CN" altLang="en-US" sz="2400">
                <a:latin typeface="黑体" pitchFamily="49" charset="-122"/>
                <a:ea typeface="黑体" pitchFamily="49" charset="-122"/>
                <a:cs typeface="Arial" charset="0"/>
              </a:rPr>
              <a:t>生存曲线</a:t>
            </a:r>
            <a:endParaRPr lang="zh-CN" altLang="zh-CN" sz="2400">
              <a:latin typeface="黑体" pitchFamily="49" charset="-122"/>
              <a:ea typeface="黑体" pitchFamily="49" charset="-122"/>
              <a:cs typeface="Arial" charset="0"/>
            </a:endParaRPr>
          </a:p>
        </p:txBody>
      </p:sp>
      <p:sp>
        <p:nvSpPr>
          <p:cNvPr id="14" name="上箭头 13">
            <a:extLst/>
          </p:cNvPr>
          <p:cNvSpPr/>
          <p:nvPr/>
        </p:nvSpPr>
        <p:spPr bwMode="auto">
          <a:xfrm flipV="1">
            <a:off x="2843213" y="3068638"/>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5" name="上箭头 14">
            <a:extLst/>
          </p:cNvPr>
          <p:cNvSpPr/>
          <p:nvPr/>
        </p:nvSpPr>
        <p:spPr bwMode="auto">
          <a:xfrm flipV="1">
            <a:off x="2838450" y="4411663"/>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pic>
        <p:nvPicPr>
          <p:cNvPr id="38927" name="内容占位符 3"/>
          <p:cNvPicPr>
            <a:picLocks noChangeAspect="1"/>
          </p:cNvPicPr>
          <p:nvPr/>
        </p:nvPicPr>
        <p:blipFill>
          <a:blip r:embed="rId3"/>
          <a:srcRect/>
          <a:stretch>
            <a:fillRect/>
          </a:stretch>
        </p:blipFill>
        <p:spPr bwMode="auto">
          <a:xfrm>
            <a:off x="6084888" y="2055813"/>
            <a:ext cx="2808287" cy="3679825"/>
          </a:xfrm>
          <a:prstGeom prst="rect">
            <a:avLst/>
          </a:prstGeom>
          <a:noFill/>
          <a:ln w="50800">
            <a:solidFill>
              <a:srgbClr val="FF0000"/>
            </a:solidFill>
            <a:miter lim="800000"/>
            <a:headEnd/>
            <a:tailEnd/>
          </a:ln>
        </p:spPr>
      </p:pic>
      <p:pic>
        <p:nvPicPr>
          <p:cNvPr id="38928" name="图片 12"/>
          <p:cNvPicPr>
            <a:picLocks noChangeAspect="1"/>
          </p:cNvPicPr>
          <p:nvPr/>
        </p:nvPicPr>
        <p:blipFill>
          <a:blip r:embed="rId4"/>
          <a:srcRect t="3305"/>
          <a:stretch>
            <a:fillRect/>
          </a:stretch>
        </p:blipFill>
        <p:spPr bwMode="auto">
          <a:xfrm>
            <a:off x="5219700" y="836613"/>
            <a:ext cx="2808288" cy="3633787"/>
          </a:xfrm>
          <a:prstGeom prst="rect">
            <a:avLst/>
          </a:prstGeom>
          <a:noFill/>
          <a:ln w="50800">
            <a:solidFill>
              <a:srgbClr val="FF0000"/>
            </a:solidFill>
            <a:miter lim="800000"/>
            <a:headEnd/>
            <a:tailEnd/>
          </a:ln>
        </p:spPr>
      </p:pic>
      <p:sp>
        <p:nvSpPr>
          <p:cNvPr id="38929" name="标题 1"/>
          <p:cNvSpPr txBox="1">
            <a:spLocks noChangeArrowheads="1"/>
          </p:cNvSpPr>
          <p:nvPr/>
        </p:nvSpPr>
        <p:spPr bwMode="auto">
          <a:xfrm>
            <a:off x="57150" y="5876925"/>
            <a:ext cx="8980488" cy="504825"/>
          </a:xfrm>
          <a:prstGeom prst="rect">
            <a:avLst/>
          </a:prstGeom>
          <a:noFill/>
          <a:ln w="9525">
            <a:noFill/>
            <a:miter lim="800000"/>
            <a:headEnd/>
            <a:tailEnd/>
          </a:ln>
        </p:spPr>
        <p:txBody>
          <a:bodyPr lIns="91404" tIns="45704" rIns="91404" bIns="45704"/>
          <a:lstStyle/>
          <a:p>
            <a:pPr algn="ctr"/>
            <a:r>
              <a:rPr lang="zh-CN" altLang="en-US" sz="2400">
                <a:latin typeface="黑体" pitchFamily="49" charset="-122"/>
                <a:ea typeface="黑体" pitchFamily="49" charset="-122"/>
              </a:rPr>
              <a:t>荷兰</a:t>
            </a:r>
            <a:r>
              <a:rPr lang="en-US" altLang="zh-CN" sz="2400"/>
              <a:t>Maastricht</a:t>
            </a:r>
            <a:r>
              <a:rPr lang="zh-CN" altLang="en-US" sz="2400">
                <a:latin typeface="黑体" pitchFamily="49" charset="-122"/>
                <a:ea typeface="黑体" pitchFamily="49" charset="-122"/>
              </a:rPr>
              <a:t>大学综合欧洲</a:t>
            </a:r>
            <a:r>
              <a:rPr lang="en-US" altLang="zh-CN" sz="2400">
                <a:latin typeface="黑体" pitchFamily="49" charset="-122"/>
                <a:ea typeface="黑体" pitchFamily="49" charset="-122"/>
              </a:rPr>
              <a:t>5</a:t>
            </a:r>
            <a:r>
              <a:rPr lang="zh-CN" altLang="en-US" sz="2400">
                <a:latin typeface="黑体" pitchFamily="49" charset="-122"/>
                <a:ea typeface="黑体" pitchFamily="49" charset="-122"/>
              </a:rPr>
              <a:t>个</a:t>
            </a:r>
            <a:r>
              <a:rPr lang="en-US" altLang="zh-CN" sz="2400">
                <a:ea typeface="黑体" pitchFamily="49" charset="-122"/>
                <a:cs typeface="Arial" charset="0"/>
              </a:rPr>
              <a:t>RCT</a:t>
            </a:r>
            <a:r>
              <a:rPr lang="zh-CN" altLang="en-US" sz="2400">
                <a:ea typeface="黑体" pitchFamily="49" charset="-122"/>
                <a:cs typeface="Arial" charset="0"/>
              </a:rPr>
              <a:t>数据</a:t>
            </a:r>
            <a:r>
              <a:rPr lang="zh-CN" altLang="en-US" sz="2400">
                <a:latin typeface="黑体" pitchFamily="49" charset="-122"/>
                <a:ea typeface="黑体" pitchFamily="49" charset="-122"/>
              </a:rPr>
              <a:t>研究预测术后复发转移</a:t>
            </a:r>
            <a:endParaRPr lang="en-US" altLang="zh-CN" sz="24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3"/>
          <p:cNvPicPr>
            <a:picLocks noChangeAspect="1" noChangeArrowheads="1"/>
          </p:cNvPicPr>
          <p:nvPr/>
        </p:nvPicPr>
        <p:blipFill>
          <a:blip r:embed="rId2"/>
          <a:srcRect/>
          <a:stretch>
            <a:fillRect/>
          </a:stretch>
        </p:blipFill>
        <p:spPr bwMode="auto">
          <a:xfrm>
            <a:off x="6173788" y="1974850"/>
            <a:ext cx="2862262" cy="3686175"/>
          </a:xfrm>
          <a:prstGeom prst="rect">
            <a:avLst/>
          </a:prstGeom>
          <a:noFill/>
          <a:ln w="31750">
            <a:solidFill>
              <a:srgbClr val="FF0000"/>
            </a:solidFill>
            <a:miter lim="800000"/>
            <a:headEnd/>
            <a:tailEnd/>
          </a:ln>
        </p:spPr>
      </p:pic>
      <p:sp>
        <p:nvSpPr>
          <p:cNvPr id="5" name="文本框 10">
            <a:extLst/>
          </p:cNvPr>
          <p:cNvSpPr txBox="1"/>
          <p:nvPr/>
        </p:nvSpPr>
        <p:spPr>
          <a:xfrm>
            <a:off x="0" y="6351588"/>
            <a:ext cx="9109075" cy="461962"/>
          </a:xfrm>
          <a:prstGeom prst="rect">
            <a:avLst/>
          </a:prstGeom>
          <a:noFill/>
        </p:spPr>
        <p:txBody>
          <a:bodyPr>
            <a:spAutoFit/>
          </a:bodyPr>
          <a:lstStyle/>
          <a:p>
            <a:pPr marL="0" lvl="2" algn="ctr"/>
            <a:r>
              <a:rPr lang="en-US" altLang="zh-CN">
                <a:ea typeface="黑体" pitchFamily="49" charset="-122"/>
                <a:cs typeface="Arial" charset="0"/>
              </a:rPr>
              <a:t>Yanqi Huang, et al, </a:t>
            </a:r>
            <a:r>
              <a:rPr lang="en-US" altLang="zh-CN" i="1">
                <a:solidFill>
                  <a:srgbClr val="FFFF00"/>
                </a:solidFill>
                <a:ea typeface="黑体" pitchFamily="49" charset="-122"/>
                <a:cs typeface="Arial" charset="0"/>
              </a:rPr>
              <a:t>Radiology</a:t>
            </a:r>
            <a:r>
              <a:rPr lang="en-US" altLang="zh-CN">
                <a:ea typeface="黑体" pitchFamily="49" charset="-122"/>
                <a:cs typeface="Arial" charset="0"/>
              </a:rPr>
              <a:t>, 2016, 281(3):947-957. </a:t>
            </a:r>
            <a:r>
              <a:rPr lang="en-US" altLang="zh-CN">
                <a:solidFill>
                  <a:srgbClr val="FFFF00"/>
                </a:solidFill>
                <a:effectLst>
                  <a:outerShdw blurRad="38100" dist="38100" dir="2700000" algn="tl">
                    <a:srgbClr val="000000"/>
                  </a:outerShdw>
                </a:effectLst>
                <a:ea typeface="黑体" pitchFamily="49" charset="-122"/>
                <a:cs typeface="Arial" charset="0"/>
              </a:rPr>
              <a:t>SCI IF(2015): 6.798</a:t>
            </a:r>
            <a:endParaRPr kumimoji="1" lang="zh-CN" altLang="en-US" sz="2400">
              <a:solidFill>
                <a:srgbClr val="FFFF00"/>
              </a:solidFill>
              <a:effectLst>
                <a:outerShdw blurRad="38100" dist="38100" dir="2700000" algn="tl">
                  <a:srgbClr val="000000"/>
                </a:outerShdw>
              </a:effectLst>
              <a:ea typeface="黑体" pitchFamily="49" charset="-122"/>
              <a:cs typeface="Arial" charset="0"/>
            </a:endParaRPr>
          </a:p>
        </p:txBody>
      </p:sp>
      <p:sp>
        <p:nvSpPr>
          <p:cNvPr id="39939" name="标题 1"/>
          <p:cNvSpPr txBox="1">
            <a:spLocks noChangeArrowheads="1"/>
          </p:cNvSpPr>
          <p:nvPr/>
        </p:nvSpPr>
        <p:spPr bwMode="auto">
          <a:xfrm>
            <a:off x="57150" y="5949950"/>
            <a:ext cx="8978900" cy="493713"/>
          </a:xfrm>
          <a:prstGeom prst="rect">
            <a:avLst/>
          </a:prstGeom>
          <a:noFill/>
          <a:ln w="9525">
            <a:noFill/>
            <a:miter lim="800000"/>
            <a:headEnd/>
            <a:tailEnd/>
          </a:ln>
        </p:spPr>
        <p:txBody>
          <a:bodyPr lIns="91404" tIns="45704" rIns="91404" bIns="45704"/>
          <a:lstStyle/>
          <a:p>
            <a:pPr algn="ctr"/>
            <a:r>
              <a:rPr lang="zh-CN" altLang="en-US" sz="2400">
                <a:ea typeface="黑体" pitchFamily="49" charset="-122"/>
                <a:cs typeface="Arial" charset="0"/>
              </a:rPr>
              <a:t>广东省人民医院与中科院自动化所合作非小细胞肺癌生存预测</a:t>
            </a:r>
            <a:endParaRPr lang="en-US" altLang="zh-CN" sz="2400">
              <a:ea typeface="黑体" pitchFamily="49" charset="-122"/>
              <a:cs typeface="Arial" charset="0"/>
            </a:endParaRPr>
          </a:p>
        </p:txBody>
      </p:sp>
      <p:sp>
        <p:nvSpPr>
          <p:cNvPr id="7" name="文本框 2">
            <a:extLst/>
          </p:cNvPr>
          <p:cNvSpPr txBox="1"/>
          <p:nvPr/>
        </p:nvSpPr>
        <p:spPr>
          <a:xfrm>
            <a:off x="0" y="-6350"/>
            <a:ext cx="9109075" cy="646113"/>
          </a:xfrm>
          <a:prstGeom prst="rect">
            <a:avLst/>
          </a:prstGeom>
          <a:solidFill>
            <a:srgbClr val="000052">
              <a:alpha val="25098"/>
            </a:srgbClr>
          </a:solidFill>
          <a:ln>
            <a:noFill/>
          </a:ln>
        </p:spPr>
        <p:txBody>
          <a:bodyPr>
            <a:spAutoFit/>
          </a:bodyPr>
          <a:lstStyle>
            <a:defPPr>
              <a:defRPr lang="zh-CN"/>
            </a:defPPr>
            <a:lvl1pPr>
              <a:defRPr sz="3200">
                <a:solidFill>
                  <a:srgbClr val="FFFF00"/>
                </a:solidFill>
              </a:defRPr>
            </a:lvl1pPr>
          </a:lstStyle>
          <a:p>
            <a:pPr>
              <a:defRPr/>
            </a:pPr>
            <a:r>
              <a:rPr lang="zh-CN" altLang="en-US" sz="3600" dirty="0">
                <a:latin typeface="Arial" pitchFamily="34" charset="0"/>
                <a:ea typeface="黑体" pitchFamily="49" charset="-122"/>
              </a:rPr>
              <a:t>典型临床应用</a:t>
            </a:r>
            <a:r>
              <a:rPr lang="en-US" altLang="zh-CN" sz="3600" dirty="0" smtClean="0">
                <a:latin typeface="Arial" pitchFamily="34" charset="0"/>
                <a:ea typeface="黑体" pitchFamily="49" charset="-122"/>
              </a:rPr>
              <a:t>—</a:t>
            </a:r>
            <a:r>
              <a:rPr lang="zh-CN" altLang="en-US" sz="3600" dirty="0" smtClean="0">
                <a:latin typeface="Arial" pitchFamily="34" charset="0"/>
                <a:ea typeface="黑体" pitchFamily="49" charset="-122"/>
              </a:rPr>
              <a:t>早期</a:t>
            </a:r>
            <a:r>
              <a:rPr lang="zh-CN" altLang="en-US" sz="3600" dirty="0" smtClean="0">
                <a:effectLst>
                  <a:outerShdw blurRad="38100" dist="38100" dir="2700000" algn="tl">
                    <a:srgbClr val="000000"/>
                  </a:outerShdw>
                </a:effectLst>
                <a:ea typeface="黑体" pitchFamily="49" charset="-122"/>
                <a:cs typeface="+mj-cs"/>
              </a:rPr>
              <a:t>肺癌预后预测</a:t>
            </a:r>
            <a:endParaRPr lang="zh-CN" altLang="en-US" sz="3600" dirty="0">
              <a:effectLst>
                <a:outerShdw blurRad="38100" dist="38100" dir="2700000" algn="tl">
                  <a:srgbClr val="000000"/>
                </a:outerShdw>
              </a:effectLst>
              <a:ea typeface="黑体" pitchFamily="49" charset="-122"/>
              <a:cs typeface="+mj-cs"/>
            </a:endParaRPr>
          </a:p>
        </p:txBody>
      </p:sp>
      <p:sp>
        <p:nvSpPr>
          <p:cNvPr id="39941" name="Rectangle 2"/>
          <p:cNvSpPr txBox="1">
            <a:spLocks noChangeArrowheads="1"/>
          </p:cNvSpPr>
          <p:nvPr/>
        </p:nvSpPr>
        <p:spPr bwMode="auto">
          <a:xfrm>
            <a:off x="1116013" y="868363"/>
            <a:ext cx="3932237" cy="830262"/>
          </a:xfrm>
          <a:prstGeom prst="rect">
            <a:avLst/>
          </a:prstGeom>
          <a:noFill/>
          <a:ln w="22225">
            <a:solidFill>
              <a:schemeClr val="tx1"/>
            </a:solidFill>
            <a:miter lim="800000"/>
            <a:headEnd/>
            <a:tailEnd/>
          </a:ln>
        </p:spPr>
        <p:txBody>
          <a:bodyPr>
            <a:spAutoFit/>
          </a:bodyPr>
          <a:lstStyle/>
          <a:p>
            <a:pPr algn="ctr"/>
            <a:r>
              <a:rPr lang="zh-CN" altLang="en-US" sz="2400">
                <a:ea typeface="黑体" pitchFamily="49" charset="-122"/>
                <a:cs typeface="Arial" charset="0"/>
              </a:rPr>
              <a:t>传统临床方法对</a:t>
            </a:r>
            <a:r>
              <a:rPr lang="en-US" altLang="zh-CN" sz="2400">
                <a:ea typeface="黑体" pitchFamily="49" charset="-122"/>
                <a:cs typeface="Arial" charset="0"/>
              </a:rPr>
              <a:t>NSCLC</a:t>
            </a:r>
            <a:r>
              <a:rPr lang="zh-CN" altLang="en-US" sz="2400">
                <a:ea typeface="黑体" pitchFamily="49" charset="-122"/>
                <a:cs typeface="Arial" charset="0"/>
              </a:rPr>
              <a:t>患者无病生存期预测效果有限</a:t>
            </a:r>
            <a:endParaRPr lang="zh-CN" altLang="zh-CN" sz="2400">
              <a:ea typeface="黑体" pitchFamily="49" charset="-122"/>
              <a:cs typeface="Arial" charset="0"/>
            </a:endParaRPr>
          </a:p>
        </p:txBody>
      </p:sp>
      <p:sp>
        <p:nvSpPr>
          <p:cNvPr id="9" name="内容占位符 12">
            <a:extLst/>
          </p:cNvPr>
          <p:cNvSpPr txBox="1">
            <a:spLocks/>
          </p:cNvSpPr>
          <p:nvPr/>
        </p:nvSpPr>
        <p:spPr bwMode="auto">
          <a:xfrm>
            <a:off x="107950" y="765175"/>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10" name="内容占位符 12">
            <a:extLst/>
          </p:cNvPr>
          <p:cNvSpPr txBox="1">
            <a:spLocks/>
          </p:cNvSpPr>
          <p:nvPr/>
        </p:nvSpPr>
        <p:spPr bwMode="auto">
          <a:xfrm>
            <a:off x="100013" y="4687888"/>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11" name="内容占位符 12">
            <a:extLst/>
          </p:cNvPr>
          <p:cNvSpPr txBox="1">
            <a:spLocks/>
          </p:cNvSpPr>
          <p:nvPr/>
        </p:nvSpPr>
        <p:spPr bwMode="auto">
          <a:xfrm>
            <a:off x="34925" y="2063750"/>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39945" name="Rectangle 2"/>
          <p:cNvSpPr txBox="1">
            <a:spLocks noChangeArrowheads="1"/>
          </p:cNvSpPr>
          <p:nvPr/>
        </p:nvSpPr>
        <p:spPr bwMode="auto">
          <a:xfrm>
            <a:off x="1116013" y="2165350"/>
            <a:ext cx="3932237" cy="831850"/>
          </a:xfrm>
          <a:prstGeom prst="rect">
            <a:avLst/>
          </a:prstGeom>
          <a:noFill/>
          <a:ln w="22225">
            <a:solidFill>
              <a:schemeClr val="tx1"/>
            </a:solidFill>
            <a:miter lim="800000"/>
            <a:headEnd/>
            <a:tailEnd/>
          </a:ln>
        </p:spPr>
        <p:txBody>
          <a:bodyPr>
            <a:spAutoFit/>
          </a:bodyPr>
          <a:lstStyle/>
          <a:p>
            <a:pPr algn="ctr"/>
            <a:r>
              <a:rPr lang="en-US" altLang="zh-CN" sz="2400">
                <a:ea typeface="黑体" pitchFamily="49" charset="-122"/>
                <a:cs typeface="Arial" charset="0"/>
              </a:rPr>
              <a:t>282</a:t>
            </a:r>
            <a:r>
              <a:rPr lang="zh-CN" altLang="en-US" sz="2400">
                <a:ea typeface="黑体" pitchFamily="49" charset="-122"/>
                <a:cs typeface="Arial" charset="0"/>
              </a:rPr>
              <a:t>例规范完整的早期非小细胞肺癌患者</a:t>
            </a:r>
            <a:r>
              <a:rPr lang="en-US" altLang="zh-CN" sz="2400">
                <a:ea typeface="黑体" pitchFamily="49" charset="-122"/>
                <a:cs typeface="Arial" charset="0"/>
              </a:rPr>
              <a:t>CT</a:t>
            </a:r>
            <a:r>
              <a:rPr lang="zh-CN" altLang="en-US" sz="2400">
                <a:ea typeface="黑体" pitchFamily="49" charset="-122"/>
                <a:cs typeface="Arial" charset="0"/>
              </a:rPr>
              <a:t>数据</a:t>
            </a:r>
            <a:endParaRPr lang="zh-CN" altLang="zh-CN" sz="2400">
              <a:ea typeface="黑体" pitchFamily="49" charset="-122"/>
              <a:cs typeface="Arial" charset="0"/>
            </a:endParaRPr>
          </a:p>
        </p:txBody>
      </p:sp>
      <p:sp>
        <p:nvSpPr>
          <p:cNvPr id="39946" name="Rectangle 2"/>
          <p:cNvSpPr txBox="1">
            <a:spLocks noChangeArrowheads="1"/>
          </p:cNvSpPr>
          <p:nvPr/>
        </p:nvSpPr>
        <p:spPr bwMode="auto">
          <a:xfrm>
            <a:off x="1128713" y="4797425"/>
            <a:ext cx="3919537" cy="830263"/>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影像组学特征比传统方法能够更好预测无病生存期</a:t>
            </a:r>
            <a:endParaRPr lang="zh-CN" altLang="zh-CN" sz="2400">
              <a:solidFill>
                <a:srgbClr val="FFFF00"/>
              </a:solidFill>
              <a:ea typeface="黑体" pitchFamily="49" charset="-122"/>
              <a:cs typeface="Arial" charset="0"/>
            </a:endParaRPr>
          </a:p>
        </p:txBody>
      </p:sp>
      <p:sp>
        <p:nvSpPr>
          <p:cNvPr id="14" name="上箭头 13">
            <a:extLst/>
          </p:cNvPr>
          <p:cNvSpPr/>
          <p:nvPr/>
        </p:nvSpPr>
        <p:spPr bwMode="auto">
          <a:xfrm flipV="1">
            <a:off x="2854325" y="1776413"/>
            <a:ext cx="455613"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5" name="内容占位符 12">
            <a:extLst/>
          </p:cNvPr>
          <p:cNvSpPr txBox="1">
            <a:spLocks/>
          </p:cNvSpPr>
          <p:nvPr/>
        </p:nvSpPr>
        <p:spPr bwMode="auto">
          <a:xfrm>
            <a:off x="34925" y="337661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智能方法</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39949" name="Rectangle 2"/>
          <p:cNvSpPr txBox="1">
            <a:spLocks noChangeArrowheads="1"/>
          </p:cNvSpPr>
          <p:nvPr/>
        </p:nvSpPr>
        <p:spPr bwMode="auto">
          <a:xfrm>
            <a:off x="1116013" y="3462338"/>
            <a:ext cx="3932237" cy="830262"/>
          </a:xfrm>
          <a:prstGeom prst="rect">
            <a:avLst/>
          </a:prstGeom>
          <a:noFill/>
          <a:ln w="22225">
            <a:solidFill>
              <a:schemeClr val="tx1"/>
            </a:solidFill>
            <a:miter lim="800000"/>
            <a:headEnd/>
            <a:tailEnd/>
          </a:ln>
        </p:spPr>
        <p:txBody>
          <a:bodyPr>
            <a:spAutoFit/>
          </a:bodyPr>
          <a:lstStyle/>
          <a:p>
            <a:pPr algn="ctr"/>
            <a:r>
              <a:rPr lang="en-US" altLang="zh-CN" sz="2400">
                <a:ea typeface="黑体" pitchFamily="49" charset="-122"/>
                <a:cs typeface="Arial" charset="0"/>
              </a:rPr>
              <a:t>LASSO Cox</a:t>
            </a:r>
            <a:r>
              <a:rPr lang="zh-CN" altLang="en-US" sz="2400">
                <a:ea typeface="黑体" pitchFamily="49" charset="-122"/>
                <a:cs typeface="Arial" charset="0"/>
              </a:rPr>
              <a:t>回归提取关键影像特征，构建预测模型</a:t>
            </a:r>
            <a:endParaRPr lang="zh-CN" altLang="zh-CN" sz="2400">
              <a:ea typeface="黑体" pitchFamily="49" charset="-122"/>
              <a:cs typeface="Arial" charset="0"/>
            </a:endParaRPr>
          </a:p>
        </p:txBody>
      </p:sp>
      <p:sp>
        <p:nvSpPr>
          <p:cNvPr id="17" name="上箭头 16">
            <a:extLst/>
          </p:cNvPr>
          <p:cNvSpPr/>
          <p:nvPr/>
        </p:nvSpPr>
        <p:spPr bwMode="auto">
          <a:xfrm flipV="1">
            <a:off x="2843213" y="3068638"/>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8" name="上箭头 17">
            <a:extLst/>
          </p:cNvPr>
          <p:cNvSpPr/>
          <p:nvPr/>
        </p:nvSpPr>
        <p:spPr bwMode="auto">
          <a:xfrm flipV="1">
            <a:off x="2838450" y="4411663"/>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pic>
        <p:nvPicPr>
          <p:cNvPr id="39952" name="Picture 2" descr="http://pubs.rsna.org/pb-assets/Radiology/Homepage%20art/2016-12-cover.jpg"/>
          <p:cNvPicPr>
            <a:picLocks noChangeAspect="1" noChangeArrowheads="1"/>
          </p:cNvPicPr>
          <p:nvPr/>
        </p:nvPicPr>
        <p:blipFill>
          <a:blip r:embed="rId3"/>
          <a:srcRect/>
          <a:stretch>
            <a:fillRect/>
          </a:stretch>
        </p:blipFill>
        <p:spPr bwMode="auto">
          <a:xfrm>
            <a:off x="5256213" y="836613"/>
            <a:ext cx="2808287" cy="3652837"/>
          </a:xfrm>
          <a:prstGeom prst="rect">
            <a:avLst/>
          </a:prstGeom>
          <a:noFill/>
          <a:ln w="31750">
            <a:solidFill>
              <a:srgbClr val="FF0000"/>
            </a:solid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p:cNvPr>
          <p:cNvSpPr txBox="1"/>
          <p:nvPr/>
        </p:nvSpPr>
        <p:spPr>
          <a:xfrm>
            <a:off x="0" y="-6350"/>
            <a:ext cx="9109075" cy="646113"/>
          </a:xfrm>
          <a:prstGeom prst="rect">
            <a:avLst/>
          </a:prstGeom>
          <a:solidFill>
            <a:srgbClr val="000052">
              <a:alpha val="25098"/>
            </a:srgbClr>
          </a:solidFill>
          <a:ln>
            <a:noFill/>
          </a:ln>
        </p:spPr>
        <p:txBody>
          <a:bodyPr>
            <a:spAutoFit/>
          </a:bodyPr>
          <a:lstStyle>
            <a:defPPr>
              <a:defRPr lang="zh-CN"/>
            </a:defPPr>
            <a:lvl1pPr>
              <a:defRPr sz="3200">
                <a:solidFill>
                  <a:srgbClr val="FFFF00"/>
                </a:solidFill>
              </a:defRPr>
            </a:lvl1pPr>
          </a:lstStyle>
          <a:p>
            <a:pPr>
              <a:defRPr/>
            </a:pPr>
            <a:r>
              <a:rPr lang="zh-CN" altLang="en-US" sz="3600" dirty="0">
                <a:latin typeface="Arial" pitchFamily="34" charset="0"/>
                <a:ea typeface="黑体" pitchFamily="49" charset="-122"/>
              </a:rPr>
              <a:t>典型临床应用</a:t>
            </a:r>
            <a:r>
              <a:rPr lang="en-US" altLang="zh-CN" sz="3600" dirty="0" smtClean="0">
                <a:latin typeface="Arial" pitchFamily="34" charset="0"/>
                <a:ea typeface="黑体" pitchFamily="49" charset="-122"/>
              </a:rPr>
              <a:t>—</a:t>
            </a:r>
            <a:r>
              <a:rPr lang="zh-CN" altLang="en-US" sz="3600" dirty="0" smtClean="0">
                <a:latin typeface="Arial" pitchFamily="34" charset="0"/>
                <a:ea typeface="黑体" pitchFamily="49" charset="-122"/>
              </a:rPr>
              <a:t>晚期</a:t>
            </a:r>
            <a:r>
              <a:rPr lang="zh-CN" altLang="en-US" sz="3600" dirty="0" smtClean="0">
                <a:effectLst>
                  <a:outerShdw blurRad="38100" dist="38100" dir="2700000" algn="tl">
                    <a:srgbClr val="000000"/>
                  </a:outerShdw>
                </a:effectLst>
                <a:ea typeface="黑体" pitchFamily="49" charset="-122"/>
                <a:cs typeface="+mj-cs"/>
              </a:rPr>
              <a:t>肺癌预后预测</a:t>
            </a:r>
            <a:endParaRPr lang="zh-CN" altLang="en-US" sz="3600" dirty="0">
              <a:effectLst>
                <a:outerShdw blurRad="38100" dist="38100" dir="2700000" algn="tl">
                  <a:srgbClr val="000000"/>
                </a:outerShdw>
              </a:effectLst>
              <a:ea typeface="黑体" pitchFamily="49" charset="-122"/>
              <a:cs typeface="+mj-cs"/>
            </a:endParaRPr>
          </a:p>
        </p:txBody>
      </p:sp>
      <p:grpSp>
        <p:nvGrpSpPr>
          <p:cNvPr id="40962" name="组合 2"/>
          <p:cNvGrpSpPr>
            <a:grpSpLocks/>
          </p:cNvGrpSpPr>
          <p:nvPr/>
        </p:nvGrpSpPr>
        <p:grpSpPr bwMode="auto">
          <a:xfrm>
            <a:off x="5337175" y="765175"/>
            <a:ext cx="3627438" cy="4603750"/>
            <a:chOff x="1403648" y="1012825"/>
            <a:chExt cx="3626718" cy="4315874"/>
          </a:xfrm>
        </p:grpSpPr>
        <p:pic>
          <p:nvPicPr>
            <p:cNvPr id="40976" name="Picture 2"/>
            <p:cNvPicPr>
              <a:picLocks noChangeAspect="1" noChangeArrowheads="1"/>
            </p:cNvPicPr>
            <p:nvPr/>
          </p:nvPicPr>
          <p:blipFill>
            <a:blip r:embed="rId3"/>
            <a:srcRect/>
            <a:stretch>
              <a:fillRect/>
            </a:stretch>
          </p:blipFill>
          <p:spPr bwMode="auto">
            <a:xfrm>
              <a:off x="2195736" y="1665638"/>
              <a:ext cx="2834630" cy="3663061"/>
            </a:xfrm>
            <a:prstGeom prst="rect">
              <a:avLst/>
            </a:prstGeom>
            <a:noFill/>
            <a:ln w="25400">
              <a:solidFill>
                <a:srgbClr val="FF0000"/>
              </a:solidFill>
              <a:miter lim="800000"/>
              <a:headEnd/>
              <a:tailEnd/>
            </a:ln>
          </p:spPr>
        </p:pic>
        <p:pic>
          <p:nvPicPr>
            <p:cNvPr id="40977" name="Picture 2" descr="Clinical Cancer Research: 23 (22)"/>
            <p:cNvPicPr>
              <a:picLocks noChangeAspect="1" noChangeArrowheads="1"/>
            </p:cNvPicPr>
            <p:nvPr/>
          </p:nvPicPr>
          <p:blipFill>
            <a:blip r:embed="rId4"/>
            <a:srcRect/>
            <a:stretch>
              <a:fillRect/>
            </a:stretch>
          </p:blipFill>
          <p:spPr bwMode="auto">
            <a:xfrm>
              <a:off x="1403648" y="1012825"/>
              <a:ext cx="2838256" cy="3483875"/>
            </a:xfrm>
            <a:prstGeom prst="rect">
              <a:avLst/>
            </a:prstGeom>
            <a:noFill/>
            <a:ln w="25400">
              <a:solidFill>
                <a:srgbClr val="FF0000"/>
              </a:solidFill>
              <a:miter lim="800000"/>
              <a:headEnd/>
              <a:tailEnd/>
            </a:ln>
          </p:spPr>
        </p:pic>
      </p:grpSp>
      <p:sp>
        <p:nvSpPr>
          <p:cNvPr id="40963" name="标题 1"/>
          <p:cNvSpPr txBox="1">
            <a:spLocks noChangeArrowheads="1"/>
          </p:cNvSpPr>
          <p:nvPr/>
        </p:nvSpPr>
        <p:spPr bwMode="auto">
          <a:xfrm>
            <a:off x="0" y="5732463"/>
            <a:ext cx="9144000" cy="495300"/>
          </a:xfrm>
          <a:prstGeom prst="rect">
            <a:avLst/>
          </a:prstGeom>
          <a:noFill/>
          <a:ln w="9525">
            <a:noFill/>
            <a:miter lim="800000"/>
            <a:headEnd/>
            <a:tailEnd/>
          </a:ln>
        </p:spPr>
        <p:txBody>
          <a:bodyPr lIns="91404" tIns="45704" rIns="91404" bIns="45704"/>
          <a:lstStyle/>
          <a:p>
            <a:pPr algn="ctr"/>
            <a:r>
              <a:rPr lang="zh-CN" altLang="en-US" sz="2200">
                <a:solidFill>
                  <a:srgbClr val="FFFFFF"/>
                </a:solidFill>
                <a:ea typeface="黑体" pitchFamily="49" charset="-122"/>
                <a:cs typeface="Arial" charset="0"/>
              </a:rPr>
              <a:t>与上海肺科医院、广东省人民医院和华西医院合作构建治疗进展预测模型</a:t>
            </a:r>
          </a:p>
        </p:txBody>
      </p:sp>
      <p:sp>
        <p:nvSpPr>
          <p:cNvPr id="15" name="矩形 14"/>
          <p:cNvSpPr/>
          <p:nvPr/>
        </p:nvSpPr>
        <p:spPr>
          <a:xfrm>
            <a:off x="119063" y="6237288"/>
            <a:ext cx="8856662" cy="584200"/>
          </a:xfrm>
          <a:prstGeom prst="rect">
            <a:avLst/>
          </a:prstGeom>
          <a:noFill/>
        </p:spPr>
        <p:txBody>
          <a:bodyPr>
            <a:spAutoFit/>
          </a:bodyPr>
          <a:lstStyle/>
          <a:p>
            <a:pPr marL="0" lvl="2" algn="ctr"/>
            <a:r>
              <a:rPr lang="en-US" altLang="zh-CN" sz="1600">
                <a:solidFill>
                  <a:srgbClr val="FFFFFF"/>
                </a:solidFill>
                <a:ea typeface="黑体" pitchFamily="49" charset="-122"/>
                <a:cs typeface="Arial" charset="0"/>
              </a:rPr>
              <a:t>Jiangdian Song et al, </a:t>
            </a:r>
            <a:r>
              <a:rPr lang="en-US" altLang="zh-CN" sz="1600" i="1">
                <a:solidFill>
                  <a:srgbClr val="FFFF00"/>
                </a:solidFill>
                <a:ea typeface="黑体" pitchFamily="49" charset="-122"/>
                <a:cs typeface="Arial" charset="0"/>
              </a:rPr>
              <a:t>Clinical Cancer Research</a:t>
            </a:r>
            <a:r>
              <a:rPr lang="en-US" altLang="zh-CN" sz="1600">
                <a:solidFill>
                  <a:srgbClr val="FFFFFF"/>
                </a:solidFill>
                <a:ea typeface="黑体" pitchFamily="49" charset="-122"/>
                <a:cs typeface="Arial" charset="0"/>
              </a:rPr>
              <a:t>, 2018. accepted</a:t>
            </a:r>
            <a:endParaRPr lang="en-US" altLang="zh-CN" sz="1600">
              <a:solidFill>
                <a:srgbClr val="FFFFFF"/>
              </a:solidFill>
              <a:effectLst>
                <a:outerShdw blurRad="38100" dist="38100" dir="2700000" algn="tl">
                  <a:srgbClr val="000000"/>
                </a:outerShdw>
              </a:effectLst>
              <a:ea typeface="黑体" pitchFamily="49" charset="-122"/>
              <a:cs typeface="Arial" charset="0"/>
            </a:endParaRPr>
          </a:p>
          <a:p>
            <a:pPr marL="0" lvl="2" algn="ctr"/>
            <a:r>
              <a:rPr lang="en-US" altLang="zh-CN" sz="1600">
                <a:solidFill>
                  <a:srgbClr val="FFFFFF"/>
                </a:solidFill>
                <a:effectLst>
                  <a:outerShdw blurRad="38100" dist="38100" dir="2700000" algn="tl">
                    <a:srgbClr val="000000"/>
                  </a:outerShdw>
                </a:effectLst>
                <a:ea typeface="黑体" pitchFamily="49" charset="-122"/>
                <a:cs typeface="Arial" charset="0"/>
              </a:rPr>
              <a:t> </a:t>
            </a:r>
            <a:r>
              <a:rPr lang="en-US" altLang="zh-CN" sz="1600">
                <a:solidFill>
                  <a:srgbClr val="FFFF00"/>
                </a:solidFill>
                <a:ea typeface="黑体" pitchFamily="49" charset="-122"/>
                <a:cs typeface="Arial" charset="0"/>
              </a:rPr>
              <a:t>SCI IF (2016): 9.619 </a:t>
            </a:r>
            <a:endParaRPr lang="zh-CN" altLang="en-US" sz="1600">
              <a:solidFill>
                <a:srgbClr val="FFFF00"/>
              </a:solidFill>
              <a:ea typeface="黑体" pitchFamily="49" charset="-122"/>
              <a:cs typeface="Arial" charset="0"/>
            </a:endParaRPr>
          </a:p>
        </p:txBody>
      </p:sp>
      <p:sp>
        <p:nvSpPr>
          <p:cNvPr id="40965" name="Rectangle 2"/>
          <p:cNvSpPr txBox="1">
            <a:spLocks noChangeArrowheads="1"/>
          </p:cNvSpPr>
          <p:nvPr/>
        </p:nvSpPr>
        <p:spPr bwMode="auto">
          <a:xfrm>
            <a:off x="1116013" y="795338"/>
            <a:ext cx="3932237" cy="830262"/>
          </a:xfrm>
          <a:prstGeom prst="rect">
            <a:avLst/>
          </a:prstGeom>
          <a:noFill/>
          <a:ln w="22225">
            <a:solidFill>
              <a:schemeClr val="tx1"/>
            </a:solidFill>
            <a:miter lim="800000"/>
            <a:headEnd/>
            <a:tailEnd/>
          </a:ln>
        </p:spPr>
        <p:txBody>
          <a:bodyPr>
            <a:spAutoFit/>
          </a:bodyPr>
          <a:lstStyle/>
          <a:p>
            <a:pPr algn="ctr"/>
            <a:r>
              <a:rPr lang="zh-CN" altLang="en-US" sz="2400">
                <a:solidFill>
                  <a:srgbClr val="FFFFFF"/>
                </a:solidFill>
                <a:ea typeface="黑体" pitchFamily="49" charset="-122"/>
                <a:cs typeface="Arial" charset="0"/>
              </a:rPr>
              <a:t>晚期</a:t>
            </a:r>
            <a:r>
              <a:rPr lang="en-US" altLang="zh-CN" sz="2400">
                <a:solidFill>
                  <a:srgbClr val="FFFFFF"/>
                </a:solidFill>
                <a:ea typeface="黑体" pitchFamily="49" charset="-122"/>
                <a:cs typeface="Arial" charset="0"/>
              </a:rPr>
              <a:t>EGFR</a:t>
            </a:r>
            <a:r>
              <a:rPr lang="zh-CN" altLang="en-US" sz="2400">
                <a:solidFill>
                  <a:srgbClr val="FFFFFF"/>
                </a:solidFill>
                <a:ea typeface="黑体" pitchFamily="49" charset="-122"/>
                <a:cs typeface="Arial" charset="0"/>
              </a:rPr>
              <a:t>突变肺癌患者靶向治疗中无法预测预后效果</a:t>
            </a:r>
            <a:endParaRPr lang="zh-CN" altLang="zh-CN" sz="2400">
              <a:ea typeface="黑体" pitchFamily="49" charset="-122"/>
              <a:cs typeface="Arial" charset="0"/>
            </a:endParaRPr>
          </a:p>
        </p:txBody>
      </p:sp>
      <p:sp>
        <p:nvSpPr>
          <p:cNvPr id="17" name="内容占位符 12">
            <a:extLst/>
          </p:cNvPr>
          <p:cNvSpPr txBox="1">
            <a:spLocks/>
          </p:cNvSpPr>
          <p:nvPr/>
        </p:nvSpPr>
        <p:spPr bwMode="auto">
          <a:xfrm>
            <a:off x="107950" y="692150"/>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18" name="内容占位符 12">
            <a:extLst/>
          </p:cNvPr>
          <p:cNvSpPr txBox="1">
            <a:spLocks/>
          </p:cNvSpPr>
          <p:nvPr/>
        </p:nvSpPr>
        <p:spPr bwMode="auto">
          <a:xfrm>
            <a:off x="100013" y="4614863"/>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19" name="内容占位符 12">
            <a:extLst/>
          </p:cNvPr>
          <p:cNvSpPr txBox="1">
            <a:spLocks/>
          </p:cNvSpPr>
          <p:nvPr/>
        </p:nvSpPr>
        <p:spPr bwMode="auto">
          <a:xfrm>
            <a:off x="34925" y="1990725"/>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40969" name="Rectangle 2"/>
          <p:cNvSpPr txBox="1">
            <a:spLocks noChangeArrowheads="1"/>
          </p:cNvSpPr>
          <p:nvPr/>
        </p:nvSpPr>
        <p:spPr bwMode="auto">
          <a:xfrm>
            <a:off x="1116013" y="2092325"/>
            <a:ext cx="3932237" cy="831850"/>
          </a:xfrm>
          <a:prstGeom prst="rect">
            <a:avLst/>
          </a:prstGeom>
          <a:noFill/>
          <a:ln w="22225">
            <a:solidFill>
              <a:schemeClr val="tx1"/>
            </a:solidFill>
            <a:miter lim="800000"/>
            <a:headEnd/>
            <a:tailEnd/>
          </a:ln>
        </p:spPr>
        <p:txBody>
          <a:bodyPr>
            <a:spAutoFit/>
          </a:bodyPr>
          <a:lstStyle/>
          <a:p>
            <a:pPr algn="ctr"/>
            <a:r>
              <a:rPr lang="en-US" altLang="zh-CN" sz="2400">
                <a:ea typeface="黑体" pitchFamily="49" charset="-122"/>
                <a:cs typeface="Arial" charset="0"/>
              </a:rPr>
              <a:t>500</a:t>
            </a:r>
            <a:r>
              <a:rPr lang="zh-CN" altLang="en-US" sz="2400">
                <a:ea typeface="黑体" pitchFamily="49" charset="-122"/>
                <a:cs typeface="Arial" charset="0"/>
              </a:rPr>
              <a:t>余例晚期</a:t>
            </a:r>
            <a:r>
              <a:rPr lang="en-US" altLang="zh-CN" sz="2400">
                <a:ea typeface="黑体" pitchFamily="49" charset="-122"/>
                <a:cs typeface="Arial" charset="0"/>
              </a:rPr>
              <a:t>EGFR</a:t>
            </a:r>
            <a:r>
              <a:rPr lang="zh-CN" altLang="en-US" sz="2400">
                <a:ea typeface="黑体" pitchFamily="49" charset="-122"/>
                <a:cs typeface="Arial" charset="0"/>
              </a:rPr>
              <a:t>突变靶向治疗患者多中心</a:t>
            </a:r>
            <a:r>
              <a:rPr lang="en-US" altLang="zh-CN" sz="2400">
                <a:ea typeface="黑体" pitchFamily="49" charset="-122"/>
                <a:cs typeface="Arial" charset="0"/>
              </a:rPr>
              <a:t>CT</a:t>
            </a:r>
            <a:r>
              <a:rPr lang="zh-CN" altLang="en-US" sz="2400">
                <a:ea typeface="黑体" pitchFamily="49" charset="-122"/>
                <a:cs typeface="Arial" charset="0"/>
              </a:rPr>
              <a:t>数据</a:t>
            </a:r>
            <a:endParaRPr lang="zh-CN" altLang="zh-CN" sz="2400">
              <a:ea typeface="黑体" pitchFamily="49" charset="-122"/>
              <a:cs typeface="Arial" charset="0"/>
            </a:endParaRPr>
          </a:p>
        </p:txBody>
      </p:sp>
      <p:sp>
        <p:nvSpPr>
          <p:cNvPr id="40970" name="Rectangle 2"/>
          <p:cNvSpPr txBox="1">
            <a:spLocks noChangeArrowheads="1"/>
          </p:cNvSpPr>
          <p:nvPr/>
        </p:nvSpPr>
        <p:spPr bwMode="auto">
          <a:xfrm>
            <a:off x="1128713" y="4724400"/>
            <a:ext cx="3919537" cy="830263"/>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实现</a:t>
            </a:r>
            <a:r>
              <a:rPr lang="en-US" altLang="zh-CN" sz="2400">
                <a:solidFill>
                  <a:srgbClr val="FFFF00"/>
                </a:solidFill>
                <a:ea typeface="黑体" pitchFamily="49" charset="-122"/>
                <a:cs typeface="Arial" charset="0"/>
              </a:rPr>
              <a:t>TKI</a:t>
            </a:r>
            <a:r>
              <a:rPr lang="zh-CN" altLang="en-US" sz="2400">
                <a:solidFill>
                  <a:srgbClr val="FFFF00"/>
                </a:solidFill>
                <a:ea typeface="黑体" pitchFamily="49" charset="-122"/>
                <a:cs typeface="Arial" charset="0"/>
              </a:rPr>
              <a:t>靶向治疗的无进展生存期个体化精准预测</a:t>
            </a:r>
          </a:p>
        </p:txBody>
      </p:sp>
      <p:sp>
        <p:nvSpPr>
          <p:cNvPr id="22" name="上箭头 21">
            <a:extLst/>
          </p:cNvPr>
          <p:cNvSpPr/>
          <p:nvPr/>
        </p:nvSpPr>
        <p:spPr bwMode="auto">
          <a:xfrm flipV="1">
            <a:off x="2854325" y="1703388"/>
            <a:ext cx="455613"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23" name="内容占位符 12">
            <a:extLst/>
          </p:cNvPr>
          <p:cNvSpPr txBox="1">
            <a:spLocks/>
          </p:cNvSpPr>
          <p:nvPr/>
        </p:nvSpPr>
        <p:spPr bwMode="auto">
          <a:xfrm>
            <a:off x="34925" y="3303588"/>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智能方法</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40973" name="Rectangle 2"/>
          <p:cNvSpPr txBox="1">
            <a:spLocks noChangeArrowheads="1"/>
          </p:cNvSpPr>
          <p:nvPr/>
        </p:nvSpPr>
        <p:spPr bwMode="auto">
          <a:xfrm>
            <a:off x="1116013" y="3389313"/>
            <a:ext cx="3932237" cy="831850"/>
          </a:xfrm>
          <a:prstGeom prst="rect">
            <a:avLst/>
          </a:prstGeom>
          <a:noFill/>
          <a:ln w="22225">
            <a:solidFill>
              <a:schemeClr val="tx1"/>
            </a:solidFill>
            <a:miter lim="800000"/>
            <a:headEnd/>
            <a:tailEnd/>
          </a:ln>
        </p:spPr>
        <p:txBody>
          <a:bodyPr>
            <a:spAutoFit/>
          </a:bodyPr>
          <a:lstStyle/>
          <a:p>
            <a:pPr algn="ctr"/>
            <a:r>
              <a:rPr lang="en-US" altLang="zh-CN" sz="2400">
                <a:solidFill>
                  <a:srgbClr val="FFFFFF"/>
                </a:solidFill>
                <a:ea typeface="黑体" pitchFamily="49" charset="-122"/>
                <a:cs typeface="Arial" charset="0"/>
              </a:rPr>
              <a:t>LASSO-COX</a:t>
            </a:r>
            <a:r>
              <a:rPr lang="zh-CN" altLang="en-US" sz="2400">
                <a:solidFill>
                  <a:srgbClr val="FFFFFF"/>
                </a:solidFill>
                <a:latin typeface="黑体" pitchFamily="49" charset="-122"/>
                <a:ea typeface="黑体" pitchFamily="49" charset="-122"/>
                <a:cs typeface="Arial" charset="0"/>
              </a:rPr>
              <a:t>构建反映靶向治疗无进展生存期预测模型</a:t>
            </a:r>
          </a:p>
        </p:txBody>
      </p:sp>
      <p:sp>
        <p:nvSpPr>
          <p:cNvPr id="25" name="上箭头 24">
            <a:extLst/>
          </p:cNvPr>
          <p:cNvSpPr/>
          <p:nvPr/>
        </p:nvSpPr>
        <p:spPr bwMode="auto">
          <a:xfrm flipV="1">
            <a:off x="2843213" y="2995613"/>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26" name="上箭头 25">
            <a:extLst/>
          </p:cNvPr>
          <p:cNvSpPr/>
          <p:nvPr/>
        </p:nvSpPr>
        <p:spPr bwMode="auto">
          <a:xfrm flipV="1">
            <a:off x="2838450" y="4338638"/>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2">
            <a:extLst/>
          </p:cNvPr>
          <p:cNvSpPr txBox="1"/>
          <p:nvPr/>
        </p:nvSpPr>
        <p:spPr>
          <a:xfrm>
            <a:off x="0" y="-6350"/>
            <a:ext cx="9109075" cy="646113"/>
          </a:xfrm>
          <a:prstGeom prst="rect">
            <a:avLst/>
          </a:prstGeom>
          <a:solidFill>
            <a:srgbClr val="000052">
              <a:alpha val="25098"/>
            </a:srgbClr>
          </a:solidFill>
          <a:ln>
            <a:noFill/>
          </a:ln>
        </p:spPr>
        <p:txBody>
          <a:bodyPr>
            <a:spAutoFit/>
          </a:bodyPr>
          <a:lstStyle>
            <a:defPPr>
              <a:defRPr lang="zh-CN"/>
            </a:defPPr>
            <a:lvl1pPr>
              <a:defRPr sz="3200">
                <a:solidFill>
                  <a:srgbClr val="FFFF00"/>
                </a:solidFill>
              </a:defRPr>
            </a:lvl1pPr>
          </a:lstStyle>
          <a:p>
            <a:pPr>
              <a:defRPr/>
            </a:pPr>
            <a:r>
              <a:rPr lang="zh-CN" altLang="en-US" sz="3600" dirty="0">
                <a:latin typeface="Arial" pitchFamily="34" charset="0"/>
                <a:ea typeface="黑体" pitchFamily="49" charset="-122"/>
              </a:rPr>
              <a:t>典型临床应用</a:t>
            </a:r>
            <a:r>
              <a:rPr lang="en-US" altLang="zh-CN" sz="3600" dirty="0">
                <a:latin typeface="Arial" pitchFamily="34" charset="0"/>
                <a:ea typeface="黑体" pitchFamily="49" charset="-122"/>
              </a:rPr>
              <a:t>—</a:t>
            </a:r>
            <a:r>
              <a:rPr lang="zh-CN" altLang="en-US" sz="3600" dirty="0" smtClean="0">
                <a:effectLst>
                  <a:outerShdw blurRad="38100" dist="38100" dir="2700000" algn="tl">
                    <a:srgbClr val="000000">
                      <a:alpha val="43137"/>
                    </a:srgbClr>
                  </a:outerShdw>
                </a:effectLst>
                <a:ea typeface="黑体" pitchFamily="49" charset="-122"/>
              </a:rPr>
              <a:t>晚期鼻咽癌预后</a:t>
            </a:r>
            <a:r>
              <a:rPr lang="zh-CN" altLang="en-US" sz="3600" dirty="0">
                <a:effectLst>
                  <a:outerShdw blurRad="38100" dist="38100" dir="2700000" algn="tl">
                    <a:srgbClr val="000000"/>
                  </a:outerShdw>
                </a:effectLst>
                <a:ea typeface="黑体" pitchFamily="49" charset="-122"/>
              </a:rPr>
              <a:t>预测</a:t>
            </a:r>
            <a:endParaRPr lang="zh-CN" altLang="en-US" sz="3600" dirty="0">
              <a:solidFill>
                <a:srgbClr val="FF0000"/>
              </a:solidFill>
              <a:effectLst>
                <a:outerShdw blurRad="38100" dist="38100" dir="2700000" algn="tl">
                  <a:srgbClr val="000000"/>
                </a:outerShdw>
              </a:effectLst>
              <a:ea typeface="黑体" pitchFamily="49" charset="-122"/>
            </a:endParaRPr>
          </a:p>
        </p:txBody>
      </p:sp>
      <p:sp>
        <p:nvSpPr>
          <p:cNvPr id="41986" name="标题 1"/>
          <p:cNvSpPr txBox="1">
            <a:spLocks noChangeArrowheads="1"/>
          </p:cNvSpPr>
          <p:nvPr/>
        </p:nvSpPr>
        <p:spPr bwMode="auto">
          <a:xfrm>
            <a:off x="57150" y="5876925"/>
            <a:ext cx="8980488" cy="730250"/>
          </a:xfrm>
          <a:prstGeom prst="rect">
            <a:avLst/>
          </a:prstGeom>
          <a:noFill/>
          <a:ln w="9525">
            <a:noFill/>
            <a:miter lim="800000"/>
            <a:headEnd/>
            <a:tailEnd/>
          </a:ln>
        </p:spPr>
        <p:txBody>
          <a:bodyPr lIns="91404" tIns="45704" rIns="91404" bIns="45704"/>
          <a:lstStyle/>
          <a:p>
            <a:pPr algn="ctr"/>
            <a:r>
              <a:rPr lang="zh-CN" altLang="en-US" sz="2400">
                <a:solidFill>
                  <a:srgbClr val="FFFF00"/>
                </a:solidFill>
                <a:ea typeface="黑体" pitchFamily="49" charset="-122"/>
                <a:cs typeface="Arial" charset="0"/>
              </a:rPr>
              <a:t>广东省人民医院与中科院自动化所医工合作</a:t>
            </a:r>
            <a:endParaRPr lang="en-US" altLang="zh-CN" sz="2400">
              <a:solidFill>
                <a:srgbClr val="FFFF00"/>
              </a:solidFill>
              <a:ea typeface="黑体" pitchFamily="49" charset="-122"/>
              <a:cs typeface="Arial" charset="0"/>
            </a:endParaRPr>
          </a:p>
        </p:txBody>
      </p:sp>
      <p:sp>
        <p:nvSpPr>
          <p:cNvPr id="42" name="文本框 10">
            <a:extLst/>
          </p:cNvPr>
          <p:cNvSpPr txBox="1"/>
          <p:nvPr/>
        </p:nvSpPr>
        <p:spPr>
          <a:xfrm>
            <a:off x="0" y="6237288"/>
            <a:ext cx="9144000" cy="461962"/>
          </a:xfrm>
          <a:prstGeom prst="rect">
            <a:avLst/>
          </a:prstGeom>
          <a:noFill/>
        </p:spPr>
        <p:txBody>
          <a:bodyPr>
            <a:spAutoFit/>
          </a:bodyPr>
          <a:lstStyle/>
          <a:p>
            <a:pPr marL="0" lvl="2" algn="ctr">
              <a:defRPr/>
            </a:pPr>
            <a:r>
              <a:rPr lang="en-US" altLang="zh-CN" dirty="0"/>
              <a:t>Clinical Cancer Research, 2017. DOI</a:t>
            </a:r>
            <a:r>
              <a:rPr lang="zh-CN" altLang="zh-CN" dirty="0"/>
              <a:t>：</a:t>
            </a:r>
            <a:r>
              <a:rPr lang="en-US" altLang="zh-CN" dirty="0"/>
              <a:t>10.1158/1078-0432.CCR-16-2910.</a:t>
            </a:r>
            <a:endParaRPr kumimoji="1" lang="zh-CN" altLang="en-US" sz="2400" dirty="0">
              <a:solidFill>
                <a:srgbClr val="FFFF00"/>
              </a:solidFill>
              <a:effectLst>
                <a:outerShdw blurRad="38100" dist="38100" dir="2700000" algn="tl">
                  <a:srgbClr val="000000">
                    <a:alpha val="43137"/>
                  </a:srgbClr>
                </a:outerShdw>
              </a:effectLst>
              <a:ea typeface="宋体"/>
            </a:endParaRPr>
          </a:p>
        </p:txBody>
      </p:sp>
      <p:sp>
        <p:nvSpPr>
          <p:cNvPr id="41988" name="Rectangle 2"/>
          <p:cNvSpPr txBox="1">
            <a:spLocks noChangeArrowheads="1"/>
          </p:cNvSpPr>
          <p:nvPr/>
        </p:nvSpPr>
        <p:spPr bwMode="auto">
          <a:xfrm>
            <a:off x="1116013" y="868363"/>
            <a:ext cx="3932237" cy="830262"/>
          </a:xfrm>
          <a:prstGeom prst="rect">
            <a:avLst/>
          </a:prstGeom>
          <a:noFill/>
          <a:ln w="22225">
            <a:solidFill>
              <a:schemeClr val="tx1"/>
            </a:solidFill>
            <a:miter lim="800000"/>
            <a:headEnd/>
            <a:tailEnd/>
          </a:ln>
        </p:spPr>
        <p:txBody>
          <a:bodyPr>
            <a:spAutoFit/>
          </a:bodyPr>
          <a:lstStyle/>
          <a:p>
            <a:pPr algn="ctr"/>
            <a:r>
              <a:rPr lang="zh-CN" altLang="en-US" sz="2400">
                <a:solidFill>
                  <a:srgbClr val="FFFFFF"/>
                </a:solidFill>
                <a:ea typeface="黑体" pitchFamily="49" charset="-122"/>
                <a:cs typeface="Arial" charset="0"/>
              </a:rPr>
              <a:t>临床指标对晚期鼻咽癌的放疗预后预测精度低</a:t>
            </a:r>
          </a:p>
        </p:txBody>
      </p:sp>
      <p:sp>
        <p:nvSpPr>
          <p:cNvPr id="44" name="内容占位符 12">
            <a:extLst/>
          </p:cNvPr>
          <p:cNvSpPr txBox="1">
            <a:spLocks/>
          </p:cNvSpPr>
          <p:nvPr/>
        </p:nvSpPr>
        <p:spPr bwMode="auto">
          <a:xfrm>
            <a:off x="107950" y="765175"/>
            <a:ext cx="935038"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p>
        </p:txBody>
      </p:sp>
      <p:sp>
        <p:nvSpPr>
          <p:cNvPr id="45" name="内容占位符 12">
            <a:extLst/>
          </p:cNvPr>
          <p:cNvSpPr txBox="1">
            <a:spLocks/>
          </p:cNvSpPr>
          <p:nvPr/>
        </p:nvSpPr>
        <p:spPr bwMode="auto">
          <a:xfrm>
            <a:off x="100013" y="4687888"/>
            <a:ext cx="950912"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46" name="内容占位符 12">
            <a:extLst/>
          </p:cNvPr>
          <p:cNvSpPr txBox="1">
            <a:spLocks/>
          </p:cNvSpPr>
          <p:nvPr/>
        </p:nvSpPr>
        <p:spPr bwMode="auto">
          <a:xfrm>
            <a:off x="34925" y="2063750"/>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p>
        </p:txBody>
      </p:sp>
      <p:sp>
        <p:nvSpPr>
          <p:cNvPr id="47" name="Rectangle 2">
            <a:extLst/>
          </p:cNvPr>
          <p:cNvSpPr txBox="1">
            <a:spLocks noChangeArrowheads="1"/>
          </p:cNvSpPr>
          <p:nvPr/>
        </p:nvSpPr>
        <p:spPr bwMode="auto">
          <a:xfrm>
            <a:off x="1116013" y="2165350"/>
            <a:ext cx="3932237" cy="830263"/>
          </a:xfrm>
          <a:prstGeom prst="rect">
            <a:avLst/>
          </a:prstGeom>
          <a:ln w="22225">
            <a:solidFill>
              <a:schemeClr val="tx1"/>
            </a:solidFill>
          </a:ln>
        </p:spPr>
        <p:txBody>
          <a:bodyPr>
            <a:spAutoFit/>
          </a:bodyPr>
          <a:lstStyle>
            <a:defPPr>
              <a:defRPr lang="zh-CN"/>
            </a:defPPr>
            <a:lvl1pPr algn="ctr">
              <a:defRPr sz="2800">
                <a:effectLst>
                  <a:outerShdw blurRad="38100" dist="38100" dir="2700000" algn="tl">
                    <a:srgbClr val="000000">
                      <a:alpha val="43137"/>
                    </a:srgbClr>
                  </a:outerShdw>
                </a:effectLst>
                <a:latin typeface="Arial" pitchFamily="34" charset="0"/>
                <a:ea typeface="黑体" pitchFamily="49" charset="-122"/>
                <a:cs typeface="Arial" pitchFamily="34" charset="0"/>
              </a:defRPr>
            </a:lvl1pPr>
          </a:lstStyle>
          <a:p>
            <a:pPr>
              <a:defRPr/>
            </a:pPr>
            <a:r>
              <a:rPr lang="en-US" altLang="zh-CN" sz="2400" dirty="0">
                <a:solidFill>
                  <a:srgbClr val="FFFFFF"/>
                </a:solidFill>
              </a:rPr>
              <a:t>118 </a:t>
            </a:r>
            <a:r>
              <a:rPr lang="zh-CN" altLang="en-US" sz="2400" dirty="0">
                <a:solidFill>
                  <a:srgbClr val="FFFFFF"/>
                </a:solidFill>
              </a:rPr>
              <a:t>例晚期鼻咽癌</a:t>
            </a:r>
            <a:r>
              <a:rPr lang="en-US" altLang="zh-CN" sz="2400" dirty="0">
                <a:solidFill>
                  <a:srgbClr val="FFFFFF"/>
                </a:solidFill>
              </a:rPr>
              <a:t>T1</a:t>
            </a:r>
            <a:r>
              <a:rPr lang="zh-CN" altLang="en-US" sz="2400" dirty="0">
                <a:solidFill>
                  <a:srgbClr val="FFFFFF"/>
                </a:solidFill>
              </a:rPr>
              <a:t>和</a:t>
            </a:r>
            <a:r>
              <a:rPr lang="en-US" altLang="zh-CN" sz="2400" dirty="0">
                <a:solidFill>
                  <a:srgbClr val="FFFFFF"/>
                </a:solidFill>
              </a:rPr>
              <a:t>DCE MR</a:t>
            </a:r>
            <a:r>
              <a:rPr lang="zh-CN" altLang="en-US" sz="2400" dirty="0">
                <a:solidFill>
                  <a:srgbClr val="FFFFFF"/>
                </a:solidFill>
              </a:rPr>
              <a:t>图像，随访时间大于</a:t>
            </a:r>
            <a:r>
              <a:rPr lang="en-US" altLang="zh-CN" sz="2400" dirty="0">
                <a:solidFill>
                  <a:srgbClr val="FFFFFF"/>
                </a:solidFill>
              </a:rPr>
              <a:t>3</a:t>
            </a:r>
            <a:r>
              <a:rPr lang="zh-CN" altLang="en-US" sz="2400" dirty="0">
                <a:solidFill>
                  <a:srgbClr val="FFFFFF"/>
                </a:solidFill>
              </a:rPr>
              <a:t>年</a:t>
            </a:r>
            <a:endParaRPr lang="zh-CN" altLang="zh-CN" sz="2400" dirty="0">
              <a:solidFill>
                <a:srgbClr val="FFFFFF"/>
              </a:solidFill>
            </a:endParaRPr>
          </a:p>
        </p:txBody>
      </p:sp>
      <p:sp>
        <p:nvSpPr>
          <p:cNvPr id="41993" name="Rectangle 2"/>
          <p:cNvSpPr txBox="1">
            <a:spLocks noChangeArrowheads="1"/>
          </p:cNvSpPr>
          <p:nvPr/>
        </p:nvSpPr>
        <p:spPr bwMode="auto">
          <a:xfrm>
            <a:off x="1128713" y="4797425"/>
            <a:ext cx="3919537" cy="830263"/>
          </a:xfrm>
          <a:prstGeom prst="rect">
            <a:avLst/>
          </a:prstGeom>
          <a:noFill/>
          <a:ln w="22225">
            <a:solidFill>
              <a:schemeClr val="tx1"/>
            </a:solidFill>
            <a:miter lim="800000"/>
            <a:headEnd/>
            <a:tailEnd/>
          </a:ln>
        </p:spPr>
        <p:txBody>
          <a:bodyPr>
            <a:spAutoFit/>
          </a:bodyPr>
          <a:lstStyle/>
          <a:p>
            <a:pPr algn="ctr"/>
            <a:r>
              <a:rPr lang="zh-CN" altLang="en-US" sz="2400">
                <a:solidFill>
                  <a:srgbClr val="FFFF00"/>
                </a:solidFill>
                <a:ea typeface="黑体" pitchFamily="49" charset="-122"/>
                <a:cs typeface="Arial" charset="0"/>
              </a:rPr>
              <a:t>有效预测晚期鼻咽癌患者预后，准确度超临床指标</a:t>
            </a:r>
            <a:r>
              <a:rPr lang="en-US" altLang="zh-CN" sz="2400">
                <a:solidFill>
                  <a:srgbClr val="FFFF00"/>
                </a:solidFill>
                <a:ea typeface="黑体" pitchFamily="49" charset="-122"/>
                <a:cs typeface="Arial" charset="0"/>
              </a:rPr>
              <a:t>10%</a:t>
            </a:r>
            <a:endParaRPr lang="zh-CN" altLang="zh-CN" sz="2400">
              <a:solidFill>
                <a:srgbClr val="FFFF00"/>
              </a:solidFill>
              <a:ea typeface="黑体" pitchFamily="49" charset="-122"/>
              <a:cs typeface="Arial" charset="0"/>
            </a:endParaRPr>
          </a:p>
        </p:txBody>
      </p:sp>
      <p:sp>
        <p:nvSpPr>
          <p:cNvPr id="49" name="上箭头 48">
            <a:extLst/>
          </p:cNvPr>
          <p:cNvSpPr/>
          <p:nvPr/>
        </p:nvSpPr>
        <p:spPr bwMode="auto">
          <a:xfrm flipV="1">
            <a:off x="2854325" y="1776413"/>
            <a:ext cx="455613"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50" name="内容占位符 12">
            <a:extLst/>
          </p:cNvPr>
          <p:cNvSpPr txBox="1">
            <a:spLocks/>
          </p:cNvSpPr>
          <p:nvPr/>
        </p:nvSpPr>
        <p:spPr bwMode="auto">
          <a:xfrm>
            <a:off x="34925" y="3376613"/>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智能方法</a:t>
            </a:r>
            <a:endParaRPr lang="zh-CN" altLang="en-US" sz="3200" b="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41996" name="Rectangle 2"/>
          <p:cNvSpPr txBox="1">
            <a:spLocks noChangeArrowheads="1"/>
          </p:cNvSpPr>
          <p:nvPr/>
        </p:nvSpPr>
        <p:spPr bwMode="auto">
          <a:xfrm>
            <a:off x="1116013" y="3462338"/>
            <a:ext cx="3932237" cy="830262"/>
          </a:xfrm>
          <a:prstGeom prst="rect">
            <a:avLst/>
          </a:prstGeom>
          <a:noFill/>
          <a:ln w="22225">
            <a:solidFill>
              <a:schemeClr val="tx1"/>
            </a:solidFill>
            <a:miter lim="800000"/>
            <a:headEnd/>
            <a:tailEnd/>
          </a:ln>
        </p:spPr>
        <p:txBody>
          <a:bodyPr>
            <a:spAutoFit/>
          </a:bodyPr>
          <a:lstStyle/>
          <a:p>
            <a:pPr algn="ctr"/>
            <a:r>
              <a:rPr lang="zh-CN" altLang="en-US" sz="2400">
                <a:solidFill>
                  <a:srgbClr val="FFFFFF"/>
                </a:solidFill>
                <a:latin typeface="黑体" pitchFamily="49" charset="-122"/>
                <a:ea typeface="黑体" pitchFamily="49" charset="-122"/>
                <a:cs typeface="Arial" charset="0"/>
              </a:rPr>
              <a:t>提取</a:t>
            </a:r>
            <a:r>
              <a:rPr lang="en-US" altLang="zh-CN" sz="2400">
                <a:solidFill>
                  <a:srgbClr val="FFFFFF"/>
                </a:solidFill>
                <a:latin typeface="黑体" pitchFamily="49" charset="-122"/>
                <a:ea typeface="黑体" pitchFamily="49" charset="-122"/>
                <a:cs typeface="Arial" charset="0"/>
              </a:rPr>
              <a:t>970</a:t>
            </a:r>
            <a:r>
              <a:rPr lang="zh-CN" altLang="en-US" sz="2400">
                <a:solidFill>
                  <a:srgbClr val="FFFFFF"/>
                </a:solidFill>
                <a:latin typeface="黑体" pitchFamily="49" charset="-122"/>
                <a:ea typeface="黑体" pitchFamily="49" charset="-122"/>
                <a:cs typeface="Arial" charset="0"/>
              </a:rPr>
              <a:t>个组学特征结合临床病理信息进行智能分析</a:t>
            </a:r>
            <a:endParaRPr lang="zh-CN" altLang="zh-CN" sz="2400">
              <a:solidFill>
                <a:srgbClr val="FFFFFF"/>
              </a:solidFill>
              <a:latin typeface="黑体" pitchFamily="49" charset="-122"/>
              <a:ea typeface="黑体" pitchFamily="49" charset="-122"/>
              <a:cs typeface="Arial" charset="0"/>
            </a:endParaRPr>
          </a:p>
        </p:txBody>
      </p:sp>
      <p:sp>
        <p:nvSpPr>
          <p:cNvPr id="52" name="上箭头 51">
            <a:extLst/>
          </p:cNvPr>
          <p:cNvSpPr/>
          <p:nvPr/>
        </p:nvSpPr>
        <p:spPr bwMode="auto">
          <a:xfrm flipV="1">
            <a:off x="2843213" y="3068638"/>
            <a:ext cx="4572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sp>
        <p:nvSpPr>
          <p:cNvPr id="53" name="上箭头 52">
            <a:extLst/>
          </p:cNvPr>
          <p:cNvSpPr/>
          <p:nvPr/>
        </p:nvSpPr>
        <p:spPr bwMode="auto">
          <a:xfrm flipV="1">
            <a:off x="2838450" y="4411663"/>
            <a:ext cx="455613"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solidFill>
                <a:srgbClr val="FFFFFF"/>
              </a:solidFill>
              <a:effectLst>
                <a:outerShdw blurRad="38100" dist="38100" dir="2700000" algn="tl">
                  <a:srgbClr val="000000">
                    <a:alpha val="43137"/>
                  </a:srgbClr>
                </a:outerShdw>
              </a:effectLst>
              <a:latin typeface="Tahoma"/>
              <a:ea typeface="黑体" pitchFamily="49" charset="-122"/>
            </a:endParaRPr>
          </a:p>
        </p:txBody>
      </p:sp>
      <p:pic>
        <p:nvPicPr>
          <p:cNvPr id="41999" name="Picture 3"/>
          <p:cNvPicPr preferRelativeResize="0">
            <a:picLocks noChangeArrowheads="1"/>
          </p:cNvPicPr>
          <p:nvPr/>
        </p:nvPicPr>
        <p:blipFill>
          <a:blip r:embed="rId3"/>
          <a:srcRect/>
          <a:stretch>
            <a:fillRect/>
          </a:stretch>
        </p:blipFill>
        <p:spPr bwMode="auto">
          <a:xfrm>
            <a:off x="6229350" y="2120900"/>
            <a:ext cx="2808288" cy="3632200"/>
          </a:xfrm>
          <a:prstGeom prst="rect">
            <a:avLst/>
          </a:prstGeom>
          <a:noFill/>
          <a:ln w="31750">
            <a:solidFill>
              <a:srgbClr val="FF0000"/>
            </a:solidFill>
            <a:miter lim="800000"/>
            <a:headEnd/>
            <a:tailEnd/>
          </a:ln>
        </p:spPr>
      </p:pic>
      <p:pic>
        <p:nvPicPr>
          <p:cNvPr id="42000" name="Picture 5" descr="Clinical Cancer Research - March 15, 2017 Cover"/>
          <p:cNvPicPr preferRelativeResize="0">
            <a:picLocks noChangeArrowheads="1"/>
          </p:cNvPicPr>
          <p:nvPr/>
        </p:nvPicPr>
        <p:blipFill>
          <a:blip r:embed="rId4"/>
          <a:srcRect l="13269" t="5000" r="52975" b="5443"/>
          <a:stretch>
            <a:fillRect/>
          </a:stretch>
        </p:blipFill>
        <p:spPr bwMode="auto">
          <a:xfrm>
            <a:off x="5359400" y="806450"/>
            <a:ext cx="2808288" cy="3632200"/>
          </a:xfrm>
          <a:prstGeom prst="rect">
            <a:avLst/>
          </a:prstGeom>
          <a:noFill/>
          <a:ln w="31750">
            <a:solidFill>
              <a:srgbClr val="FF0000"/>
            </a:solid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txBox="1">
            <a:spLocks/>
          </p:cNvSpPr>
          <p:nvPr/>
        </p:nvSpPr>
        <p:spPr bwMode="auto">
          <a:xfrm>
            <a:off x="34925" y="34925"/>
            <a:ext cx="9290050" cy="73025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cs typeface="Arial" charset="0"/>
              </a:rPr>
              <a:t>影像组学新模态应用</a:t>
            </a:r>
            <a:r>
              <a:rPr lang="en-US" altLang="zh-CN" sz="3600">
                <a:solidFill>
                  <a:srgbClr val="FFFF00"/>
                </a:solidFill>
                <a:ea typeface="黑体" pitchFamily="49" charset="-122"/>
                <a:cs typeface="Arial" charset="0"/>
              </a:rPr>
              <a:t>——PET</a:t>
            </a:r>
            <a:r>
              <a:rPr lang="zh-CN" altLang="en-US" sz="3600">
                <a:solidFill>
                  <a:srgbClr val="FFFF00"/>
                </a:solidFill>
                <a:ea typeface="黑体" pitchFamily="49" charset="-122"/>
                <a:cs typeface="Arial" charset="0"/>
              </a:rPr>
              <a:t>影像组学</a:t>
            </a:r>
            <a:endParaRPr lang="en-US" altLang="zh-CN" sz="3600">
              <a:solidFill>
                <a:srgbClr val="FFFF00"/>
              </a:solidFill>
              <a:ea typeface="黑体" pitchFamily="49" charset="-122"/>
              <a:cs typeface="Arial" charset="0"/>
            </a:endParaRPr>
          </a:p>
        </p:txBody>
      </p:sp>
      <p:sp>
        <p:nvSpPr>
          <p:cNvPr id="4" name="内容占位符 12"/>
          <p:cNvSpPr txBox="1">
            <a:spLocks/>
          </p:cNvSpPr>
          <p:nvPr/>
        </p:nvSpPr>
        <p:spPr bwMode="auto">
          <a:xfrm>
            <a:off x="174625" y="4976813"/>
            <a:ext cx="950913" cy="1116012"/>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应用效果</a:t>
            </a:r>
          </a:p>
        </p:txBody>
      </p:sp>
      <p:sp>
        <p:nvSpPr>
          <p:cNvPr id="5" name="内容占位符 12"/>
          <p:cNvSpPr txBox="1">
            <a:spLocks/>
          </p:cNvSpPr>
          <p:nvPr/>
        </p:nvSpPr>
        <p:spPr bwMode="auto">
          <a:xfrm>
            <a:off x="107950" y="2176463"/>
            <a:ext cx="1092200"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临床数据</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9" name="内容占位符 12"/>
          <p:cNvSpPr txBox="1">
            <a:spLocks/>
          </p:cNvSpPr>
          <p:nvPr/>
        </p:nvSpPr>
        <p:spPr bwMode="auto">
          <a:xfrm>
            <a:off x="109538" y="3540125"/>
            <a:ext cx="1093787"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智能</a:t>
            </a: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方法</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43013" name="Rectangle 2"/>
          <p:cNvSpPr txBox="1">
            <a:spLocks noChangeArrowheads="1"/>
          </p:cNvSpPr>
          <p:nvPr/>
        </p:nvSpPr>
        <p:spPr bwMode="auto">
          <a:xfrm>
            <a:off x="1260475" y="781050"/>
            <a:ext cx="4610100" cy="971550"/>
          </a:xfrm>
          <a:prstGeom prst="rect">
            <a:avLst/>
          </a:prstGeom>
          <a:noFill/>
          <a:ln w="22225">
            <a:solidFill>
              <a:schemeClr val="tx1"/>
            </a:solidFill>
            <a:miter lim="800000"/>
            <a:headEnd/>
            <a:tailEnd/>
          </a:ln>
        </p:spPr>
        <p:txBody>
          <a:bodyPr/>
          <a:lstStyle/>
          <a:p>
            <a:pPr algn="ctr"/>
            <a:r>
              <a:rPr lang="zh-CN" altLang="en-US" sz="2800">
                <a:ea typeface="黑体" pitchFamily="49" charset="-122"/>
                <a:cs typeface="Arial" charset="0"/>
              </a:rPr>
              <a:t>宫颈癌分期主观性强，亟需定量分期的手段</a:t>
            </a:r>
          </a:p>
        </p:txBody>
      </p:sp>
      <p:sp>
        <p:nvSpPr>
          <p:cNvPr id="6" name="Rectangle 2"/>
          <p:cNvSpPr txBox="1">
            <a:spLocks noChangeArrowheads="1"/>
          </p:cNvSpPr>
          <p:nvPr/>
        </p:nvSpPr>
        <p:spPr bwMode="auto">
          <a:xfrm>
            <a:off x="1260475" y="2198688"/>
            <a:ext cx="4610100" cy="954087"/>
          </a:xfrm>
          <a:prstGeom prst="rect">
            <a:avLst/>
          </a:prstGeom>
          <a:ln w="22225">
            <a:solidFill>
              <a:schemeClr val="tx1"/>
            </a:solidFill>
          </a:ln>
        </p:spPr>
        <p:txBody>
          <a:bodyPr>
            <a:spAutoFit/>
          </a:bodyPr>
          <a:lstStyle>
            <a:defPPr>
              <a:defRPr lang="zh-CN"/>
            </a:defPPr>
            <a:lvl1pPr algn="ctr">
              <a:defRPr sz="2800">
                <a:effectLst>
                  <a:outerShdw blurRad="38100" dist="38100" dir="2700000" algn="tl">
                    <a:srgbClr val="000000">
                      <a:alpha val="43137"/>
                    </a:srgbClr>
                  </a:outerShdw>
                </a:effectLst>
                <a:latin typeface="Arial" pitchFamily="34" charset="0"/>
                <a:ea typeface="黑体" pitchFamily="49" charset="-122"/>
                <a:cs typeface="Arial" pitchFamily="34" charset="0"/>
              </a:defRPr>
            </a:lvl1pPr>
          </a:lstStyle>
          <a:p>
            <a:pPr>
              <a:defRPr/>
            </a:pPr>
            <a:r>
              <a:rPr lang="zh-CN" altLang="en-US" dirty="0" smtClean="0"/>
              <a:t>医科院</a:t>
            </a:r>
            <a:r>
              <a:rPr lang="zh-CN" altLang="en-US" dirty="0"/>
              <a:t>肿瘤医院</a:t>
            </a:r>
            <a:r>
              <a:rPr lang="en-US" altLang="zh-CN" dirty="0"/>
              <a:t>42</a:t>
            </a:r>
            <a:r>
              <a:rPr lang="zh-CN" altLang="en-US" dirty="0"/>
              <a:t>例不同临床分期宫颈</a:t>
            </a:r>
            <a:r>
              <a:rPr lang="zh-CN" altLang="en-US" dirty="0" smtClean="0"/>
              <a:t>癌</a:t>
            </a:r>
            <a:r>
              <a:rPr lang="en-US" altLang="zh-CN" dirty="0" smtClean="0"/>
              <a:t>PET-CT</a:t>
            </a:r>
            <a:r>
              <a:rPr lang="zh-CN" altLang="en-US" dirty="0"/>
              <a:t>数据</a:t>
            </a:r>
          </a:p>
        </p:txBody>
      </p:sp>
      <p:sp>
        <p:nvSpPr>
          <p:cNvPr id="43015" name="Rectangle 2"/>
          <p:cNvSpPr txBox="1">
            <a:spLocks noChangeArrowheads="1"/>
          </p:cNvSpPr>
          <p:nvPr/>
        </p:nvSpPr>
        <p:spPr bwMode="auto">
          <a:xfrm>
            <a:off x="1265238" y="4995863"/>
            <a:ext cx="4602162" cy="954087"/>
          </a:xfrm>
          <a:prstGeom prst="rect">
            <a:avLst/>
          </a:prstGeom>
          <a:noFill/>
          <a:ln w="22225">
            <a:solidFill>
              <a:schemeClr val="tx1"/>
            </a:solidFill>
            <a:miter lim="800000"/>
            <a:headEnd/>
            <a:tailEnd/>
          </a:ln>
        </p:spPr>
        <p:txBody>
          <a:bodyPr>
            <a:spAutoFit/>
          </a:bodyPr>
          <a:lstStyle/>
          <a:p>
            <a:pPr algn="ctr"/>
            <a:r>
              <a:rPr lang="zh-CN" altLang="en-US" sz="2800">
                <a:solidFill>
                  <a:srgbClr val="FFFF00"/>
                </a:solidFill>
                <a:ea typeface="黑体" pitchFamily="49" charset="-122"/>
                <a:cs typeface="Arial" charset="0"/>
              </a:rPr>
              <a:t>人工智能方法可以显著提高分期能力，优于医生判断</a:t>
            </a:r>
            <a:endParaRPr lang="zh-CN" altLang="zh-CN" sz="2800">
              <a:solidFill>
                <a:srgbClr val="FFFF00"/>
              </a:solidFill>
              <a:ea typeface="黑体" pitchFamily="49" charset="-122"/>
              <a:cs typeface="Arial" charset="0"/>
            </a:endParaRPr>
          </a:p>
        </p:txBody>
      </p:sp>
      <p:sp>
        <p:nvSpPr>
          <p:cNvPr id="8" name="上箭头 7"/>
          <p:cNvSpPr/>
          <p:nvPr/>
        </p:nvSpPr>
        <p:spPr bwMode="auto">
          <a:xfrm flipV="1">
            <a:off x="3417888" y="1844675"/>
            <a:ext cx="295275"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0" name="Rectangle 2"/>
          <p:cNvSpPr txBox="1">
            <a:spLocks noChangeArrowheads="1"/>
          </p:cNvSpPr>
          <p:nvPr/>
        </p:nvSpPr>
        <p:spPr bwMode="auto">
          <a:xfrm>
            <a:off x="1260475" y="3563938"/>
            <a:ext cx="4610100" cy="954087"/>
          </a:xfrm>
          <a:prstGeom prst="rect">
            <a:avLst/>
          </a:prstGeom>
          <a:ln w="22225">
            <a:solidFill>
              <a:schemeClr val="tx1"/>
            </a:solidFill>
          </a:ln>
        </p:spPr>
        <p:txBody>
          <a:bodyPr>
            <a:spAutoFit/>
          </a:bodyPr>
          <a:lstStyle>
            <a:defPPr>
              <a:defRPr lang="zh-CN"/>
            </a:defPPr>
            <a:lvl1pPr algn="ctr">
              <a:defRPr sz="2800">
                <a:effectLst>
                  <a:outerShdw blurRad="38100" dist="38100" dir="2700000" algn="tl">
                    <a:srgbClr val="000000">
                      <a:alpha val="43137"/>
                    </a:srgbClr>
                  </a:outerShdw>
                </a:effectLst>
                <a:latin typeface="Arial" pitchFamily="34" charset="0"/>
                <a:ea typeface="黑体" pitchFamily="49" charset="-122"/>
                <a:cs typeface="Arial" pitchFamily="34" charset="0"/>
              </a:defRPr>
            </a:lvl1pPr>
          </a:lstStyle>
          <a:p>
            <a:pPr>
              <a:defRPr/>
            </a:pPr>
            <a:r>
              <a:rPr lang="zh-CN" altLang="en-US" dirty="0"/>
              <a:t>自动</a:t>
            </a:r>
            <a:r>
              <a:rPr lang="zh-CN" altLang="en-US" dirty="0" smtClean="0"/>
              <a:t>提取</a:t>
            </a:r>
            <a:r>
              <a:rPr lang="en-US" altLang="zh-CN" dirty="0" smtClean="0"/>
              <a:t>58</a:t>
            </a:r>
            <a:r>
              <a:rPr lang="zh-CN" altLang="en-US" dirty="0"/>
              <a:t>个</a:t>
            </a:r>
            <a:r>
              <a:rPr lang="en-US" altLang="zh-CN" dirty="0" smtClean="0"/>
              <a:t>PET</a:t>
            </a:r>
            <a:r>
              <a:rPr lang="zh-CN" altLang="en-US" dirty="0" smtClean="0"/>
              <a:t>特征</a:t>
            </a:r>
            <a:endParaRPr lang="en-US" altLang="zh-CN" dirty="0" smtClean="0"/>
          </a:p>
          <a:p>
            <a:pPr>
              <a:defRPr/>
            </a:pPr>
            <a:r>
              <a:rPr lang="zh-CN" altLang="en-US" dirty="0" smtClean="0"/>
              <a:t>人工智能进行分期</a:t>
            </a:r>
            <a:r>
              <a:rPr lang="zh-CN" altLang="en-US" dirty="0"/>
              <a:t>预测</a:t>
            </a:r>
          </a:p>
        </p:txBody>
      </p:sp>
      <p:sp>
        <p:nvSpPr>
          <p:cNvPr id="11" name="上箭头 10"/>
          <p:cNvSpPr/>
          <p:nvPr/>
        </p:nvSpPr>
        <p:spPr bwMode="auto">
          <a:xfrm flipV="1">
            <a:off x="3417888" y="3213100"/>
            <a:ext cx="295275" cy="287338"/>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3" name="上箭头 12"/>
          <p:cNvSpPr/>
          <p:nvPr/>
        </p:nvSpPr>
        <p:spPr bwMode="auto">
          <a:xfrm flipV="1">
            <a:off x="3417888" y="4625975"/>
            <a:ext cx="295275" cy="287338"/>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mn-lt"/>
              <a:ea typeface="黑体" pitchFamily="49" charset="-122"/>
            </a:endParaRPr>
          </a:p>
        </p:txBody>
      </p:sp>
      <p:sp>
        <p:nvSpPr>
          <p:cNvPr id="14" name="内容占位符 12"/>
          <p:cNvSpPr txBox="1">
            <a:spLocks/>
          </p:cNvSpPr>
          <p:nvPr/>
        </p:nvSpPr>
        <p:spPr bwMode="auto">
          <a:xfrm>
            <a:off x="182563" y="765175"/>
            <a:ext cx="935037" cy="987425"/>
          </a:xfrm>
          <a:prstGeom prst="rect">
            <a:avLst/>
          </a:prstGeom>
          <a:solidFill>
            <a:schemeClr val="bg1">
              <a:lumMod val="75000"/>
            </a:schemeClr>
          </a:solid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rPr>
              <a:t>临床问题</a:t>
            </a:r>
            <a:endParaRPr lang="zh-CN" altLang="en-US" sz="3200" b="0" dirty="0">
              <a:solidFill>
                <a:schemeClr val="tx1"/>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43021" name="矩形 19"/>
          <p:cNvSpPr>
            <a:spLocks noChangeArrowheads="1"/>
          </p:cNvSpPr>
          <p:nvPr/>
        </p:nvSpPr>
        <p:spPr bwMode="auto">
          <a:xfrm>
            <a:off x="900113" y="6453188"/>
            <a:ext cx="7286625" cy="369887"/>
          </a:xfrm>
          <a:prstGeom prst="rect">
            <a:avLst/>
          </a:prstGeom>
          <a:noFill/>
          <a:ln w="9525">
            <a:noFill/>
            <a:miter lim="800000"/>
            <a:headEnd/>
            <a:tailEnd/>
          </a:ln>
        </p:spPr>
        <p:txBody>
          <a:bodyPr>
            <a:spAutoFit/>
          </a:bodyPr>
          <a:lstStyle/>
          <a:p>
            <a:r>
              <a:rPr lang="en-US" altLang="zh-CN">
                <a:solidFill>
                  <a:srgbClr val="FFFF00"/>
                </a:solidFill>
                <a:ea typeface="黑体" pitchFamily="49" charset="-122"/>
                <a:cs typeface="Arial" charset="0"/>
              </a:rPr>
              <a:t>Wei Mu</a:t>
            </a:r>
            <a:r>
              <a:rPr lang="en-US" altLang="zh-CN">
                <a:ea typeface="黑体" pitchFamily="49" charset="-122"/>
                <a:cs typeface="Arial" charset="0"/>
              </a:rPr>
              <a:t>, et al, </a:t>
            </a:r>
            <a:r>
              <a:rPr lang="en-US" altLang="zh-CN" i="1">
                <a:solidFill>
                  <a:srgbClr val="FFFF00"/>
                </a:solidFill>
                <a:ea typeface="黑体" pitchFamily="49" charset="-122"/>
                <a:cs typeface="Arial" charset="0"/>
              </a:rPr>
              <a:t>Physics in Medicine &amp; Biology</a:t>
            </a:r>
            <a:r>
              <a:rPr lang="en-US" altLang="zh-CN">
                <a:ea typeface="黑体" pitchFamily="49" charset="-122"/>
                <a:cs typeface="Arial" charset="0"/>
              </a:rPr>
              <a:t>, 60(13):5123-5139, 2015</a:t>
            </a:r>
            <a:endParaRPr lang="zh-CN" altLang="zh-CN">
              <a:ea typeface="黑体" pitchFamily="49" charset="-122"/>
              <a:cs typeface="Arial" charset="0"/>
            </a:endParaRPr>
          </a:p>
        </p:txBody>
      </p:sp>
      <p:pic>
        <p:nvPicPr>
          <p:cNvPr id="43022" name="Picture 4" descr="Physics in Medicine &amp; Biology IOP 的图像结果"/>
          <p:cNvPicPr>
            <a:picLocks noChangeAspect="1" noChangeArrowheads="1"/>
          </p:cNvPicPr>
          <p:nvPr/>
        </p:nvPicPr>
        <p:blipFill>
          <a:blip r:embed="rId3"/>
          <a:srcRect l="51974" t="3374" r="2875" b="8401"/>
          <a:stretch>
            <a:fillRect/>
          </a:stretch>
        </p:blipFill>
        <p:spPr bwMode="auto">
          <a:xfrm>
            <a:off x="6084888" y="908050"/>
            <a:ext cx="2735262" cy="3846513"/>
          </a:xfrm>
          <a:prstGeom prst="rect">
            <a:avLst/>
          </a:prstGeom>
          <a:noFill/>
          <a:ln w="9525">
            <a:solidFill>
              <a:srgbClr val="FF0000"/>
            </a:solidFill>
            <a:miter lim="800000"/>
            <a:headEnd/>
            <a:tailEnd/>
          </a:ln>
        </p:spPr>
      </p:pic>
      <p:pic>
        <p:nvPicPr>
          <p:cNvPr id="43023" name="Picture 5"/>
          <p:cNvPicPr>
            <a:picLocks noChangeAspect="1" noChangeArrowheads="1"/>
          </p:cNvPicPr>
          <p:nvPr/>
        </p:nvPicPr>
        <p:blipFill>
          <a:blip r:embed="rId4"/>
          <a:srcRect/>
          <a:stretch>
            <a:fillRect/>
          </a:stretch>
        </p:blipFill>
        <p:spPr bwMode="auto">
          <a:xfrm>
            <a:off x="6588125" y="2060575"/>
            <a:ext cx="2451100" cy="3473450"/>
          </a:xfrm>
          <a:prstGeom prst="rect">
            <a:avLst/>
          </a:prstGeom>
          <a:noFill/>
          <a:ln w="9525">
            <a:solidFill>
              <a:srgbClr val="FF0000"/>
            </a:solidFill>
            <a:miter lim="800000"/>
            <a:headEnd/>
            <a:tailEnd/>
          </a:ln>
        </p:spPr>
      </p:pic>
      <p:sp>
        <p:nvSpPr>
          <p:cNvPr id="43024" name="标题 1"/>
          <p:cNvSpPr txBox="1">
            <a:spLocks noChangeArrowheads="1"/>
          </p:cNvSpPr>
          <p:nvPr/>
        </p:nvSpPr>
        <p:spPr bwMode="auto">
          <a:xfrm>
            <a:off x="57150" y="6021388"/>
            <a:ext cx="8980488" cy="503237"/>
          </a:xfrm>
          <a:prstGeom prst="rect">
            <a:avLst/>
          </a:prstGeom>
          <a:noFill/>
          <a:ln w="9525">
            <a:noFill/>
            <a:miter lim="800000"/>
            <a:headEnd/>
            <a:tailEnd/>
          </a:ln>
        </p:spPr>
        <p:txBody>
          <a:bodyPr lIns="91404" tIns="45704" rIns="91404" bIns="45704"/>
          <a:lstStyle/>
          <a:p>
            <a:pPr algn="ctr"/>
            <a:r>
              <a:rPr lang="zh-CN" altLang="en-US" sz="2400">
                <a:solidFill>
                  <a:srgbClr val="FFFF00"/>
                </a:solidFill>
                <a:ea typeface="黑体" pitchFamily="49" charset="-122"/>
                <a:cs typeface="Arial" charset="0"/>
              </a:rPr>
              <a:t>医科院肿瘤医院与中科院自动化所医工合作</a:t>
            </a:r>
            <a:endParaRPr lang="en-US" altLang="zh-CN" sz="2400">
              <a:solidFill>
                <a:srgbClr val="FFFF00"/>
              </a:solidFill>
              <a:ea typeface="黑体" pitchFamily="49" charset="-122"/>
              <a:cs typeface="Arial" charset="0"/>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79388" y="692150"/>
            <a:ext cx="8785225" cy="1201738"/>
          </a:xfrm>
          <a:prstGeom prst="rect">
            <a:avLst/>
          </a:prstGeom>
          <a:noFill/>
          <a:ln>
            <a:noFill/>
          </a:ln>
          <a:effectLst/>
        </p:spPr>
        <p:txBody>
          <a:bodyPr lIns="92075" tIns="46038" rIns="92075" bIns="46038">
            <a:spAutoFit/>
          </a:bodyPr>
          <a:lstStyle>
            <a:lvl1pPr>
              <a:defRPr>
                <a:solidFill>
                  <a:schemeClr val="tx1"/>
                </a:solidFill>
                <a:latin typeface="Tahoma" pitchFamily="34" charset="0"/>
                <a:ea typeface="宋体" pitchFamily="2" charset="-122"/>
              </a:defRPr>
            </a:lvl1pPr>
            <a:lvl2pPr marL="742950" indent="-285750">
              <a:defRPr>
                <a:solidFill>
                  <a:schemeClr val="tx1"/>
                </a:solidFill>
                <a:latin typeface="Tahoma" pitchFamily="34" charset="0"/>
                <a:ea typeface="宋体" pitchFamily="2" charset="-122"/>
              </a:defRPr>
            </a:lvl2pPr>
            <a:lvl3pPr marL="1143000" indent="-228600">
              <a:defRPr>
                <a:solidFill>
                  <a:schemeClr val="tx1"/>
                </a:solidFill>
                <a:latin typeface="Tahoma" pitchFamily="34" charset="0"/>
                <a:ea typeface="宋体" pitchFamily="2" charset="-122"/>
              </a:defRPr>
            </a:lvl3pPr>
            <a:lvl4pPr marL="1600200" indent="-228600">
              <a:defRPr>
                <a:solidFill>
                  <a:schemeClr val="tx1"/>
                </a:solidFill>
                <a:latin typeface="Tahoma" pitchFamily="34" charset="0"/>
                <a:ea typeface="宋体" pitchFamily="2" charset="-122"/>
              </a:defRPr>
            </a:lvl4pPr>
            <a:lvl5pPr marL="2057400" indent="-22860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a:spcBef>
                <a:spcPct val="50000"/>
              </a:spcBef>
              <a:buClr>
                <a:srgbClr val="0066FF"/>
              </a:buClr>
              <a:buSzPct val="80000"/>
              <a:buFont typeface="Wingdings" pitchFamily="2" charset="2"/>
              <a:buNone/>
              <a:defRPr/>
            </a:pPr>
            <a:r>
              <a:rPr kumimoji="1" lang="en-US" altLang="zh-CN" sz="3600" kern="0" dirty="0" smtClean="0">
                <a:solidFill>
                  <a:srgbClr val="FFFFFF"/>
                </a:solidFill>
                <a:latin typeface="Arial" pitchFamily="34" charset="0"/>
                <a:ea typeface="黑体" pitchFamily="49" charset="-122"/>
              </a:rPr>
              <a:t>2016</a:t>
            </a:r>
            <a:r>
              <a:rPr kumimoji="1" lang="zh-CN" altLang="en-US" sz="3600" kern="0" dirty="0" smtClean="0">
                <a:solidFill>
                  <a:srgbClr val="FFFFFF"/>
                </a:solidFill>
                <a:latin typeface="Arial" pitchFamily="34" charset="0"/>
                <a:ea typeface="黑体" pitchFamily="49" charset="-122"/>
              </a:rPr>
              <a:t>年</a:t>
            </a:r>
            <a:r>
              <a:rPr kumimoji="1" lang="en-US" altLang="zh-CN" sz="3600" kern="0" dirty="0" smtClean="0">
                <a:solidFill>
                  <a:srgbClr val="FFFFFF"/>
                </a:solidFill>
                <a:latin typeface="Arial" pitchFamily="34" charset="0"/>
                <a:ea typeface="黑体" pitchFamily="49" charset="-122"/>
              </a:rPr>
              <a:t>10</a:t>
            </a:r>
            <a:r>
              <a:rPr kumimoji="1" lang="zh-CN" altLang="en-US" sz="3600" kern="0" dirty="0" smtClean="0">
                <a:solidFill>
                  <a:srgbClr val="FFFFFF"/>
                </a:solidFill>
                <a:latin typeface="Arial" pitchFamily="34" charset="0"/>
                <a:ea typeface="黑体" pitchFamily="49" charset="-122"/>
              </a:rPr>
              <a:t>月，中共中央 国务院印发</a:t>
            </a:r>
            <a:endParaRPr kumimoji="1" lang="en-US" altLang="zh-CN" sz="3600" kern="0" dirty="0" smtClean="0">
              <a:solidFill>
                <a:srgbClr val="FFFFFF"/>
              </a:solidFill>
              <a:latin typeface="Arial" pitchFamily="34" charset="0"/>
              <a:ea typeface="黑体" pitchFamily="49" charset="-122"/>
            </a:endParaRPr>
          </a:p>
          <a:p>
            <a:pPr algn="ctr">
              <a:spcBef>
                <a:spcPts val="0"/>
              </a:spcBef>
              <a:buClr>
                <a:srgbClr val="0066FF"/>
              </a:buClr>
              <a:buSzPct val="80000"/>
              <a:defRPr/>
            </a:pPr>
            <a:r>
              <a:rPr kumimoji="1" lang="en-US" altLang="zh-CN" sz="3600" kern="0" dirty="0" smtClean="0">
                <a:solidFill>
                  <a:srgbClr val="FFFF00"/>
                </a:solidFill>
                <a:latin typeface="Arial" pitchFamily="34" charset="0"/>
                <a:ea typeface="黑体" pitchFamily="49" charset="-122"/>
              </a:rPr>
              <a:t>《</a:t>
            </a:r>
            <a:r>
              <a:rPr kumimoji="1" lang="zh-CN" altLang="en-US" sz="3600" kern="0" dirty="0" smtClean="0">
                <a:solidFill>
                  <a:srgbClr val="FFFF00"/>
                </a:solidFill>
                <a:latin typeface="Arial" pitchFamily="34" charset="0"/>
                <a:ea typeface="黑体" pitchFamily="49" charset="-122"/>
              </a:rPr>
              <a:t>“健康中国</a:t>
            </a:r>
            <a:r>
              <a:rPr kumimoji="1" lang="en-US" altLang="zh-CN" sz="3600" kern="0" dirty="0" smtClean="0">
                <a:solidFill>
                  <a:srgbClr val="FFFF00"/>
                </a:solidFill>
                <a:latin typeface="Arial" pitchFamily="34" charset="0"/>
                <a:ea typeface="黑体" pitchFamily="49" charset="-122"/>
              </a:rPr>
              <a:t>2030</a:t>
            </a:r>
            <a:r>
              <a:rPr kumimoji="1" lang="zh-CN" altLang="en-US" sz="3600" kern="0" dirty="0">
                <a:solidFill>
                  <a:srgbClr val="FFFF00"/>
                </a:solidFill>
                <a:latin typeface="Arial" pitchFamily="34" charset="0"/>
                <a:ea typeface="黑体" pitchFamily="49" charset="-122"/>
              </a:rPr>
              <a:t>”规划纲要</a:t>
            </a:r>
            <a:r>
              <a:rPr kumimoji="1" lang="en-US" altLang="zh-CN" sz="3600" kern="0" dirty="0" smtClean="0">
                <a:solidFill>
                  <a:srgbClr val="FFFF00"/>
                </a:solidFill>
                <a:latin typeface="Arial" pitchFamily="34" charset="0"/>
                <a:ea typeface="黑体" pitchFamily="49" charset="-122"/>
              </a:rPr>
              <a:t>》</a:t>
            </a:r>
            <a:endParaRPr kumimoji="1" lang="en-US" altLang="zh-CN" sz="3600" kern="0" dirty="0" smtClean="0">
              <a:solidFill>
                <a:srgbClr val="FFFFFF"/>
              </a:solidFill>
              <a:latin typeface="Arial" pitchFamily="34" charset="0"/>
              <a:ea typeface="黑体" pitchFamily="49" charset="-122"/>
            </a:endParaRPr>
          </a:p>
        </p:txBody>
      </p:sp>
      <p:pic>
        <p:nvPicPr>
          <p:cNvPr id="13314" name="Picture 3"/>
          <p:cNvPicPr>
            <a:picLocks noChangeAspect="1" noChangeArrowheads="1"/>
          </p:cNvPicPr>
          <p:nvPr/>
        </p:nvPicPr>
        <p:blipFill>
          <a:blip r:embed="rId2"/>
          <a:srcRect/>
          <a:stretch>
            <a:fillRect/>
          </a:stretch>
        </p:blipFill>
        <p:spPr bwMode="auto">
          <a:xfrm>
            <a:off x="107950" y="2060575"/>
            <a:ext cx="5256213" cy="3903663"/>
          </a:xfrm>
          <a:prstGeom prst="rect">
            <a:avLst/>
          </a:prstGeom>
          <a:noFill/>
          <a:ln w="19050">
            <a:solidFill>
              <a:srgbClr val="FF0000"/>
            </a:solidFill>
            <a:miter lim="800000"/>
            <a:headEnd/>
            <a:tailEnd/>
          </a:ln>
        </p:spPr>
      </p:pic>
      <p:sp>
        <p:nvSpPr>
          <p:cNvPr id="4" name="矩形 3"/>
          <p:cNvSpPr>
            <a:spLocks noChangeArrowheads="1"/>
          </p:cNvSpPr>
          <p:nvPr/>
        </p:nvSpPr>
        <p:spPr bwMode="auto">
          <a:xfrm>
            <a:off x="5508625" y="2924175"/>
            <a:ext cx="3527425" cy="1878013"/>
          </a:xfrm>
          <a:prstGeom prst="rect">
            <a:avLst/>
          </a:prstGeom>
          <a:noFill/>
          <a:ln w="38100">
            <a:solidFill>
              <a:srgbClr val="FFFF00"/>
            </a:solidFill>
            <a:miter lim="800000"/>
            <a:headEnd/>
            <a:tailEnd/>
          </a:ln>
          <a:extLst/>
        </p:spPr>
        <p:txBody>
          <a:bodyPr>
            <a:spAutoFit/>
          </a:bodyPr>
          <a:lstStyle/>
          <a:p>
            <a:pPr algn="just">
              <a:spcBef>
                <a:spcPts val="0"/>
              </a:spcBef>
              <a:spcAft>
                <a:spcPts val="0"/>
              </a:spcAft>
              <a:defRPr/>
            </a:pPr>
            <a:r>
              <a:rPr lang="en-US" altLang="zh-CN" sz="3600" kern="0" dirty="0">
                <a:solidFill>
                  <a:prstClr val="white"/>
                </a:solidFill>
                <a:latin typeface="Arial"/>
                <a:ea typeface="黑体"/>
              </a:rPr>
              <a:t>……</a:t>
            </a:r>
            <a:r>
              <a:rPr lang="zh-CN" altLang="en-US" sz="3600" kern="0" dirty="0">
                <a:solidFill>
                  <a:prstClr val="white"/>
                </a:solidFill>
                <a:latin typeface="Arial"/>
                <a:ea typeface="黑体"/>
              </a:rPr>
              <a:t>到</a:t>
            </a:r>
            <a:r>
              <a:rPr lang="en-US" altLang="zh-CN" sz="3600" kern="0" dirty="0">
                <a:solidFill>
                  <a:srgbClr val="FFFF00"/>
                </a:solidFill>
                <a:latin typeface="Arial"/>
                <a:ea typeface="黑体"/>
              </a:rPr>
              <a:t>2030</a:t>
            </a:r>
            <a:r>
              <a:rPr lang="zh-CN" altLang="en-US" sz="3600" kern="0" dirty="0">
                <a:solidFill>
                  <a:prstClr val="white"/>
                </a:solidFill>
                <a:latin typeface="Arial"/>
                <a:ea typeface="黑体"/>
              </a:rPr>
              <a:t>年，总体肿瘤</a:t>
            </a:r>
            <a:r>
              <a:rPr lang="en-US" altLang="zh-CN" sz="3600" kern="0" dirty="0">
                <a:solidFill>
                  <a:prstClr val="white"/>
                </a:solidFill>
                <a:latin typeface="Arial"/>
                <a:ea typeface="黑体"/>
              </a:rPr>
              <a:t>5</a:t>
            </a:r>
            <a:r>
              <a:rPr lang="zh-CN" altLang="en-US" sz="3600" kern="0" dirty="0">
                <a:solidFill>
                  <a:prstClr val="white"/>
                </a:solidFill>
                <a:latin typeface="Arial"/>
                <a:ea typeface="黑体"/>
              </a:rPr>
              <a:t>年生存率提高</a:t>
            </a:r>
            <a:r>
              <a:rPr lang="en-US" altLang="zh-CN" sz="4400" b="1" kern="0" dirty="0">
                <a:solidFill>
                  <a:srgbClr val="FFFF00"/>
                </a:solidFill>
                <a:effectLst>
                  <a:outerShdw blurRad="38100" dist="38100" dir="2700000" algn="tl">
                    <a:srgbClr val="000000">
                      <a:alpha val="43137"/>
                    </a:srgbClr>
                  </a:outerShdw>
                </a:effectLst>
                <a:latin typeface="Arial"/>
                <a:ea typeface="黑体"/>
              </a:rPr>
              <a:t>15%</a:t>
            </a:r>
            <a:endParaRPr lang="en-US" altLang="zh-CN" sz="4400" b="1" kern="0" dirty="0">
              <a:solidFill>
                <a:srgbClr val="FFFFFF"/>
              </a:solidFill>
              <a:effectLst>
                <a:outerShdw blurRad="38100" dist="38100" dir="2700000" algn="tl">
                  <a:srgbClr val="000000">
                    <a:alpha val="43137"/>
                  </a:srgbClr>
                </a:outerShdw>
              </a:effectLst>
              <a:latin typeface="Arial"/>
              <a:ea typeface="黑体"/>
            </a:endParaRPr>
          </a:p>
        </p:txBody>
      </p:sp>
      <p:sp>
        <p:nvSpPr>
          <p:cNvPr id="13316" name="文本框 6"/>
          <p:cNvSpPr txBox="1">
            <a:spLocks noChangeArrowheads="1"/>
          </p:cNvSpPr>
          <p:nvPr/>
        </p:nvSpPr>
        <p:spPr bwMode="auto">
          <a:xfrm>
            <a:off x="358775" y="6165850"/>
            <a:ext cx="8426450" cy="646113"/>
          </a:xfrm>
          <a:prstGeom prst="rect">
            <a:avLst/>
          </a:prstGeom>
          <a:noFill/>
          <a:ln w="28575">
            <a:solidFill>
              <a:srgbClr val="FFFF00"/>
            </a:solidFill>
            <a:miter lim="800000"/>
            <a:headEnd/>
            <a:tailEnd/>
          </a:ln>
        </p:spPr>
        <p:txBody>
          <a:bodyPr>
            <a:spAutoFit/>
          </a:bodyPr>
          <a:lstStyle/>
          <a:p>
            <a:pPr algn="ctr"/>
            <a:r>
              <a:rPr lang="zh-CN" altLang="en-US" sz="3600">
                <a:solidFill>
                  <a:srgbClr val="FFFF00"/>
                </a:solidFill>
                <a:ea typeface="黑体" pitchFamily="49" charset="-122"/>
              </a:rPr>
              <a:t>契合我国新时期人口健康领域的战略规划</a:t>
            </a:r>
          </a:p>
        </p:txBody>
      </p:sp>
      <p:sp>
        <p:nvSpPr>
          <p:cNvPr id="13317" name="标题 1"/>
          <p:cNvSpPr txBox="1">
            <a:spLocks/>
          </p:cNvSpPr>
          <p:nvPr/>
        </p:nvSpPr>
        <p:spPr bwMode="auto">
          <a:xfrm>
            <a:off x="-107950" y="0"/>
            <a:ext cx="93599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背景</a:t>
            </a:r>
            <a:r>
              <a:rPr lang="en-US" altLang="zh-CN" sz="3600">
                <a:solidFill>
                  <a:srgbClr val="FFFF00"/>
                </a:solidFill>
                <a:ea typeface="黑体" pitchFamily="49" charset="-122"/>
              </a:rPr>
              <a:t>—</a:t>
            </a:r>
            <a:r>
              <a:rPr lang="zh-CN" altLang="en-US" sz="3600">
                <a:solidFill>
                  <a:srgbClr val="FFFF00"/>
                </a:solidFill>
                <a:ea typeface="黑体" pitchFamily="49" charset="-122"/>
              </a:rPr>
              <a:t>智能医疗是国家重大战略发展需求</a:t>
            </a:r>
            <a:r>
              <a:rPr lang="en-US" altLang="zh-CN" sz="3600">
                <a:solidFill>
                  <a:srgbClr val="FFFF00"/>
                </a:solidFill>
                <a:ea typeface="黑体" pitchFamily="49" charset="-122"/>
              </a:rPr>
              <a:t>(1/2)</a:t>
            </a:r>
            <a:endParaRPr lang="zh-CN" altLang="en-US" sz="3600">
              <a:solidFill>
                <a:srgbClr val="FFFF00"/>
              </a:solidFill>
              <a:ea typeface="黑体"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txBox="1">
            <a:spLocks/>
          </p:cNvSpPr>
          <p:nvPr/>
        </p:nvSpPr>
        <p:spPr bwMode="auto">
          <a:xfrm>
            <a:off x="34925" y="34925"/>
            <a:ext cx="9290050" cy="73025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cs typeface="Arial" charset="0"/>
              </a:rPr>
              <a:t>影像组学新模态应用</a:t>
            </a:r>
            <a:r>
              <a:rPr lang="en-US" altLang="zh-CN" sz="3600">
                <a:solidFill>
                  <a:srgbClr val="FFFF00"/>
                </a:solidFill>
                <a:ea typeface="黑体" pitchFamily="49" charset="-122"/>
                <a:cs typeface="Arial" charset="0"/>
              </a:rPr>
              <a:t>——</a:t>
            </a:r>
            <a:r>
              <a:rPr lang="zh-CN" altLang="en-US" sz="3600">
                <a:solidFill>
                  <a:srgbClr val="FFFF00"/>
                </a:solidFill>
                <a:ea typeface="黑体" pitchFamily="49" charset="-122"/>
                <a:cs typeface="Arial" charset="0"/>
              </a:rPr>
              <a:t>超声影像组学</a:t>
            </a:r>
            <a:endParaRPr lang="en-US" altLang="zh-CN" sz="3600">
              <a:solidFill>
                <a:srgbClr val="FFFF00"/>
              </a:solidFill>
              <a:ea typeface="黑体" pitchFamily="49" charset="-122"/>
              <a:cs typeface="Arial" charset="0"/>
            </a:endParaRPr>
          </a:p>
        </p:txBody>
      </p:sp>
      <p:sp>
        <p:nvSpPr>
          <p:cNvPr id="16" name="内容占位符 12"/>
          <p:cNvSpPr txBox="1">
            <a:spLocks/>
          </p:cNvSpPr>
          <p:nvPr/>
        </p:nvSpPr>
        <p:spPr bwMode="auto">
          <a:xfrm>
            <a:off x="103188" y="5335588"/>
            <a:ext cx="949325" cy="1117600"/>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应用效果</a:t>
            </a:r>
          </a:p>
        </p:txBody>
      </p:sp>
      <p:sp>
        <p:nvSpPr>
          <p:cNvPr id="17" name="内容占位符 12"/>
          <p:cNvSpPr txBox="1">
            <a:spLocks/>
          </p:cNvSpPr>
          <p:nvPr/>
        </p:nvSpPr>
        <p:spPr bwMode="auto">
          <a:xfrm>
            <a:off x="34925" y="2535238"/>
            <a:ext cx="1093788"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临床数据</a:t>
            </a:r>
            <a:endParaRPr lang="zh-CN" altLang="en-US" sz="3200" b="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18" name="内容占位符 12"/>
          <p:cNvSpPr txBox="1">
            <a:spLocks/>
          </p:cNvSpPr>
          <p:nvPr/>
        </p:nvSpPr>
        <p:spPr bwMode="auto">
          <a:xfrm>
            <a:off x="38100" y="3900488"/>
            <a:ext cx="1092200" cy="10001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智能</a:t>
            </a:r>
            <a:r>
              <a:rPr lang="zh-CN" altLang="en-US" sz="3200" b="0" dirty="0" smtClean="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方法</a:t>
            </a:r>
            <a:endParaRPr lang="zh-CN" altLang="en-US" sz="3200" b="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45061" name="Rectangle 2"/>
          <p:cNvSpPr txBox="1">
            <a:spLocks noChangeArrowheads="1"/>
          </p:cNvSpPr>
          <p:nvPr/>
        </p:nvSpPr>
        <p:spPr bwMode="auto">
          <a:xfrm>
            <a:off x="1146175" y="1141413"/>
            <a:ext cx="4362450" cy="971550"/>
          </a:xfrm>
          <a:prstGeom prst="rect">
            <a:avLst/>
          </a:prstGeom>
          <a:noFill/>
          <a:ln w="22225">
            <a:solidFill>
              <a:schemeClr val="tx1"/>
            </a:solidFill>
            <a:miter lim="800000"/>
            <a:headEnd/>
            <a:tailEnd/>
          </a:ln>
        </p:spPr>
        <p:txBody>
          <a:bodyPr/>
          <a:lstStyle/>
          <a:p>
            <a:pPr algn="ctr"/>
            <a:r>
              <a:rPr lang="zh-CN" altLang="en-US" sz="2800">
                <a:ea typeface="黑体" pitchFamily="49" charset="-122"/>
                <a:cs typeface="Arial" charset="0"/>
              </a:rPr>
              <a:t>超声难以判断肝纤维化</a:t>
            </a:r>
            <a:endParaRPr lang="en-US" altLang="zh-CN" sz="2800">
              <a:ea typeface="黑体" pitchFamily="49" charset="-122"/>
              <a:cs typeface="Arial" charset="0"/>
            </a:endParaRPr>
          </a:p>
          <a:p>
            <a:pPr algn="ctr"/>
            <a:r>
              <a:rPr lang="zh-CN" altLang="en-US" sz="2800">
                <a:ea typeface="黑体" pitchFamily="49" charset="-122"/>
                <a:cs typeface="Arial" charset="0"/>
              </a:rPr>
              <a:t>亟需定量判断的手段</a:t>
            </a:r>
          </a:p>
        </p:txBody>
      </p:sp>
      <p:sp>
        <p:nvSpPr>
          <p:cNvPr id="20" name="Rectangle 2"/>
          <p:cNvSpPr txBox="1">
            <a:spLocks noChangeArrowheads="1"/>
          </p:cNvSpPr>
          <p:nvPr/>
        </p:nvSpPr>
        <p:spPr bwMode="auto">
          <a:xfrm>
            <a:off x="1146175" y="2559050"/>
            <a:ext cx="4362450" cy="954088"/>
          </a:xfrm>
          <a:prstGeom prst="rect">
            <a:avLst/>
          </a:prstGeom>
          <a:ln w="22225">
            <a:solidFill>
              <a:schemeClr val="tx1"/>
            </a:solidFill>
          </a:ln>
        </p:spPr>
        <p:txBody>
          <a:bodyPr>
            <a:spAutoFit/>
          </a:bodyPr>
          <a:lstStyle>
            <a:defPPr>
              <a:defRPr lang="zh-CN"/>
            </a:defPPr>
            <a:lvl1pPr algn="ctr">
              <a:defRPr sz="2800">
                <a:effectLst>
                  <a:outerShdw blurRad="38100" dist="38100" dir="2700000" algn="tl">
                    <a:srgbClr val="000000">
                      <a:alpha val="43137"/>
                    </a:srgbClr>
                  </a:outerShdw>
                </a:effectLst>
                <a:latin typeface="Arial" pitchFamily="34" charset="0"/>
                <a:ea typeface="黑体" pitchFamily="49" charset="-122"/>
                <a:cs typeface="Arial" pitchFamily="34" charset="0"/>
              </a:defRPr>
            </a:lvl1pPr>
          </a:lstStyle>
          <a:p>
            <a:pPr>
              <a:defRPr/>
            </a:pPr>
            <a:r>
              <a:rPr lang="en-US" altLang="zh-CN" dirty="0" smtClean="0"/>
              <a:t>1000</a:t>
            </a:r>
            <a:r>
              <a:rPr lang="zh-CN" altLang="en-US" dirty="0" smtClean="0"/>
              <a:t>余例多中心穿刺病理证实的肝纤维化超声数据</a:t>
            </a:r>
            <a:endParaRPr lang="zh-CN" altLang="en-US" dirty="0"/>
          </a:p>
        </p:txBody>
      </p:sp>
      <p:sp>
        <p:nvSpPr>
          <p:cNvPr id="45063" name="Rectangle 2"/>
          <p:cNvSpPr txBox="1">
            <a:spLocks noChangeArrowheads="1"/>
          </p:cNvSpPr>
          <p:nvPr/>
        </p:nvSpPr>
        <p:spPr bwMode="auto">
          <a:xfrm>
            <a:off x="1150938" y="5418138"/>
            <a:ext cx="4352925" cy="954087"/>
          </a:xfrm>
          <a:prstGeom prst="rect">
            <a:avLst/>
          </a:prstGeom>
          <a:noFill/>
          <a:ln w="22225">
            <a:solidFill>
              <a:schemeClr val="tx1"/>
            </a:solidFill>
            <a:miter lim="800000"/>
            <a:headEnd/>
            <a:tailEnd/>
          </a:ln>
        </p:spPr>
        <p:txBody>
          <a:bodyPr>
            <a:spAutoFit/>
          </a:bodyPr>
          <a:lstStyle/>
          <a:p>
            <a:pPr algn="ctr"/>
            <a:r>
              <a:rPr lang="zh-CN" altLang="en-US" sz="2800">
                <a:solidFill>
                  <a:srgbClr val="FFFF00"/>
                </a:solidFill>
                <a:ea typeface="黑体" pitchFamily="49" charset="-122"/>
                <a:cs typeface="Arial" charset="0"/>
              </a:rPr>
              <a:t>人工智能方法诊断结果准确度超过</a:t>
            </a:r>
            <a:r>
              <a:rPr lang="en-US" altLang="zh-CN" sz="2800">
                <a:solidFill>
                  <a:srgbClr val="FFFF00"/>
                </a:solidFill>
                <a:ea typeface="黑体" pitchFamily="49" charset="-122"/>
                <a:cs typeface="Arial" charset="0"/>
              </a:rPr>
              <a:t>90%</a:t>
            </a:r>
            <a:r>
              <a:rPr lang="zh-CN" altLang="en-US" sz="2800">
                <a:solidFill>
                  <a:srgbClr val="FFFF00"/>
                </a:solidFill>
                <a:ea typeface="黑体" pitchFamily="49" charset="-122"/>
                <a:cs typeface="Arial" charset="0"/>
              </a:rPr>
              <a:t>，优于医生</a:t>
            </a:r>
            <a:endParaRPr lang="zh-CN" altLang="zh-CN" sz="2800">
              <a:solidFill>
                <a:srgbClr val="FFFF00"/>
              </a:solidFill>
              <a:ea typeface="黑体" pitchFamily="49" charset="-122"/>
              <a:cs typeface="Arial" charset="0"/>
            </a:endParaRPr>
          </a:p>
        </p:txBody>
      </p:sp>
      <p:sp>
        <p:nvSpPr>
          <p:cNvPr id="22" name="上箭头 21"/>
          <p:cNvSpPr/>
          <p:nvPr/>
        </p:nvSpPr>
        <p:spPr bwMode="auto">
          <a:xfrm flipV="1">
            <a:off x="3303588" y="2205038"/>
            <a:ext cx="279400"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23" name="Rectangle 2"/>
          <p:cNvSpPr txBox="1">
            <a:spLocks noChangeArrowheads="1"/>
          </p:cNvSpPr>
          <p:nvPr/>
        </p:nvSpPr>
        <p:spPr bwMode="auto">
          <a:xfrm>
            <a:off x="1146175" y="3922713"/>
            <a:ext cx="4362450" cy="954087"/>
          </a:xfrm>
          <a:prstGeom prst="rect">
            <a:avLst/>
          </a:prstGeom>
          <a:ln w="22225">
            <a:solidFill>
              <a:schemeClr val="tx1"/>
            </a:solidFill>
          </a:ln>
        </p:spPr>
        <p:txBody>
          <a:bodyPr>
            <a:spAutoFit/>
          </a:bodyPr>
          <a:lstStyle>
            <a:defPPr>
              <a:defRPr lang="zh-CN"/>
            </a:defPPr>
            <a:lvl1pPr algn="ctr">
              <a:defRPr sz="2800">
                <a:effectLst>
                  <a:outerShdw blurRad="38100" dist="38100" dir="2700000" algn="tl">
                    <a:srgbClr val="000000">
                      <a:alpha val="43137"/>
                    </a:srgbClr>
                  </a:outerShdw>
                </a:effectLst>
                <a:latin typeface="Arial" pitchFamily="34" charset="0"/>
                <a:ea typeface="黑体" pitchFamily="49" charset="-122"/>
                <a:cs typeface="Arial" pitchFamily="34" charset="0"/>
              </a:defRPr>
            </a:lvl1pPr>
          </a:lstStyle>
          <a:p>
            <a:pPr>
              <a:defRPr/>
            </a:pPr>
            <a:r>
              <a:rPr lang="zh-CN" altLang="en-US" dirty="0" smtClean="0"/>
              <a:t>利用</a:t>
            </a:r>
            <a:r>
              <a:rPr lang="en-US" altLang="zh-CN" dirty="0" smtClean="0"/>
              <a:t>CNN</a:t>
            </a:r>
            <a:r>
              <a:rPr lang="zh-CN" altLang="en-US" dirty="0" smtClean="0"/>
              <a:t>迁移学习方法</a:t>
            </a:r>
            <a:endParaRPr lang="en-US" altLang="zh-CN" dirty="0" smtClean="0"/>
          </a:p>
          <a:p>
            <a:pPr>
              <a:defRPr/>
            </a:pPr>
            <a:r>
              <a:rPr lang="en-US" altLang="zh-CN" dirty="0" err="1" smtClean="0"/>
              <a:t>VGGNet</a:t>
            </a:r>
            <a:r>
              <a:rPr lang="zh-CN" altLang="en-US" dirty="0" smtClean="0"/>
              <a:t>的模型微调</a:t>
            </a:r>
            <a:endParaRPr lang="zh-CN" altLang="en-US" dirty="0"/>
          </a:p>
        </p:txBody>
      </p:sp>
      <p:sp>
        <p:nvSpPr>
          <p:cNvPr id="24" name="上箭头 23"/>
          <p:cNvSpPr/>
          <p:nvPr/>
        </p:nvSpPr>
        <p:spPr bwMode="auto">
          <a:xfrm flipV="1">
            <a:off x="3303588" y="3573463"/>
            <a:ext cx="279400" cy="287337"/>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25" name="上箭头 24"/>
          <p:cNvSpPr/>
          <p:nvPr/>
        </p:nvSpPr>
        <p:spPr bwMode="auto">
          <a:xfrm flipV="1">
            <a:off x="3303588" y="4984750"/>
            <a:ext cx="279400" cy="288925"/>
          </a:xfrm>
          <a:prstGeom prst="upArrow">
            <a:avLst/>
          </a:prstGeom>
          <a:noFill/>
          <a:ln w="31750" cap="flat" cmpd="sng" algn="ctr">
            <a:solidFill>
              <a:schemeClr val="tx1"/>
            </a:solidFill>
            <a:prstDash val="solid"/>
            <a:round/>
            <a:headEnd type="none" w="med" len="med"/>
            <a:tailEnd type="none" w="med" len="med"/>
          </a:ln>
          <a:effectLst/>
        </p:spPr>
        <p:txBody>
          <a:bodyPr wrap="none" anchor="ctr"/>
          <a:lstStyle/>
          <a:p>
            <a:pPr algn="ctr">
              <a:lnSpc>
                <a:spcPct val="130000"/>
              </a:lnSpc>
              <a:defRPr/>
            </a:pPr>
            <a:endParaRPr lang="zh-CN" altLang="en-US" sz="280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12"/>
          <p:cNvSpPr txBox="1">
            <a:spLocks/>
          </p:cNvSpPr>
          <p:nvPr/>
        </p:nvSpPr>
        <p:spPr bwMode="auto">
          <a:xfrm>
            <a:off x="109538" y="1125538"/>
            <a:ext cx="936625" cy="987425"/>
          </a:xfrm>
          <a:prstGeom prst="rect">
            <a:avLst/>
          </a:prstGeom>
          <a:noFill/>
          <a:ln>
            <a:noFill/>
          </a:ln>
          <a:extLst/>
        </p:spPr>
        <p:txBody>
          <a:bodyPr lIns="0" tIns="0" rIns="0" bIns="0"/>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1588" lvl="1" indent="0" algn="ctr">
              <a:buFont typeface="Wingdings" pitchFamily="2" charset="2"/>
              <a:buNone/>
              <a:defRPr/>
            </a:pPr>
            <a:r>
              <a:rPr lang="zh-CN" altLang="en-US" sz="3200" b="0" dirty="0" smtClean="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临床问题</a:t>
            </a:r>
            <a:endParaRPr lang="zh-CN" altLang="en-US" sz="3200" b="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pic>
        <p:nvPicPr>
          <p:cNvPr id="45069" name="Picture 2" descr="Cover image expansion"/>
          <p:cNvPicPr>
            <a:picLocks noChangeAspect="1" noChangeArrowheads="1"/>
          </p:cNvPicPr>
          <p:nvPr/>
        </p:nvPicPr>
        <p:blipFill>
          <a:blip r:embed="rId3"/>
          <a:srcRect/>
          <a:stretch>
            <a:fillRect/>
          </a:stretch>
        </p:blipFill>
        <p:spPr bwMode="auto">
          <a:xfrm>
            <a:off x="5749925" y="1196975"/>
            <a:ext cx="3143250" cy="4191000"/>
          </a:xfrm>
          <a:prstGeom prst="rect">
            <a:avLst/>
          </a:prstGeom>
          <a:noFill/>
          <a:ln w="31750">
            <a:solidFill>
              <a:srgbClr val="FF0000"/>
            </a:solidFill>
            <a:miter lim="800000"/>
            <a:headEnd/>
            <a:tailEnd/>
          </a:ln>
        </p:spPr>
      </p:pic>
      <p:sp>
        <p:nvSpPr>
          <p:cNvPr id="45070" name="矩形 19"/>
          <p:cNvSpPr>
            <a:spLocks noChangeArrowheads="1"/>
          </p:cNvSpPr>
          <p:nvPr/>
        </p:nvSpPr>
        <p:spPr bwMode="auto">
          <a:xfrm>
            <a:off x="5749925" y="5573713"/>
            <a:ext cx="3143250" cy="646112"/>
          </a:xfrm>
          <a:prstGeom prst="rect">
            <a:avLst/>
          </a:prstGeom>
          <a:noFill/>
          <a:ln w="9525">
            <a:noFill/>
            <a:miter lim="800000"/>
            <a:headEnd/>
            <a:tailEnd/>
          </a:ln>
        </p:spPr>
        <p:txBody>
          <a:bodyPr>
            <a:spAutoFit/>
          </a:bodyPr>
          <a:lstStyle/>
          <a:p>
            <a:pPr algn="ctr"/>
            <a:r>
              <a:rPr lang="en-US" altLang="zh-CN">
                <a:solidFill>
                  <a:srgbClr val="FFFF00"/>
                </a:solidFill>
                <a:ea typeface="黑体" pitchFamily="49" charset="-122"/>
                <a:cs typeface="Arial" charset="0"/>
              </a:rPr>
              <a:t>Kun Wang</a:t>
            </a:r>
            <a:r>
              <a:rPr lang="en-US" altLang="zh-CN">
                <a:ea typeface="黑体" pitchFamily="49" charset="-122"/>
                <a:cs typeface="Arial" charset="0"/>
              </a:rPr>
              <a:t>, et al, </a:t>
            </a:r>
            <a:r>
              <a:rPr lang="en-US" altLang="zh-CN" i="1">
                <a:solidFill>
                  <a:srgbClr val="FFFF00"/>
                </a:solidFill>
                <a:ea typeface="黑体" pitchFamily="49" charset="-122"/>
                <a:cs typeface="Arial" charset="0"/>
              </a:rPr>
              <a:t>Gut</a:t>
            </a:r>
            <a:r>
              <a:rPr lang="en-US" altLang="zh-CN">
                <a:ea typeface="黑体" pitchFamily="49" charset="-122"/>
                <a:cs typeface="Arial" charset="0"/>
              </a:rPr>
              <a:t>, 2018 </a:t>
            </a:r>
          </a:p>
          <a:p>
            <a:pPr algn="ctr"/>
            <a:r>
              <a:rPr lang="en-US" altLang="zh-CN">
                <a:ea typeface="黑体" pitchFamily="49" charset="-122"/>
                <a:cs typeface="Arial" charset="0"/>
              </a:rPr>
              <a:t>(major under)</a:t>
            </a:r>
            <a:endParaRPr lang="zh-CN" altLang="zh-CN">
              <a:ea typeface="黑体" pitchFamily="49" charset="-122"/>
              <a:cs typeface="Arial"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033588" y="3176588"/>
            <a:ext cx="1046162" cy="1570037"/>
          </a:xfrm>
          <a:prstGeom prst="rect">
            <a:avLst/>
          </a:prstGeom>
          <a:ln w="19050">
            <a:solidFill>
              <a:srgbClr val="FFFF00"/>
            </a:solidFill>
          </a:ln>
        </p:spPr>
        <p:txBody>
          <a:bodyPr lIns="91305" tIns="45660" rIns="91305" bIns="45660">
            <a:spAutoFit/>
          </a:bodyPr>
          <a:lstStyle/>
          <a:p>
            <a:pPr algn="dist">
              <a:defRPr/>
            </a:pPr>
            <a:r>
              <a:rPr lang="zh-CN" altLang="en-US" sz="3200" b="1"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典型临床应用</a:t>
            </a:r>
          </a:p>
        </p:txBody>
      </p:sp>
      <p:sp>
        <p:nvSpPr>
          <p:cNvPr id="32" name="矩形 31"/>
          <p:cNvSpPr/>
          <p:nvPr/>
        </p:nvSpPr>
        <p:spPr>
          <a:xfrm>
            <a:off x="6103938" y="3176588"/>
            <a:ext cx="1046162" cy="1570037"/>
          </a:xfrm>
          <a:prstGeom prst="rect">
            <a:avLst/>
          </a:prstGeom>
          <a:ln w="19050">
            <a:solidFill>
              <a:srgbClr val="FFFF00"/>
            </a:solidFill>
          </a:ln>
        </p:spPr>
        <p:txBody>
          <a:bodyPr lIns="91305" tIns="45660" rIns="91305" bIns="45660">
            <a:spAutoFit/>
          </a:bodyPr>
          <a:lstStyle/>
          <a:p>
            <a:pPr algn="dist">
              <a:defRPr/>
            </a:pPr>
            <a:r>
              <a:rPr lang="zh-CN" altLang="en-US" sz="3200" b="1"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核心关键技术</a:t>
            </a:r>
          </a:p>
        </p:txBody>
      </p:sp>
      <p:sp>
        <p:nvSpPr>
          <p:cNvPr id="34" name="椭圆 33"/>
          <p:cNvSpPr/>
          <p:nvPr/>
        </p:nvSpPr>
        <p:spPr bwMode="auto">
          <a:xfrm>
            <a:off x="3541713" y="3068638"/>
            <a:ext cx="2038350" cy="1800225"/>
          </a:xfrm>
          <a:prstGeom prst="ellipse">
            <a:avLst/>
          </a:prstGeom>
          <a:solidFill>
            <a:srgbClr val="000099">
              <a:lumMod val="75000"/>
            </a:srgbClr>
          </a:solidFill>
          <a:ln w="28575" cap="flat" cmpd="sng" algn="ctr">
            <a:noFill/>
            <a:prstDash val="solid"/>
            <a:round/>
            <a:headEnd type="none" w="med" len="med"/>
            <a:tailEnd type="none" w="med" len="med"/>
          </a:ln>
          <a:effectLst/>
        </p:spPr>
        <p:txBody>
          <a:bodyPr lIns="96032" tIns="48009" rIns="96032" bIns="48009" anchor="ctr"/>
          <a:lstStyle/>
          <a:p>
            <a:pPr algn="ctr" defTabSz="913020">
              <a:defRPr/>
            </a:pPr>
            <a:r>
              <a:rPr lang="zh-CN" altLang="en-US" sz="4400" b="1" kern="0"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影像组学</a:t>
            </a:r>
          </a:p>
        </p:txBody>
      </p:sp>
      <p:sp>
        <p:nvSpPr>
          <p:cNvPr id="35" name="矩形 34"/>
          <p:cNvSpPr/>
          <p:nvPr/>
        </p:nvSpPr>
        <p:spPr bwMode="auto">
          <a:xfrm>
            <a:off x="4560888" y="3860800"/>
            <a:ext cx="73025" cy="200025"/>
          </a:xfrm>
          <a:prstGeom prst="rect">
            <a:avLst/>
          </a:prstGeom>
          <a:solidFill>
            <a:srgbClr val="1C0476"/>
          </a:solidFill>
          <a:ln w="9525" cap="flat" cmpd="sng" algn="ctr">
            <a:noFill/>
            <a:prstDash val="solid"/>
            <a:round/>
            <a:headEnd type="none" w="med" len="med"/>
            <a:tailEnd type="none" w="med" len="med"/>
          </a:ln>
          <a:effectLst/>
        </p:spPr>
        <p:txBody>
          <a:bodyPr lIns="96032" tIns="48009" rIns="96032" bIns="48009"/>
          <a:lstStyle/>
          <a:p>
            <a:pPr defTabSz="913020">
              <a:defRPr/>
            </a:pPr>
            <a:endParaRPr lang="zh-CN" altLang="en-US" sz="4400" b="1" dirty="0">
              <a:solidFill>
                <a:srgbClr val="66CC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6" name="矩形 35"/>
          <p:cNvSpPr/>
          <p:nvPr/>
        </p:nvSpPr>
        <p:spPr bwMode="auto">
          <a:xfrm>
            <a:off x="4572000" y="4806950"/>
            <a:ext cx="73025" cy="200025"/>
          </a:xfrm>
          <a:prstGeom prst="rect">
            <a:avLst/>
          </a:prstGeom>
          <a:solidFill>
            <a:srgbClr val="1C0476"/>
          </a:solidFill>
          <a:ln w="9525" cap="flat" cmpd="sng" algn="ctr">
            <a:noFill/>
            <a:prstDash val="solid"/>
            <a:round/>
            <a:headEnd type="none" w="med" len="med"/>
            <a:tailEnd type="none" w="med" len="med"/>
          </a:ln>
          <a:effectLst/>
        </p:spPr>
        <p:txBody>
          <a:bodyPr lIns="96032" tIns="48009" rIns="96032" bIns="48009"/>
          <a:lstStyle/>
          <a:p>
            <a:pPr defTabSz="913020">
              <a:defRPr/>
            </a:pPr>
            <a:endParaRPr lang="zh-CN" altLang="en-US" sz="4400" b="1" dirty="0">
              <a:solidFill>
                <a:srgbClr val="66CC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7" name="矩形 36"/>
          <p:cNvSpPr/>
          <p:nvPr/>
        </p:nvSpPr>
        <p:spPr>
          <a:xfrm>
            <a:off x="1227138" y="1684338"/>
            <a:ext cx="2460625" cy="952500"/>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肿瘤大数据</a:t>
            </a:r>
            <a:endParaRPr lang="en-US" altLang="zh-CN"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智能诊断</a:t>
            </a:r>
          </a:p>
        </p:txBody>
      </p:sp>
      <p:sp>
        <p:nvSpPr>
          <p:cNvPr id="42" name="矩形 41"/>
          <p:cNvSpPr/>
          <p:nvPr/>
        </p:nvSpPr>
        <p:spPr>
          <a:xfrm>
            <a:off x="395288" y="3052763"/>
            <a:ext cx="974725" cy="1816100"/>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肿瘤治疗效果评估</a:t>
            </a:r>
          </a:p>
        </p:txBody>
      </p:sp>
      <p:sp>
        <p:nvSpPr>
          <p:cNvPr id="43" name="矩形 42"/>
          <p:cNvSpPr/>
          <p:nvPr/>
        </p:nvSpPr>
        <p:spPr>
          <a:xfrm>
            <a:off x="1227138" y="5238750"/>
            <a:ext cx="2460625" cy="954088"/>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肿瘤预后</a:t>
            </a:r>
            <a:endParaRPr lang="en-US" altLang="zh-CN"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生存期预测</a:t>
            </a:r>
          </a:p>
        </p:txBody>
      </p:sp>
      <p:cxnSp>
        <p:nvCxnSpPr>
          <p:cNvPr id="47113" name="直接箭头连接符 44"/>
          <p:cNvCxnSpPr>
            <a:cxnSpLocks/>
            <a:stCxn id="47124" idx="2"/>
            <a:endCxn id="31" idx="3"/>
          </p:cNvCxnSpPr>
          <p:nvPr/>
        </p:nvCxnSpPr>
        <p:spPr bwMode="auto">
          <a:xfrm flipH="1">
            <a:off x="3079750" y="3938588"/>
            <a:ext cx="484188" cy="22225"/>
          </a:xfrm>
          <a:prstGeom prst="straightConnector1">
            <a:avLst/>
          </a:prstGeom>
          <a:noFill/>
          <a:ln w="76200" algn="ctr">
            <a:solidFill>
              <a:srgbClr val="FFFF00"/>
            </a:solidFill>
            <a:round/>
            <a:headEnd/>
            <a:tailEnd type="triangle" w="med" len="med"/>
          </a:ln>
        </p:spPr>
      </p:cxnSp>
      <p:cxnSp>
        <p:nvCxnSpPr>
          <p:cNvPr id="47114" name="直接箭头连接符 45"/>
          <p:cNvCxnSpPr>
            <a:cxnSpLocks/>
            <a:stCxn id="47124" idx="6"/>
          </p:cNvCxnSpPr>
          <p:nvPr/>
        </p:nvCxnSpPr>
        <p:spPr bwMode="auto">
          <a:xfrm flipV="1">
            <a:off x="5580063" y="3916363"/>
            <a:ext cx="523875" cy="22225"/>
          </a:xfrm>
          <a:prstGeom prst="straightConnector1">
            <a:avLst/>
          </a:prstGeom>
          <a:noFill/>
          <a:ln w="76200" algn="ctr">
            <a:solidFill>
              <a:srgbClr val="FFFF00"/>
            </a:solidFill>
            <a:round/>
            <a:headEnd/>
            <a:tailEnd type="triangle" w="med" len="med"/>
          </a:ln>
        </p:spPr>
      </p:cxnSp>
      <p:sp>
        <p:nvSpPr>
          <p:cNvPr id="60" name="矩形 59"/>
          <p:cNvSpPr/>
          <p:nvPr/>
        </p:nvSpPr>
        <p:spPr>
          <a:xfrm>
            <a:off x="5773738" y="1690688"/>
            <a:ext cx="1876425" cy="954087"/>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精准肿瘤</a:t>
            </a:r>
            <a:endParaRPr lang="en-US" altLang="zh-CN"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分割标注</a:t>
            </a:r>
          </a:p>
        </p:txBody>
      </p:sp>
      <p:sp>
        <p:nvSpPr>
          <p:cNvPr id="61" name="矩形 60"/>
          <p:cNvSpPr/>
          <p:nvPr/>
        </p:nvSpPr>
        <p:spPr>
          <a:xfrm>
            <a:off x="7650163" y="3052763"/>
            <a:ext cx="1098550" cy="1816100"/>
          </a:xfrm>
          <a:prstGeom prst="rect">
            <a:avLst/>
          </a:prstGeom>
          <a:ln w="19050">
            <a:solidFill>
              <a:srgbClr val="FFFF00"/>
            </a:solidFill>
          </a:ln>
        </p:spPr>
        <p:txBody>
          <a:bodyPr lIns="91305" tIns="45660" rIns="91305" bIns="45660">
            <a:spAutoFit/>
          </a:bodyPr>
          <a:lstStyle/>
          <a:p>
            <a:pPr algn="ctr">
              <a:defRPr/>
            </a:pPr>
            <a:r>
              <a:rPr lang="zh-CN" altLang="en-US" sz="2800" dirty="0">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海量特征提取筛选</a:t>
            </a:r>
          </a:p>
        </p:txBody>
      </p:sp>
      <p:sp>
        <p:nvSpPr>
          <p:cNvPr id="47117" name="矩形 61"/>
          <p:cNvSpPr>
            <a:spLocks noChangeArrowheads="1"/>
          </p:cNvSpPr>
          <p:nvPr/>
        </p:nvSpPr>
        <p:spPr bwMode="auto">
          <a:xfrm>
            <a:off x="5724525" y="5219700"/>
            <a:ext cx="1876425" cy="954088"/>
          </a:xfrm>
          <a:prstGeom prst="rect">
            <a:avLst/>
          </a:prstGeom>
          <a:noFill/>
          <a:ln w="19050">
            <a:solidFill>
              <a:srgbClr val="FFFF00"/>
            </a:solidFill>
            <a:miter lim="800000"/>
            <a:headEnd/>
            <a:tailEnd/>
          </a:ln>
        </p:spPr>
        <p:txBody>
          <a:bodyPr lIns="91305" tIns="45660" rIns="91305" bIns="45660">
            <a:spAutoFit/>
          </a:bodyPr>
          <a:lstStyle/>
          <a:p>
            <a:pPr algn="ctr"/>
            <a:r>
              <a:rPr lang="zh-CN" altLang="en-US" sz="2800">
                <a:ea typeface="黑体" pitchFamily="49" charset="-122"/>
                <a:cs typeface="Arial" charset="0"/>
              </a:rPr>
              <a:t>人工智能</a:t>
            </a:r>
            <a:endParaRPr lang="en-US" altLang="zh-CN" sz="2800">
              <a:ea typeface="黑体" pitchFamily="49" charset="-122"/>
              <a:cs typeface="Arial" charset="0"/>
            </a:endParaRPr>
          </a:p>
          <a:p>
            <a:pPr algn="ctr"/>
            <a:r>
              <a:rPr lang="zh-CN" altLang="en-US" sz="2800">
                <a:ea typeface="黑体" pitchFamily="49" charset="-122"/>
                <a:cs typeface="Arial" charset="0"/>
              </a:rPr>
              <a:t>模型构建</a:t>
            </a:r>
            <a:endParaRPr lang="en-US" altLang="zh-CN" sz="2800">
              <a:ea typeface="黑体" pitchFamily="49" charset="-122"/>
              <a:cs typeface="Arial" charset="0"/>
            </a:endParaRPr>
          </a:p>
        </p:txBody>
      </p:sp>
      <p:cxnSp>
        <p:nvCxnSpPr>
          <p:cNvPr id="47118" name="直接箭头连接符 62"/>
          <p:cNvCxnSpPr>
            <a:cxnSpLocks noChangeShapeType="1"/>
            <a:stCxn id="31" idx="0"/>
          </p:cNvCxnSpPr>
          <p:nvPr/>
        </p:nvCxnSpPr>
        <p:spPr bwMode="auto">
          <a:xfrm flipV="1">
            <a:off x="2555875" y="2644775"/>
            <a:ext cx="0" cy="531813"/>
          </a:xfrm>
          <a:prstGeom prst="straightConnector1">
            <a:avLst/>
          </a:prstGeom>
          <a:noFill/>
          <a:ln w="57150" algn="ctr">
            <a:solidFill>
              <a:srgbClr val="FFFF00"/>
            </a:solidFill>
            <a:round/>
            <a:headEnd type="triangle" w="med" len="med"/>
            <a:tailEnd type="none" w="sm" len="sm"/>
          </a:ln>
        </p:spPr>
      </p:cxnSp>
      <p:cxnSp>
        <p:nvCxnSpPr>
          <p:cNvPr id="47119" name="直接箭头连接符 63"/>
          <p:cNvCxnSpPr>
            <a:cxnSpLocks noChangeShapeType="1"/>
            <a:stCxn id="31" idx="1"/>
            <a:endCxn id="42" idx="3"/>
          </p:cNvCxnSpPr>
          <p:nvPr/>
        </p:nvCxnSpPr>
        <p:spPr bwMode="auto">
          <a:xfrm flipH="1">
            <a:off x="1370013" y="3960813"/>
            <a:ext cx="663575" cy="0"/>
          </a:xfrm>
          <a:prstGeom prst="straightConnector1">
            <a:avLst/>
          </a:prstGeom>
          <a:noFill/>
          <a:ln w="57150" algn="ctr">
            <a:solidFill>
              <a:srgbClr val="FFFF00"/>
            </a:solidFill>
            <a:round/>
            <a:headEnd type="triangle" w="med" len="med"/>
            <a:tailEnd type="none" w="sm" len="sm"/>
          </a:ln>
        </p:spPr>
      </p:cxnSp>
      <p:cxnSp>
        <p:nvCxnSpPr>
          <p:cNvPr id="47120" name="直接箭头连接符 64"/>
          <p:cNvCxnSpPr>
            <a:cxnSpLocks noChangeShapeType="1"/>
            <a:stCxn id="31" idx="2"/>
          </p:cNvCxnSpPr>
          <p:nvPr/>
        </p:nvCxnSpPr>
        <p:spPr bwMode="auto">
          <a:xfrm>
            <a:off x="2555875" y="4746625"/>
            <a:ext cx="0" cy="492125"/>
          </a:xfrm>
          <a:prstGeom prst="straightConnector1">
            <a:avLst/>
          </a:prstGeom>
          <a:noFill/>
          <a:ln w="57150" algn="ctr">
            <a:solidFill>
              <a:srgbClr val="FFFF00"/>
            </a:solidFill>
            <a:round/>
            <a:headEnd type="triangle" w="med" len="med"/>
            <a:tailEnd type="none" w="sm" len="sm"/>
          </a:ln>
        </p:spPr>
      </p:cxnSp>
      <p:cxnSp>
        <p:nvCxnSpPr>
          <p:cNvPr id="47121" name="直接箭头连接符 65"/>
          <p:cNvCxnSpPr>
            <a:cxnSpLocks noChangeShapeType="1"/>
            <a:stCxn id="32" idx="0"/>
          </p:cNvCxnSpPr>
          <p:nvPr/>
        </p:nvCxnSpPr>
        <p:spPr bwMode="auto">
          <a:xfrm flipV="1">
            <a:off x="6626225" y="2644775"/>
            <a:ext cx="0" cy="531813"/>
          </a:xfrm>
          <a:prstGeom prst="straightConnector1">
            <a:avLst/>
          </a:prstGeom>
          <a:noFill/>
          <a:ln w="57150" algn="ctr">
            <a:solidFill>
              <a:srgbClr val="FFFF00"/>
            </a:solidFill>
            <a:round/>
            <a:headEnd/>
            <a:tailEnd type="triangle" w="med" len="med"/>
          </a:ln>
        </p:spPr>
      </p:cxnSp>
      <p:cxnSp>
        <p:nvCxnSpPr>
          <p:cNvPr id="47122" name="直接箭头连接符 66"/>
          <p:cNvCxnSpPr>
            <a:cxnSpLocks noChangeShapeType="1"/>
          </p:cNvCxnSpPr>
          <p:nvPr/>
        </p:nvCxnSpPr>
        <p:spPr bwMode="auto">
          <a:xfrm>
            <a:off x="7150100" y="3960813"/>
            <a:ext cx="427038" cy="0"/>
          </a:xfrm>
          <a:prstGeom prst="straightConnector1">
            <a:avLst/>
          </a:prstGeom>
          <a:noFill/>
          <a:ln w="57150" algn="ctr">
            <a:solidFill>
              <a:srgbClr val="FFFF00"/>
            </a:solidFill>
            <a:round/>
            <a:headEnd/>
            <a:tailEnd type="triangle" w="med" len="med"/>
          </a:ln>
        </p:spPr>
      </p:cxnSp>
      <p:cxnSp>
        <p:nvCxnSpPr>
          <p:cNvPr id="47123" name="直接箭头连接符 67"/>
          <p:cNvCxnSpPr>
            <a:cxnSpLocks noChangeShapeType="1"/>
            <a:stCxn id="32" idx="2"/>
          </p:cNvCxnSpPr>
          <p:nvPr/>
        </p:nvCxnSpPr>
        <p:spPr bwMode="auto">
          <a:xfrm>
            <a:off x="6626225" y="4746625"/>
            <a:ext cx="0" cy="492125"/>
          </a:xfrm>
          <a:prstGeom prst="straightConnector1">
            <a:avLst/>
          </a:prstGeom>
          <a:noFill/>
          <a:ln w="57150" algn="ctr">
            <a:solidFill>
              <a:srgbClr val="FFFF00"/>
            </a:solidFill>
            <a:round/>
            <a:headEnd/>
            <a:tailEnd type="triangle" w="med" len="med"/>
          </a:ln>
        </p:spPr>
      </p:cxnSp>
      <p:sp>
        <p:nvSpPr>
          <p:cNvPr id="47124" name="椭圆 3"/>
          <p:cNvSpPr>
            <a:spLocks noChangeArrowheads="1"/>
          </p:cNvSpPr>
          <p:nvPr/>
        </p:nvSpPr>
        <p:spPr bwMode="auto">
          <a:xfrm>
            <a:off x="3563938" y="2927350"/>
            <a:ext cx="2016125" cy="2022475"/>
          </a:xfrm>
          <a:prstGeom prst="ellipse">
            <a:avLst/>
          </a:prstGeom>
          <a:noFill/>
          <a:ln w="200025" algn="ctr">
            <a:solidFill>
              <a:srgbClr val="FFFF00"/>
            </a:solidFill>
            <a:round/>
            <a:headEnd/>
            <a:tailEnd/>
          </a:ln>
        </p:spPr>
        <p:txBody>
          <a:bodyPr/>
          <a:lstStyle/>
          <a:p>
            <a:pPr eaLnBrk="0" hangingPunct="0"/>
            <a:endParaRPr lang="zh-CN" altLang="en-US">
              <a:ea typeface="黑体" pitchFamily="49" charset="-122"/>
              <a:cs typeface="Arial" charset="0"/>
            </a:endParaRPr>
          </a:p>
        </p:txBody>
      </p:sp>
      <p:sp>
        <p:nvSpPr>
          <p:cNvPr id="47125" name="文本框 2"/>
          <p:cNvSpPr txBox="1">
            <a:spLocks noChangeArrowheads="1"/>
          </p:cNvSpPr>
          <p:nvPr/>
        </p:nvSpPr>
        <p:spPr bwMode="auto">
          <a:xfrm>
            <a:off x="0" y="-6350"/>
            <a:ext cx="9109075" cy="646113"/>
          </a:xfrm>
          <a:prstGeom prst="rect">
            <a:avLst/>
          </a:prstGeom>
          <a:noFill/>
          <a:ln w="9525">
            <a:noFill/>
            <a:miter lim="800000"/>
            <a:headEnd/>
            <a:tailEnd/>
          </a:ln>
        </p:spPr>
        <p:txBody>
          <a:bodyPr>
            <a:spAutoFit/>
          </a:bodyPr>
          <a:lstStyle/>
          <a:p>
            <a:r>
              <a:rPr lang="zh-CN" altLang="en-US" sz="3600">
                <a:solidFill>
                  <a:srgbClr val="FFFF00"/>
                </a:solidFill>
                <a:ea typeface="黑体" pitchFamily="49" charset="-122"/>
                <a:cs typeface="Arial" charset="0"/>
              </a:rPr>
              <a:t>影像组学研究内容</a:t>
            </a:r>
          </a:p>
        </p:txBody>
      </p:sp>
      <p:sp>
        <p:nvSpPr>
          <p:cNvPr id="24" name="矩形 23"/>
          <p:cNvSpPr/>
          <p:nvPr/>
        </p:nvSpPr>
        <p:spPr bwMode="auto">
          <a:xfrm>
            <a:off x="4572000" y="4806950"/>
            <a:ext cx="73025" cy="200025"/>
          </a:xfrm>
          <a:prstGeom prst="rect">
            <a:avLst/>
          </a:prstGeom>
          <a:solidFill>
            <a:srgbClr val="1C0476"/>
          </a:solidFill>
          <a:ln w="9525" cap="flat" cmpd="sng" algn="ctr">
            <a:noFill/>
            <a:prstDash val="solid"/>
            <a:round/>
            <a:headEnd type="none" w="med" len="med"/>
            <a:tailEnd type="none" w="med" len="med"/>
          </a:ln>
          <a:effectLst/>
        </p:spPr>
        <p:txBody>
          <a:bodyPr lIns="96032" tIns="48009" rIns="96032" bIns="48009"/>
          <a:lstStyle/>
          <a:p>
            <a:pPr defTabSz="913020">
              <a:defRPr/>
            </a:pPr>
            <a:endParaRPr lang="zh-CN" altLang="en-US" sz="4400" b="1" dirty="0">
              <a:solidFill>
                <a:srgbClr val="66CC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47127" name="矩形 25"/>
          <p:cNvSpPr>
            <a:spLocks noChangeArrowheads="1"/>
          </p:cNvSpPr>
          <p:nvPr/>
        </p:nvSpPr>
        <p:spPr bwMode="auto">
          <a:xfrm>
            <a:off x="4481513" y="2708275"/>
            <a:ext cx="234950" cy="433388"/>
          </a:xfrm>
          <a:prstGeom prst="rect">
            <a:avLst/>
          </a:prstGeom>
          <a:solidFill>
            <a:schemeClr val="bg1"/>
          </a:solidFill>
          <a:ln w="28575" algn="ctr">
            <a:noFill/>
            <a:round/>
            <a:headEnd/>
            <a:tailEnd type="arrow" w="med" len="med"/>
          </a:ln>
        </p:spPr>
        <p:txBody>
          <a:bodyPr anchor="ctr"/>
          <a:lstStyle/>
          <a:p>
            <a:pPr algn="ctr"/>
            <a:endParaRPr lang="zh-CN" altLang="en-US"/>
          </a:p>
        </p:txBody>
      </p:sp>
      <p:sp>
        <p:nvSpPr>
          <p:cNvPr id="47128" name="矩形 26"/>
          <p:cNvSpPr>
            <a:spLocks noChangeArrowheads="1"/>
          </p:cNvSpPr>
          <p:nvPr/>
        </p:nvSpPr>
        <p:spPr bwMode="auto">
          <a:xfrm>
            <a:off x="4456113" y="4806950"/>
            <a:ext cx="233362" cy="431800"/>
          </a:xfrm>
          <a:prstGeom prst="rect">
            <a:avLst/>
          </a:prstGeom>
          <a:solidFill>
            <a:schemeClr val="bg1"/>
          </a:solidFill>
          <a:ln w="28575" algn="ctr">
            <a:noFill/>
            <a:round/>
            <a:headEnd/>
            <a:tailEnd type="arrow" w="med" len="med"/>
          </a:ln>
        </p:spPr>
        <p:txBody>
          <a:bodyPr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a:spLocks/>
          </p:cNvSpPr>
          <p:nvPr/>
        </p:nvSpPr>
        <p:spPr>
          <a:xfrm>
            <a:off x="34925" y="34925"/>
            <a:ext cx="8858250"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p>
        </p:txBody>
      </p:sp>
      <p:sp>
        <p:nvSpPr>
          <p:cNvPr id="48130" name="文本框 48"/>
          <p:cNvSpPr txBox="1">
            <a:spLocks noChangeArrowheads="1"/>
          </p:cNvSpPr>
          <p:nvPr/>
        </p:nvSpPr>
        <p:spPr bwMode="auto">
          <a:xfrm>
            <a:off x="288925" y="695325"/>
            <a:ext cx="8675688" cy="1077913"/>
          </a:xfrm>
          <a:prstGeom prst="rect">
            <a:avLst/>
          </a:prstGeom>
          <a:noFill/>
          <a:ln w="28575">
            <a:solidFill>
              <a:srgbClr val="FFFF00"/>
            </a:solidFill>
            <a:miter lim="800000"/>
            <a:headEnd/>
            <a:tailEnd/>
          </a:ln>
        </p:spPr>
        <p:txBody>
          <a:bodyPr>
            <a:spAutoFit/>
          </a:bodyPr>
          <a:lstStyle/>
          <a:p>
            <a:pPr algn="ctr"/>
            <a:r>
              <a:rPr lang="zh-CN" altLang="en-US" sz="3200">
                <a:ea typeface="黑体" pitchFamily="49" charset="-122"/>
                <a:cs typeface="Arial" charset="0"/>
              </a:rPr>
              <a:t>面对系列临床问题，影像组学采用</a:t>
            </a:r>
            <a:r>
              <a:rPr lang="zh-CN" altLang="en-US" sz="3200">
                <a:solidFill>
                  <a:srgbClr val="FFFF00"/>
                </a:solidFill>
                <a:ea typeface="黑体" pitchFamily="49" charset="-122"/>
                <a:cs typeface="Arial" charset="0"/>
              </a:rPr>
              <a:t>人工智能</a:t>
            </a:r>
            <a:endParaRPr lang="en-US" altLang="zh-CN" sz="3200">
              <a:solidFill>
                <a:srgbClr val="FFFF00"/>
              </a:solidFill>
              <a:ea typeface="黑体" pitchFamily="49" charset="-122"/>
              <a:cs typeface="Arial" charset="0"/>
            </a:endParaRPr>
          </a:p>
          <a:p>
            <a:pPr algn="ctr"/>
            <a:r>
              <a:rPr lang="zh-CN" altLang="en-US" sz="3200">
                <a:ea typeface="黑体" pitchFamily="49" charset="-122"/>
                <a:cs typeface="Arial" charset="0"/>
              </a:rPr>
              <a:t>等方法进行分析研究以实现临床辅助决策</a:t>
            </a:r>
          </a:p>
        </p:txBody>
      </p:sp>
      <p:sp>
        <p:nvSpPr>
          <p:cNvPr id="15" name="矩形 14"/>
          <p:cNvSpPr/>
          <p:nvPr/>
        </p:nvSpPr>
        <p:spPr>
          <a:xfrm>
            <a:off x="95250" y="1989138"/>
            <a:ext cx="1720850" cy="522287"/>
          </a:xfrm>
          <a:prstGeom prst="rect">
            <a:avLst/>
          </a:prstGeom>
          <a:solidFill>
            <a:schemeClr val="bg2">
              <a:lumMod val="75000"/>
            </a:schemeClr>
          </a:solidFill>
        </p:spPr>
        <p:txBody>
          <a:bodyPr lIns="91404" tIns="45704" rIns="91404" bIns="45704">
            <a:spAutoFit/>
          </a:bodyPr>
          <a:lstStyle/>
          <a:p>
            <a:pPr algn="ctr">
              <a:spcBef>
                <a:spcPts val="1200"/>
              </a:spcBef>
              <a:defRPr/>
            </a:pP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肿瘤分割</a:t>
            </a:r>
            <a:endParaRPr lang="en-US" altLang="zh-CN" sz="2800" dirty="0">
              <a:solidFill>
                <a:srgbClr val="FFFF00"/>
              </a:solidFill>
              <a:latin typeface="Arial" panose="020B0604020202020204" pitchFamily="34" charset="0"/>
              <a:ea typeface="黑体" panose="02010609060101010101" pitchFamily="49" charset="-122"/>
              <a:cs typeface="Arial" panose="020B0604020202020204" pitchFamily="34" charset="0"/>
            </a:endParaRPr>
          </a:p>
        </p:txBody>
      </p:sp>
      <p:sp>
        <p:nvSpPr>
          <p:cNvPr id="48132" name="矩形 15"/>
          <p:cNvSpPr>
            <a:spLocks noChangeArrowheads="1"/>
          </p:cNvSpPr>
          <p:nvPr/>
        </p:nvSpPr>
        <p:spPr bwMode="auto">
          <a:xfrm>
            <a:off x="2506663" y="1989138"/>
            <a:ext cx="1779587" cy="522287"/>
          </a:xfrm>
          <a:prstGeom prst="rect">
            <a:avLst/>
          </a:prstGeom>
          <a:noFill/>
          <a:ln w="9525">
            <a:noFill/>
            <a:miter lim="800000"/>
            <a:headEnd/>
            <a:tailEnd/>
          </a:ln>
        </p:spPr>
        <p:txBody>
          <a:bodyPr lIns="91404" tIns="45704" rIns="91404" bIns="45704">
            <a:spAutoFit/>
          </a:bodyPr>
          <a:lstStyle/>
          <a:p>
            <a:pPr algn="ctr">
              <a:spcBef>
                <a:spcPts val="1200"/>
              </a:spcBef>
            </a:pPr>
            <a:r>
              <a:rPr lang="zh-CN" altLang="en-US" sz="2800">
                <a:solidFill>
                  <a:srgbClr val="FFFF00"/>
                </a:solidFill>
                <a:ea typeface="黑体" pitchFamily="49" charset="-122"/>
                <a:cs typeface="Arial" charset="0"/>
              </a:rPr>
              <a:t>特征提取</a:t>
            </a:r>
            <a:endParaRPr lang="en-US" altLang="zh-CN" sz="2800">
              <a:solidFill>
                <a:srgbClr val="FFFF00"/>
              </a:solidFill>
              <a:ea typeface="黑体" pitchFamily="49" charset="-122"/>
              <a:cs typeface="Arial" charset="0"/>
            </a:endParaRPr>
          </a:p>
        </p:txBody>
      </p:sp>
      <p:sp>
        <p:nvSpPr>
          <p:cNvPr id="48133" name="矩形 16"/>
          <p:cNvSpPr>
            <a:spLocks noChangeArrowheads="1"/>
          </p:cNvSpPr>
          <p:nvPr/>
        </p:nvSpPr>
        <p:spPr bwMode="auto">
          <a:xfrm>
            <a:off x="4900613" y="1989138"/>
            <a:ext cx="1849437" cy="522287"/>
          </a:xfrm>
          <a:prstGeom prst="rect">
            <a:avLst/>
          </a:prstGeom>
          <a:noFill/>
          <a:ln w="9525">
            <a:noFill/>
            <a:miter lim="800000"/>
            <a:headEnd/>
            <a:tailEnd/>
          </a:ln>
        </p:spPr>
        <p:txBody>
          <a:bodyPr lIns="91404" tIns="45704" rIns="91404" bIns="45704">
            <a:spAutoFit/>
          </a:bodyPr>
          <a:lstStyle/>
          <a:p>
            <a:pPr algn="ctr">
              <a:spcBef>
                <a:spcPts val="1200"/>
              </a:spcBef>
            </a:pPr>
            <a:r>
              <a:rPr lang="zh-CN" altLang="en-US" sz="2800">
                <a:solidFill>
                  <a:srgbClr val="FFFF00"/>
                </a:solidFill>
                <a:ea typeface="黑体" pitchFamily="49" charset="-122"/>
                <a:cs typeface="Arial" charset="0"/>
              </a:rPr>
              <a:t>特征降维</a:t>
            </a:r>
            <a:endParaRPr lang="en-US" altLang="zh-CN" sz="2800">
              <a:solidFill>
                <a:srgbClr val="FFFF00"/>
              </a:solidFill>
              <a:ea typeface="黑体" pitchFamily="49" charset="-122"/>
              <a:cs typeface="Arial" charset="0"/>
            </a:endParaRPr>
          </a:p>
        </p:txBody>
      </p:sp>
      <p:sp>
        <p:nvSpPr>
          <p:cNvPr id="48134" name="矩形 18"/>
          <p:cNvSpPr>
            <a:spLocks noChangeArrowheads="1"/>
          </p:cNvSpPr>
          <p:nvPr/>
        </p:nvSpPr>
        <p:spPr bwMode="auto">
          <a:xfrm>
            <a:off x="7186613" y="1989138"/>
            <a:ext cx="1849437" cy="522287"/>
          </a:xfrm>
          <a:prstGeom prst="rect">
            <a:avLst/>
          </a:prstGeom>
          <a:noFill/>
          <a:ln w="9525">
            <a:noFill/>
            <a:miter lim="800000"/>
            <a:headEnd/>
            <a:tailEnd/>
          </a:ln>
        </p:spPr>
        <p:txBody>
          <a:bodyPr lIns="91404" tIns="45704" rIns="91404" bIns="45704">
            <a:spAutoFit/>
          </a:bodyPr>
          <a:lstStyle/>
          <a:p>
            <a:pPr algn="ctr">
              <a:spcBef>
                <a:spcPts val="1200"/>
              </a:spcBef>
            </a:pPr>
            <a:r>
              <a:rPr lang="zh-CN" altLang="en-US" sz="2800">
                <a:solidFill>
                  <a:srgbClr val="FFFF00"/>
                </a:solidFill>
                <a:ea typeface="黑体" pitchFamily="49" charset="-122"/>
                <a:cs typeface="Arial" charset="0"/>
              </a:rPr>
              <a:t>模型构建</a:t>
            </a:r>
            <a:endParaRPr lang="en-US" altLang="zh-CN" sz="2800">
              <a:solidFill>
                <a:srgbClr val="FFFF00"/>
              </a:solidFill>
              <a:ea typeface="黑体" pitchFamily="49" charset="-122"/>
              <a:cs typeface="Arial" charset="0"/>
            </a:endParaRPr>
          </a:p>
        </p:txBody>
      </p:sp>
      <p:sp>
        <p:nvSpPr>
          <p:cNvPr id="48135" name="矩形 19"/>
          <p:cNvSpPr>
            <a:spLocks noChangeArrowheads="1"/>
          </p:cNvSpPr>
          <p:nvPr/>
        </p:nvSpPr>
        <p:spPr bwMode="auto">
          <a:xfrm>
            <a:off x="2546350" y="2663825"/>
            <a:ext cx="1700213" cy="720725"/>
          </a:xfrm>
          <a:prstGeom prst="rect">
            <a:avLst/>
          </a:prstGeom>
          <a:noFill/>
          <a:ln w="31750" algn="ctr">
            <a:solidFill>
              <a:schemeClr val="tx1"/>
            </a:solidFill>
            <a:round/>
            <a:headEnd/>
            <a:tailEnd/>
          </a:ln>
        </p:spPr>
        <p:txBody>
          <a:bodyPr wrap="none" anchor="ctr"/>
          <a:lstStyle/>
          <a:p>
            <a:pPr algn="ctr"/>
            <a:r>
              <a:rPr lang="zh-CN" altLang="en-US" sz="2600">
                <a:latin typeface="黑体" pitchFamily="49" charset="-122"/>
                <a:ea typeface="黑体" pitchFamily="49" charset="-122"/>
              </a:rPr>
              <a:t>强度</a:t>
            </a:r>
          </a:p>
        </p:txBody>
      </p:sp>
      <p:sp>
        <p:nvSpPr>
          <p:cNvPr id="48136" name="矩形 20"/>
          <p:cNvSpPr>
            <a:spLocks noChangeArrowheads="1"/>
          </p:cNvSpPr>
          <p:nvPr/>
        </p:nvSpPr>
        <p:spPr bwMode="auto">
          <a:xfrm>
            <a:off x="2551113" y="3552825"/>
            <a:ext cx="1690687" cy="719138"/>
          </a:xfrm>
          <a:prstGeom prst="rect">
            <a:avLst/>
          </a:prstGeom>
          <a:noFill/>
          <a:ln w="31750" algn="ctr">
            <a:solidFill>
              <a:schemeClr val="tx1"/>
            </a:solidFill>
            <a:round/>
            <a:headEnd/>
            <a:tailEnd/>
          </a:ln>
        </p:spPr>
        <p:txBody>
          <a:bodyPr wrap="none" anchor="ctr"/>
          <a:lstStyle/>
          <a:p>
            <a:pPr algn="ctr"/>
            <a:r>
              <a:rPr lang="zh-CN" altLang="en-US" sz="2600">
                <a:latin typeface="黑体" pitchFamily="49" charset="-122"/>
                <a:ea typeface="黑体" pitchFamily="49" charset="-122"/>
              </a:rPr>
              <a:t>形状</a:t>
            </a:r>
          </a:p>
        </p:txBody>
      </p:sp>
      <p:sp>
        <p:nvSpPr>
          <p:cNvPr id="48137" name="矩形 21"/>
          <p:cNvSpPr>
            <a:spLocks noChangeArrowheads="1"/>
          </p:cNvSpPr>
          <p:nvPr/>
        </p:nvSpPr>
        <p:spPr bwMode="auto">
          <a:xfrm>
            <a:off x="2555875" y="4360863"/>
            <a:ext cx="1681163" cy="719137"/>
          </a:xfrm>
          <a:prstGeom prst="rect">
            <a:avLst/>
          </a:prstGeom>
          <a:noFill/>
          <a:ln w="31750" algn="ctr">
            <a:solidFill>
              <a:schemeClr val="tx1"/>
            </a:solidFill>
            <a:round/>
            <a:headEnd/>
            <a:tailEnd/>
          </a:ln>
        </p:spPr>
        <p:txBody>
          <a:bodyPr wrap="none" anchor="ctr"/>
          <a:lstStyle/>
          <a:p>
            <a:pPr algn="ctr"/>
            <a:r>
              <a:rPr lang="zh-CN" altLang="en-US" sz="2600">
                <a:latin typeface="黑体" pitchFamily="49" charset="-122"/>
                <a:ea typeface="黑体" pitchFamily="49" charset="-122"/>
              </a:rPr>
              <a:t>纹理</a:t>
            </a:r>
          </a:p>
        </p:txBody>
      </p:sp>
      <p:sp>
        <p:nvSpPr>
          <p:cNvPr id="48138" name="矩形 22"/>
          <p:cNvSpPr>
            <a:spLocks noChangeArrowheads="1"/>
          </p:cNvSpPr>
          <p:nvPr/>
        </p:nvSpPr>
        <p:spPr bwMode="auto">
          <a:xfrm>
            <a:off x="2551113" y="5176838"/>
            <a:ext cx="1690687" cy="719137"/>
          </a:xfrm>
          <a:prstGeom prst="rect">
            <a:avLst/>
          </a:prstGeom>
          <a:noFill/>
          <a:ln w="31750" algn="ctr">
            <a:solidFill>
              <a:schemeClr val="tx1"/>
            </a:solidFill>
            <a:round/>
            <a:headEnd/>
            <a:tailEnd/>
          </a:ln>
        </p:spPr>
        <p:txBody>
          <a:bodyPr wrap="none" anchor="ctr"/>
          <a:lstStyle/>
          <a:p>
            <a:pPr algn="ctr"/>
            <a:r>
              <a:rPr lang="zh-CN" altLang="en-US" sz="2600">
                <a:latin typeface="黑体" pitchFamily="49" charset="-122"/>
                <a:ea typeface="黑体" pitchFamily="49" charset="-122"/>
              </a:rPr>
              <a:t>小波</a:t>
            </a:r>
          </a:p>
        </p:txBody>
      </p:sp>
      <p:sp>
        <p:nvSpPr>
          <p:cNvPr id="48139" name="矩形 23"/>
          <p:cNvSpPr>
            <a:spLocks noChangeArrowheads="1"/>
          </p:cNvSpPr>
          <p:nvPr/>
        </p:nvSpPr>
        <p:spPr bwMode="auto">
          <a:xfrm>
            <a:off x="7404100" y="3687763"/>
            <a:ext cx="1490663" cy="936625"/>
          </a:xfrm>
          <a:prstGeom prst="rect">
            <a:avLst/>
          </a:prstGeom>
          <a:noFill/>
          <a:ln w="31750" algn="ctr">
            <a:solidFill>
              <a:schemeClr val="tx1"/>
            </a:solidFill>
            <a:round/>
            <a:headEnd/>
            <a:tailEnd/>
          </a:ln>
        </p:spPr>
        <p:txBody>
          <a:bodyPr wrap="none" anchor="ctr"/>
          <a:lstStyle/>
          <a:p>
            <a:pPr algn="ctr"/>
            <a:r>
              <a:rPr lang="zh-CN" altLang="en-US" sz="2600">
                <a:ea typeface="黑体" pitchFamily="49" charset="-122"/>
              </a:rPr>
              <a:t>肿瘤分期</a:t>
            </a:r>
          </a:p>
        </p:txBody>
      </p:sp>
      <p:sp>
        <p:nvSpPr>
          <p:cNvPr id="48140" name="矩形 24"/>
          <p:cNvSpPr>
            <a:spLocks noChangeArrowheads="1"/>
          </p:cNvSpPr>
          <p:nvPr/>
        </p:nvSpPr>
        <p:spPr bwMode="auto">
          <a:xfrm>
            <a:off x="7404100" y="2663825"/>
            <a:ext cx="1490663" cy="936625"/>
          </a:xfrm>
          <a:prstGeom prst="rect">
            <a:avLst/>
          </a:prstGeom>
          <a:noFill/>
          <a:ln w="31750" algn="ctr">
            <a:solidFill>
              <a:schemeClr val="tx1"/>
            </a:solidFill>
            <a:round/>
            <a:headEnd/>
            <a:tailEnd/>
          </a:ln>
        </p:spPr>
        <p:txBody>
          <a:bodyPr wrap="none" anchor="ctr"/>
          <a:lstStyle/>
          <a:p>
            <a:pPr algn="ctr"/>
            <a:r>
              <a:rPr lang="zh-CN" altLang="en-US" sz="2600">
                <a:ea typeface="黑体" pitchFamily="49" charset="-122"/>
              </a:rPr>
              <a:t>肿瘤分型</a:t>
            </a:r>
          </a:p>
        </p:txBody>
      </p:sp>
      <p:sp>
        <p:nvSpPr>
          <p:cNvPr id="48141" name="矩形 25"/>
          <p:cNvSpPr>
            <a:spLocks noChangeArrowheads="1"/>
          </p:cNvSpPr>
          <p:nvPr/>
        </p:nvSpPr>
        <p:spPr bwMode="auto">
          <a:xfrm>
            <a:off x="7404100" y="4721225"/>
            <a:ext cx="1490663" cy="935038"/>
          </a:xfrm>
          <a:prstGeom prst="rect">
            <a:avLst/>
          </a:prstGeom>
          <a:noFill/>
          <a:ln w="31750" algn="ctr">
            <a:solidFill>
              <a:schemeClr val="tx1"/>
            </a:solidFill>
            <a:round/>
            <a:headEnd/>
            <a:tailEnd/>
          </a:ln>
        </p:spPr>
        <p:txBody>
          <a:bodyPr wrap="none" anchor="ctr"/>
          <a:lstStyle/>
          <a:p>
            <a:pPr algn="ctr"/>
            <a:r>
              <a:rPr lang="zh-CN" altLang="en-US" sz="2600">
                <a:ea typeface="黑体" pitchFamily="49" charset="-122"/>
              </a:rPr>
              <a:t>预后分析</a:t>
            </a:r>
          </a:p>
        </p:txBody>
      </p:sp>
      <p:sp>
        <p:nvSpPr>
          <p:cNvPr id="48142" name="矩形 26"/>
          <p:cNvSpPr>
            <a:spLocks noChangeArrowheads="1"/>
          </p:cNvSpPr>
          <p:nvPr/>
        </p:nvSpPr>
        <p:spPr bwMode="auto">
          <a:xfrm>
            <a:off x="7404100" y="5753100"/>
            <a:ext cx="1490663" cy="935038"/>
          </a:xfrm>
          <a:prstGeom prst="rect">
            <a:avLst/>
          </a:prstGeom>
          <a:noFill/>
          <a:ln w="31750" algn="ctr">
            <a:solidFill>
              <a:schemeClr val="tx1"/>
            </a:solidFill>
            <a:round/>
            <a:headEnd/>
            <a:tailEnd/>
          </a:ln>
        </p:spPr>
        <p:txBody>
          <a:bodyPr wrap="none" anchor="ctr"/>
          <a:lstStyle/>
          <a:p>
            <a:pPr algn="ctr"/>
            <a:r>
              <a:rPr lang="zh-CN" altLang="en-US" sz="2600">
                <a:ea typeface="黑体" pitchFamily="49" charset="-122"/>
              </a:rPr>
              <a:t>辅助诊断</a:t>
            </a:r>
          </a:p>
        </p:txBody>
      </p:sp>
      <p:sp>
        <p:nvSpPr>
          <p:cNvPr id="29" name="上箭头 28"/>
          <p:cNvSpPr/>
          <p:nvPr/>
        </p:nvSpPr>
        <p:spPr bwMode="auto">
          <a:xfrm rot="5400000">
            <a:off x="1817688" y="4321175"/>
            <a:ext cx="617538" cy="700087"/>
          </a:xfrm>
          <a:prstGeom prst="upArrow">
            <a:avLst/>
          </a:prstGeom>
          <a:noFill/>
          <a:ln w="38100" cap="flat" cmpd="sng" algn="ctr">
            <a:solidFill>
              <a:srgbClr val="FFFF00"/>
            </a:solidFill>
            <a:prstDash val="solid"/>
            <a:round/>
            <a:headEnd type="none" w="med" len="med"/>
            <a:tailEnd type="none" w="med" len="med"/>
          </a:ln>
          <a:effectLst/>
        </p:spPr>
        <p:txBody>
          <a:bodyPr vert="eaVert" wrap="none" anchor="ctr"/>
          <a:lstStyle/>
          <a:p>
            <a:pPr algn="ctr">
              <a:defRPr/>
            </a:pPr>
            <a:endParaRPr lang="zh-CN" altLang="en-US" sz="2600" b="1" dirty="0">
              <a:solidFill>
                <a:srgbClr val="FFFF00"/>
              </a:solidFill>
              <a:latin typeface="+mn-lt"/>
              <a:ea typeface="黑体" pitchFamily="49" charset="-122"/>
            </a:endParaRPr>
          </a:p>
        </p:txBody>
      </p:sp>
      <p:sp>
        <p:nvSpPr>
          <p:cNvPr id="30" name="上箭头 29"/>
          <p:cNvSpPr/>
          <p:nvPr/>
        </p:nvSpPr>
        <p:spPr bwMode="auto">
          <a:xfrm rot="5400000">
            <a:off x="4351338" y="4321175"/>
            <a:ext cx="617538" cy="700087"/>
          </a:xfrm>
          <a:prstGeom prst="upArrow">
            <a:avLst/>
          </a:prstGeom>
          <a:noFill/>
          <a:ln w="38100" cap="flat" cmpd="sng" algn="ctr">
            <a:solidFill>
              <a:srgbClr val="FFFF00"/>
            </a:solidFill>
            <a:prstDash val="solid"/>
            <a:round/>
            <a:headEnd type="none" w="med" len="med"/>
            <a:tailEnd type="none" w="med" len="med"/>
          </a:ln>
          <a:effectLst/>
        </p:spPr>
        <p:txBody>
          <a:bodyPr vert="eaVert" wrap="none" anchor="ctr"/>
          <a:lstStyle/>
          <a:p>
            <a:pPr algn="ctr">
              <a:defRPr/>
            </a:pPr>
            <a:endParaRPr lang="zh-CN" altLang="en-US" sz="2600" b="1" dirty="0">
              <a:solidFill>
                <a:srgbClr val="FFFF00"/>
              </a:solidFill>
              <a:latin typeface="+mn-lt"/>
              <a:ea typeface="黑体" pitchFamily="49" charset="-122"/>
            </a:endParaRPr>
          </a:p>
        </p:txBody>
      </p:sp>
      <p:sp>
        <p:nvSpPr>
          <p:cNvPr id="31" name="上箭头 30"/>
          <p:cNvSpPr/>
          <p:nvPr/>
        </p:nvSpPr>
        <p:spPr bwMode="auto">
          <a:xfrm rot="5400000">
            <a:off x="6678613" y="4321175"/>
            <a:ext cx="617538" cy="700087"/>
          </a:xfrm>
          <a:prstGeom prst="upArrow">
            <a:avLst/>
          </a:prstGeom>
          <a:noFill/>
          <a:ln w="38100" cap="flat" cmpd="sng" algn="ctr">
            <a:solidFill>
              <a:srgbClr val="FFFF00"/>
            </a:solidFill>
            <a:prstDash val="solid"/>
            <a:round/>
            <a:headEnd type="none" w="med" len="med"/>
            <a:tailEnd type="none" w="med" len="med"/>
          </a:ln>
          <a:effectLst/>
        </p:spPr>
        <p:txBody>
          <a:bodyPr vert="eaVert" wrap="none" anchor="ctr"/>
          <a:lstStyle/>
          <a:p>
            <a:pPr algn="ctr">
              <a:defRPr/>
            </a:pPr>
            <a:endParaRPr lang="zh-CN" altLang="en-US" sz="2600" b="1" dirty="0">
              <a:solidFill>
                <a:srgbClr val="FFFF00"/>
              </a:solidFill>
              <a:latin typeface="+mn-lt"/>
              <a:ea typeface="黑体" pitchFamily="49" charset="-122"/>
            </a:endParaRPr>
          </a:p>
        </p:txBody>
      </p:sp>
      <p:sp>
        <p:nvSpPr>
          <p:cNvPr id="48146" name="矩形 31"/>
          <p:cNvSpPr>
            <a:spLocks noChangeArrowheads="1"/>
          </p:cNvSpPr>
          <p:nvPr/>
        </p:nvSpPr>
        <p:spPr bwMode="auto">
          <a:xfrm>
            <a:off x="2557463" y="5967413"/>
            <a:ext cx="1689100" cy="720725"/>
          </a:xfrm>
          <a:prstGeom prst="rect">
            <a:avLst/>
          </a:prstGeom>
          <a:noFill/>
          <a:ln w="31750" algn="ctr">
            <a:solidFill>
              <a:schemeClr val="tx1"/>
            </a:solidFill>
            <a:round/>
            <a:headEnd/>
            <a:tailEnd/>
          </a:ln>
        </p:spPr>
        <p:txBody>
          <a:bodyPr wrap="none" anchor="ctr"/>
          <a:lstStyle/>
          <a:p>
            <a:pPr algn="ctr"/>
            <a:r>
              <a:rPr lang="zh-CN" altLang="en-US" sz="2600">
                <a:latin typeface="黑体" pitchFamily="49" charset="-122"/>
                <a:ea typeface="黑体" pitchFamily="49" charset="-122"/>
              </a:rPr>
              <a:t>临床</a:t>
            </a:r>
          </a:p>
        </p:txBody>
      </p:sp>
      <p:sp>
        <p:nvSpPr>
          <p:cNvPr id="35" name="矩形 34"/>
          <p:cNvSpPr/>
          <p:nvPr/>
        </p:nvSpPr>
        <p:spPr bwMode="auto">
          <a:xfrm>
            <a:off x="5053013" y="3687763"/>
            <a:ext cx="1490662" cy="936625"/>
          </a:xfrm>
          <a:prstGeom prst="rect">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r>
              <a:rPr lang="zh-CN" altLang="en-US" sz="2600" dirty="0">
                <a:latin typeface="+mn-lt"/>
                <a:ea typeface="黑体" pitchFamily="49" charset="-122"/>
              </a:rPr>
              <a:t>空间映射</a:t>
            </a:r>
          </a:p>
        </p:txBody>
      </p:sp>
      <p:sp>
        <p:nvSpPr>
          <p:cNvPr id="48148" name="矩形 35"/>
          <p:cNvSpPr>
            <a:spLocks noChangeArrowheads="1"/>
          </p:cNvSpPr>
          <p:nvPr/>
        </p:nvSpPr>
        <p:spPr bwMode="auto">
          <a:xfrm>
            <a:off x="5053013" y="2663825"/>
            <a:ext cx="1490662" cy="936625"/>
          </a:xfrm>
          <a:prstGeom prst="rect">
            <a:avLst/>
          </a:prstGeom>
          <a:noFill/>
          <a:ln w="31750" algn="ctr">
            <a:solidFill>
              <a:schemeClr val="tx1"/>
            </a:solidFill>
            <a:round/>
            <a:headEnd/>
            <a:tailEnd/>
          </a:ln>
        </p:spPr>
        <p:txBody>
          <a:bodyPr wrap="none" anchor="ctr"/>
          <a:lstStyle/>
          <a:p>
            <a:pPr algn="ctr"/>
            <a:r>
              <a:rPr lang="zh-CN" altLang="en-US" sz="2600">
                <a:ea typeface="黑体" pitchFamily="49" charset="-122"/>
              </a:rPr>
              <a:t>稀疏选择</a:t>
            </a:r>
          </a:p>
        </p:txBody>
      </p:sp>
      <p:sp>
        <p:nvSpPr>
          <p:cNvPr id="37" name="矩形 36"/>
          <p:cNvSpPr/>
          <p:nvPr/>
        </p:nvSpPr>
        <p:spPr bwMode="auto">
          <a:xfrm>
            <a:off x="5053013" y="4721225"/>
            <a:ext cx="1490662" cy="935038"/>
          </a:xfrm>
          <a:prstGeom prst="rect">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r>
              <a:rPr lang="zh-CN" altLang="en-US" sz="2600" dirty="0">
                <a:latin typeface="+mn-lt"/>
                <a:ea typeface="黑体" pitchFamily="49" charset="-122"/>
              </a:rPr>
              <a:t>神经网络</a:t>
            </a:r>
          </a:p>
        </p:txBody>
      </p:sp>
      <p:sp>
        <p:nvSpPr>
          <p:cNvPr id="48150" name="矩形 37"/>
          <p:cNvSpPr>
            <a:spLocks noChangeArrowheads="1"/>
          </p:cNvSpPr>
          <p:nvPr/>
        </p:nvSpPr>
        <p:spPr bwMode="auto">
          <a:xfrm>
            <a:off x="5053013" y="5753100"/>
            <a:ext cx="1490662" cy="935038"/>
          </a:xfrm>
          <a:prstGeom prst="rect">
            <a:avLst/>
          </a:prstGeom>
          <a:noFill/>
          <a:ln w="31750" algn="ctr">
            <a:solidFill>
              <a:schemeClr val="tx1"/>
            </a:solidFill>
            <a:round/>
            <a:headEnd/>
            <a:tailEnd/>
          </a:ln>
        </p:spPr>
        <p:txBody>
          <a:bodyPr wrap="none" anchor="ctr"/>
          <a:lstStyle/>
          <a:p>
            <a:pPr algn="ctr"/>
            <a:r>
              <a:rPr lang="zh-CN" altLang="en-US" sz="2600">
                <a:ea typeface="黑体" pitchFamily="49" charset="-122"/>
                <a:cs typeface="Arial" charset="0"/>
              </a:rPr>
              <a:t>递归排除</a:t>
            </a:r>
          </a:p>
        </p:txBody>
      </p:sp>
      <p:sp>
        <p:nvSpPr>
          <p:cNvPr id="39" name="矩形 38"/>
          <p:cNvSpPr/>
          <p:nvPr/>
        </p:nvSpPr>
        <p:spPr bwMode="auto">
          <a:xfrm>
            <a:off x="200025" y="3687763"/>
            <a:ext cx="1492250" cy="936625"/>
          </a:xfrm>
          <a:prstGeom prst="rect">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r>
              <a:rPr lang="zh-CN" altLang="en-US" sz="2600" dirty="0">
                <a:latin typeface="+mn-lt"/>
                <a:ea typeface="黑体" pitchFamily="49" charset="-122"/>
              </a:rPr>
              <a:t>图割算法</a:t>
            </a:r>
          </a:p>
        </p:txBody>
      </p:sp>
      <p:sp>
        <p:nvSpPr>
          <p:cNvPr id="40" name="矩形 39"/>
          <p:cNvSpPr/>
          <p:nvPr/>
        </p:nvSpPr>
        <p:spPr bwMode="auto">
          <a:xfrm>
            <a:off x="200025" y="2663825"/>
            <a:ext cx="1492250" cy="936625"/>
          </a:xfrm>
          <a:prstGeom prst="rect">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r>
              <a:rPr lang="zh-CN" altLang="en-US" sz="2600" dirty="0">
                <a:latin typeface="+mn-lt"/>
                <a:ea typeface="黑体" pitchFamily="49" charset="-122"/>
              </a:rPr>
              <a:t>区域生长</a:t>
            </a:r>
          </a:p>
        </p:txBody>
      </p:sp>
      <p:sp>
        <p:nvSpPr>
          <p:cNvPr id="50" name="矩形 49"/>
          <p:cNvSpPr/>
          <p:nvPr/>
        </p:nvSpPr>
        <p:spPr bwMode="auto">
          <a:xfrm>
            <a:off x="200025" y="4721225"/>
            <a:ext cx="1492250" cy="935038"/>
          </a:xfrm>
          <a:prstGeom prst="rect">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r>
              <a:rPr lang="zh-CN" altLang="en-US" sz="2600" dirty="0">
                <a:latin typeface="+mn-lt"/>
                <a:ea typeface="黑体" pitchFamily="49" charset="-122"/>
              </a:rPr>
              <a:t>水平集</a:t>
            </a:r>
          </a:p>
        </p:txBody>
      </p:sp>
      <p:sp>
        <p:nvSpPr>
          <p:cNvPr id="51" name="矩形 50"/>
          <p:cNvSpPr/>
          <p:nvPr/>
        </p:nvSpPr>
        <p:spPr bwMode="auto">
          <a:xfrm>
            <a:off x="200025" y="5753100"/>
            <a:ext cx="1492250" cy="935038"/>
          </a:xfrm>
          <a:prstGeom prst="rect">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r>
              <a:rPr lang="zh-CN" altLang="en-US" sz="2600" dirty="0">
                <a:latin typeface="+mn-lt"/>
                <a:ea typeface="黑体" pitchFamily="49" charset="-122"/>
              </a:rPr>
              <a:t>分水岭</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a:solidFill>
                  <a:srgbClr val="FFFF00"/>
                </a:solidFill>
                <a:latin typeface="Arial" pitchFamily="34" charset="0"/>
                <a:ea typeface="黑体" pitchFamily="49" charset="-122"/>
              </a:rPr>
              <a:t>—</a:t>
            </a:r>
            <a:r>
              <a:rPr lang="zh-CN" altLang="en-US" sz="3600" b="0"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精准肿瘤</a:t>
            </a:r>
            <a:r>
              <a:rPr lang="zh-CN" altLang="en-US" sz="3600" b="0" dirty="0" smtClean="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分割</a:t>
            </a:r>
            <a:r>
              <a:rPr lang="en-US" altLang="zh-CN" sz="3600" b="0" dirty="0">
                <a:solidFill>
                  <a:srgbClr val="FFFF00"/>
                </a:solidFill>
                <a:latin typeface="Arial" pitchFamily="34" charset="0"/>
                <a:ea typeface="黑体" pitchFamily="49" charset="-122"/>
              </a:rPr>
              <a:t>(</a:t>
            </a:r>
            <a:r>
              <a:rPr lang="en-US" altLang="zh-CN" sz="3600" b="0" dirty="0" smtClean="0">
                <a:solidFill>
                  <a:srgbClr val="FFFF00"/>
                </a:solidFill>
                <a:latin typeface="Arial" pitchFamily="34" charset="0"/>
                <a:ea typeface="黑体" pitchFamily="49" charset="-122"/>
              </a:rPr>
              <a:t>1/3)</a:t>
            </a:r>
            <a:endParaRPr lang="zh-CN" altLang="en-US" sz="3600" b="0" dirty="0">
              <a:solidFill>
                <a:srgbClr val="FFFF00"/>
              </a:solidFill>
              <a:latin typeface="Arial" pitchFamily="34" charset="0"/>
              <a:ea typeface="黑体" pitchFamily="49" charset="-122"/>
            </a:endParaRPr>
          </a:p>
        </p:txBody>
      </p:sp>
      <p:grpSp>
        <p:nvGrpSpPr>
          <p:cNvPr id="49154" name="组合 7"/>
          <p:cNvGrpSpPr>
            <a:grpSpLocks/>
          </p:cNvGrpSpPr>
          <p:nvPr/>
        </p:nvGrpSpPr>
        <p:grpSpPr bwMode="auto">
          <a:xfrm>
            <a:off x="419100" y="1674813"/>
            <a:ext cx="1366838" cy="1366837"/>
            <a:chOff x="323528" y="1244662"/>
            <a:chExt cx="1368032" cy="1368032"/>
          </a:xfrm>
        </p:grpSpPr>
        <p:pic>
          <p:nvPicPr>
            <p:cNvPr id="49179" name="图片 2"/>
            <p:cNvPicPr>
              <a:picLocks noChangeAspect="1"/>
            </p:cNvPicPr>
            <p:nvPr/>
          </p:nvPicPr>
          <p:blipFill>
            <a:blip r:embed="rId3"/>
            <a:srcRect/>
            <a:stretch>
              <a:fillRect/>
            </a:stretch>
          </p:blipFill>
          <p:spPr bwMode="auto">
            <a:xfrm>
              <a:off x="323528" y="1244662"/>
              <a:ext cx="1080000" cy="1080000"/>
            </a:xfrm>
            <a:prstGeom prst="rect">
              <a:avLst/>
            </a:prstGeom>
            <a:noFill/>
            <a:ln w="9525">
              <a:noFill/>
              <a:miter lim="800000"/>
              <a:headEnd/>
              <a:tailEnd/>
            </a:ln>
          </p:spPr>
        </p:pic>
        <p:pic>
          <p:nvPicPr>
            <p:cNvPr id="49180" name="图片 29"/>
            <p:cNvPicPr>
              <a:picLocks noChangeAspect="1"/>
            </p:cNvPicPr>
            <p:nvPr/>
          </p:nvPicPr>
          <p:blipFill>
            <a:blip r:embed="rId3"/>
            <a:srcRect/>
            <a:stretch>
              <a:fillRect/>
            </a:stretch>
          </p:blipFill>
          <p:spPr bwMode="auto">
            <a:xfrm>
              <a:off x="395536" y="1316670"/>
              <a:ext cx="1080000" cy="1080000"/>
            </a:xfrm>
            <a:prstGeom prst="rect">
              <a:avLst/>
            </a:prstGeom>
            <a:noFill/>
            <a:ln w="9525">
              <a:noFill/>
              <a:miter lim="800000"/>
              <a:headEnd/>
              <a:tailEnd/>
            </a:ln>
          </p:spPr>
        </p:pic>
        <p:pic>
          <p:nvPicPr>
            <p:cNvPr id="49181" name="图片 31"/>
            <p:cNvPicPr>
              <a:picLocks noChangeAspect="1"/>
            </p:cNvPicPr>
            <p:nvPr/>
          </p:nvPicPr>
          <p:blipFill>
            <a:blip r:embed="rId3"/>
            <a:srcRect/>
            <a:stretch>
              <a:fillRect/>
            </a:stretch>
          </p:blipFill>
          <p:spPr bwMode="auto">
            <a:xfrm>
              <a:off x="467544" y="1388678"/>
              <a:ext cx="1080000" cy="1080000"/>
            </a:xfrm>
            <a:prstGeom prst="rect">
              <a:avLst/>
            </a:prstGeom>
            <a:noFill/>
            <a:ln w="9525">
              <a:noFill/>
              <a:miter lim="800000"/>
              <a:headEnd/>
              <a:tailEnd/>
            </a:ln>
          </p:spPr>
        </p:pic>
        <p:pic>
          <p:nvPicPr>
            <p:cNvPr id="49182" name="图片 32"/>
            <p:cNvPicPr>
              <a:picLocks noChangeAspect="1"/>
            </p:cNvPicPr>
            <p:nvPr/>
          </p:nvPicPr>
          <p:blipFill>
            <a:blip r:embed="rId3"/>
            <a:srcRect/>
            <a:stretch>
              <a:fillRect/>
            </a:stretch>
          </p:blipFill>
          <p:spPr bwMode="auto">
            <a:xfrm>
              <a:off x="539552" y="1460686"/>
              <a:ext cx="1080000" cy="1080000"/>
            </a:xfrm>
            <a:prstGeom prst="rect">
              <a:avLst/>
            </a:prstGeom>
            <a:noFill/>
            <a:ln w="9525">
              <a:noFill/>
              <a:miter lim="800000"/>
              <a:headEnd/>
              <a:tailEnd/>
            </a:ln>
          </p:spPr>
        </p:pic>
        <p:pic>
          <p:nvPicPr>
            <p:cNvPr id="49183" name="图片 33"/>
            <p:cNvPicPr>
              <a:picLocks noChangeAspect="1"/>
            </p:cNvPicPr>
            <p:nvPr/>
          </p:nvPicPr>
          <p:blipFill>
            <a:blip r:embed="rId3"/>
            <a:srcRect/>
            <a:stretch>
              <a:fillRect/>
            </a:stretch>
          </p:blipFill>
          <p:spPr bwMode="auto">
            <a:xfrm>
              <a:off x="611560" y="1532694"/>
              <a:ext cx="1080000" cy="1080000"/>
            </a:xfrm>
            <a:prstGeom prst="rect">
              <a:avLst/>
            </a:prstGeom>
            <a:noFill/>
            <a:ln w="9525">
              <a:noFill/>
              <a:miter lim="800000"/>
              <a:headEnd/>
              <a:tailEnd/>
            </a:ln>
          </p:spPr>
        </p:pic>
      </p:grpSp>
      <p:grpSp>
        <p:nvGrpSpPr>
          <p:cNvPr id="49155" name="组合 9"/>
          <p:cNvGrpSpPr>
            <a:grpSpLocks/>
          </p:cNvGrpSpPr>
          <p:nvPr/>
        </p:nvGrpSpPr>
        <p:grpSpPr bwMode="auto">
          <a:xfrm>
            <a:off x="395288" y="3132138"/>
            <a:ext cx="1368425" cy="1374775"/>
            <a:chOff x="300733" y="2703051"/>
            <a:chExt cx="1368032" cy="1374021"/>
          </a:xfrm>
        </p:grpSpPr>
        <p:pic>
          <p:nvPicPr>
            <p:cNvPr id="49174" name="Picture 4" descr="https://timgsa.baidu.com/timg?image&amp;quality=80&amp;size=b9999_10000&amp;sec=1498127925531&amp;di=ecf2e881c4955948a0d532457ccb62d5&amp;imgtype=0&amp;src=http%3A%2F%2Fi.dimg.cc%2F41%2F7b%2F8a%2Fcf%2F88%2Fa2%2F50%2F58%2Ff0%2F01%2F11%2F7e%2Fd1%2F33%2Fea%2Fa4.jpg"/>
            <p:cNvPicPr>
              <a:picLocks noChangeArrowheads="1"/>
            </p:cNvPicPr>
            <p:nvPr/>
          </p:nvPicPr>
          <p:blipFill>
            <a:blip r:embed="rId4"/>
            <a:srcRect r="28848" b="10043"/>
            <a:stretch>
              <a:fillRect/>
            </a:stretch>
          </p:blipFill>
          <p:spPr bwMode="auto">
            <a:xfrm>
              <a:off x="300733" y="2703051"/>
              <a:ext cx="1080000" cy="1080000"/>
            </a:xfrm>
            <a:prstGeom prst="rect">
              <a:avLst/>
            </a:prstGeom>
            <a:noFill/>
            <a:ln w="9525">
              <a:noFill/>
              <a:miter lim="800000"/>
              <a:headEnd/>
              <a:tailEnd/>
            </a:ln>
          </p:spPr>
        </p:pic>
        <p:pic>
          <p:nvPicPr>
            <p:cNvPr id="49175" name="Picture 4" descr="https://timgsa.baidu.com/timg?image&amp;quality=80&amp;size=b9999_10000&amp;sec=1498127925531&amp;di=ecf2e881c4955948a0d532457ccb62d5&amp;imgtype=0&amp;src=http%3A%2F%2Fi.dimg.cc%2F41%2F7b%2F8a%2Fcf%2F88%2Fa2%2F50%2F58%2Ff0%2F01%2F11%2F7e%2Fd1%2F33%2Fea%2Fa4.jpg"/>
            <p:cNvPicPr>
              <a:picLocks noChangeArrowheads="1"/>
            </p:cNvPicPr>
            <p:nvPr/>
          </p:nvPicPr>
          <p:blipFill>
            <a:blip r:embed="rId4"/>
            <a:srcRect r="28848" b="10043"/>
            <a:stretch>
              <a:fillRect/>
            </a:stretch>
          </p:blipFill>
          <p:spPr bwMode="auto">
            <a:xfrm>
              <a:off x="372741" y="2781048"/>
              <a:ext cx="1080000" cy="1080000"/>
            </a:xfrm>
            <a:prstGeom prst="rect">
              <a:avLst/>
            </a:prstGeom>
            <a:noFill/>
            <a:ln w="9525">
              <a:noFill/>
              <a:miter lim="800000"/>
              <a:headEnd/>
              <a:tailEnd/>
            </a:ln>
          </p:spPr>
        </p:pic>
        <p:pic>
          <p:nvPicPr>
            <p:cNvPr id="49176" name="Picture 4" descr="https://timgsa.baidu.com/timg?image&amp;quality=80&amp;size=b9999_10000&amp;sec=1498127925531&amp;di=ecf2e881c4955948a0d532457ccb62d5&amp;imgtype=0&amp;src=http%3A%2F%2Fi.dimg.cc%2F41%2F7b%2F8a%2Fcf%2F88%2Fa2%2F50%2F58%2Ff0%2F01%2F11%2F7e%2Fd1%2F33%2Fea%2Fa4.jpg"/>
            <p:cNvPicPr>
              <a:picLocks noChangeArrowheads="1"/>
            </p:cNvPicPr>
            <p:nvPr/>
          </p:nvPicPr>
          <p:blipFill>
            <a:blip r:embed="rId4"/>
            <a:srcRect r="28848" b="10043"/>
            <a:stretch>
              <a:fillRect/>
            </a:stretch>
          </p:blipFill>
          <p:spPr bwMode="auto">
            <a:xfrm>
              <a:off x="444749" y="2853056"/>
              <a:ext cx="1080000" cy="1080000"/>
            </a:xfrm>
            <a:prstGeom prst="rect">
              <a:avLst/>
            </a:prstGeom>
            <a:noFill/>
            <a:ln w="9525">
              <a:noFill/>
              <a:miter lim="800000"/>
              <a:headEnd/>
              <a:tailEnd/>
            </a:ln>
          </p:spPr>
        </p:pic>
        <p:pic>
          <p:nvPicPr>
            <p:cNvPr id="49177" name="Picture 4" descr="https://timgsa.baidu.com/timg?image&amp;quality=80&amp;size=b9999_10000&amp;sec=1498127925531&amp;di=ecf2e881c4955948a0d532457ccb62d5&amp;imgtype=0&amp;src=http%3A%2F%2Fi.dimg.cc%2F41%2F7b%2F8a%2Fcf%2F88%2Fa2%2F50%2F58%2Ff0%2F01%2F11%2F7e%2Fd1%2F33%2Fea%2Fa4.jpg"/>
            <p:cNvPicPr>
              <a:picLocks noChangeArrowheads="1"/>
            </p:cNvPicPr>
            <p:nvPr/>
          </p:nvPicPr>
          <p:blipFill>
            <a:blip r:embed="rId4"/>
            <a:srcRect r="28848" b="10043"/>
            <a:stretch>
              <a:fillRect/>
            </a:stretch>
          </p:blipFill>
          <p:spPr bwMode="auto">
            <a:xfrm>
              <a:off x="516757" y="2925064"/>
              <a:ext cx="1080000" cy="1080000"/>
            </a:xfrm>
            <a:prstGeom prst="rect">
              <a:avLst/>
            </a:prstGeom>
            <a:noFill/>
            <a:ln w="9525">
              <a:noFill/>
              <a:miter lim="800000"/>
              <a:headEnd/>
              <a:tailEnd/>
            </a:ln>
          </p:spPr>
        </p:pic>
        <p:pic>
          <p:nvPicPr>
            <p:cNvPr id="49178" name="Picture 4" descr="https://timgsa.baidu.com/timg?image&amp;quality=80&amp;size=b9999_10000&amp;sec=1498127925531&amp;di=ecf2e881c4955948a0d532457ccb62d5&amp;imgtype=0&amp;src=http%3A%2F%2Fi.dimg.cc%2F41%2F7b%2F8a%2Fcf%2F88%2Fa2%2F50%2F58%2Ff0%2F01%2F11%2F7e%2Fd1%2F33%2Fea%2Fa4.jpg"/>
            <p:cNvPicPr>
              <a:picLocks noChangeArrowheads="1"/>
            </p:cNvPicPr>
            <p:nvPr/>
          </p:nvPicPr>
          <p:blipFill>
            <a:blip r:embed="rId4"/>
            <a:srcRect r="28848" b="10043"/>
            <a:stretch>
              <a:fillRect/>
            </a:stretch>
          </p:blipFill>
          <p:spPr bwMode="auto">
            <a:xfrm>
              <a:off x="588765" y="2997072"/>
              <a:ext cx="1080000" cy="1080000"/>
            </a:xfrm>
            <a:prstGeom prst="rect">
              <a:avLst/>
            </a:prstGeom>
            <a:noFill/>
            <a:ln w="9525">
              <a:noFill/>
              <a:miter lim="800000"/>
              <a:headEnd/>
              <a:tailEnd/>
            </a:ln>
          </p:spPr>
        </p:pic>
      </p:grpSp>
      <p:grpSp>
        <p:nvGrpSpPr>
          <p:cNvPr id="49156" name="组合 8"/>
          <p:cNvGrpSpPr>
            <a:grpSpLocks/>
          </p:cNvGrpSpPr>
          <p:nvPr/>
        </p:nvGrpSpPr>
        <p:grpSpPr bwMode="auto">
          <a:xfrm>
            <a:off x="1930400" y="1728788"/>
            <a:ext cx="1368425" cy="1366837"/>
            <a:chOff x="1835696" y="1298718"/>
            <a:chExt cx="1368032" cy="1367835"/>
          </a:xfrm>
        </p:grpSpPr>
        <p:pic>
          <p:nvPicPr>
            <p:cNvPr id="49169" name="图片 4"/>
            <p:cNvPicPr>
              <a:picLocks/>
            </p:cNvPicPr>
            <p:nvPr/>
          </p:nvPicPr>
          <p:blipFill>
            <a:blip r:embed="rId5"/>
            <a:srcRect/>
            <a:stretch>
              <a:fillRect/>
            </a:stretch>
          </p:blipFill>
          <p:spPr bwMode="auto">
            <a:xfrm>
              <a:off x="1835696" y="1298718"/>
              <a:ext cx="1080000" cy="1080000"/>
            </a:xfrm>
            <a:prstGeom prst="rect">
              <a:avLst/>
            </a:prstGeom>
            <a:noFill/>
            <a:ln w="9525">
              <a:noFill/>
              <a:miter lim="800000"/>
              <a:headEnd/>
              <a:tailEnd/>
            </a:ln>
          </p:spPr>
        </p:pic>
        <p:pic>
          <p:nvPicPr>
            <p:cNvPr id="49170" name="图片 40"/>
            <p:cNvPicPr>
              <a:picLocks/>
            </p:cNvPicPr>
            <p:nvPr/>
          </p:nvPicPr>
          <p:blipFill>
            <a:blip r:embed="rId5"/>
            <a:srcRect/>
            <a:stretch>
              <a:fillRect/>
            </a:stretch>
          </p:blipFill>
          <p:spPr bwMode="auto">
            <a:xfrm>
              <a:off x="1907704" y="1408630"/>
              <a:ext cx="1080000" cy="1080000"/>
            </a:xfrm>
            <a:prstGeom prst="rect">
              <a:avLst/>
            </a:prstGeom>
            <a:noFill/>
            <a:ln w="9525">
              <a:noFill/>
              <a:miter lim="800000"/>
              <a:headEnd/>
              <a:tailEnd/>
            </a:ln>
          </p:spPr>
        </p:pic>
        <p:pic>
          <p:nvPicPr>
            <p:cNvPr id="49171" name="图片 41"/>
            <p:cNvPicPr>
              <a:picLocks/>
            </p:cNvPicPr>
            <p:nvPr/>
          </p:nvPicPr>
          <p:blipFill>
            <a:blip r:embed="rId5"/>
            <a:srcRect/>
            <a:stretch>
              <a:fillRect/>
            </a:stretch>
          </p:blipFill>
          <p:spPr bwMode="auto">
            <a:xfrm>
              <a:off x="1979712" y="1480638"/>
              <a:ext cx="1080000" cy="1080000"/>
            </a:xfrm>
            <a:prstGeom prst="rect">
              <a:avLst/>
            </a:prstGeom>
            <a:noFill/>
            <a:ln w="9525">
              <a:noFill/>
              <a:miter lim="800000"/>
              <a:headEnd/>
              <a:tailEnd/>
            </a:ln>
          </p:spPr>
        </p:pic>
        <p:pic>
          <p:nvPicPr>
            <p:cNvPr id="49172" name="图片 42"/>
            <p:cNvPicPr>
              <a:picLocks/>
            </p:cNvPicPr>
            <p:nvPr/>
          </p:nvPicPr>
          <p:blipFill>
            <a:blip r:embed="rId5"/>
            <a:srcRect/>
            <a:stretch>
              <a:fillRect/>
            </a:stretch>
          </p:blipFill>
          <p:spPr bwMode="auto">
            <a:xfrm>
              <a:off x="2051720" y="1552646"/>
              <a:ext cx="1080000" cy="1080000"/>
            </a:xfrm>
            <a:prstGeom prst="rect">
              <a:avLst/>
            </a:prstGeom>
            <a:noFill/>
            <a:ln w="9525">
              <a:noFill/>
              <a:miter lim="800000"/>
              <a:headEnd/>
              <a:tailEnd/>
            </a:ln>
          </p:spPr>
        </p:pic>
        <p:pic>
          <p:nvPicPr>
            <p:cNvPr id="49173" name="图片 45"/>
            <p:cNvPicPr>
              <a:picLocks/>
            </p:cNvPicPr>
            <p:nvPr/>
          </p:nvPicPr>
          <p:blipFill>
            <a:blip r:embed="rId5"/>
            <a:srcRect/>
            <a:stretch>
              <a:fillRect/>
            </a:stretch>
          </p:blipFill>
          <p:spPr bwMode="auto">
            <a:xfrm>
              <a:off x="2123728" y="1586553"/>
              <a:ext cx="1080000" cy="1080000"/>
            </a:xfrm>
            <a:prstGeom prst="rect">
              <a:avLst/>
            </a:prstGeom>
            <a:noFill/>
            <a:ln w="9525">
              <a:noFill/>
              <a:miter lim="800000"/>
              <a:headEnd/>
              <a:tailEnd/>
            </a:ln>
          </p:spPr>
        </p:pic>
      </p:grpSp>
      <p:pic>
        <p:nvPicPr>
          <p:cNvPr id="49157" name="图片 6"/>
          <p:cNvPicPr>
            <a:picLocks noChangeAspect="1"/>
          </p:cNvPicPr>
          <p:nvPr/>
        </p:nvPicPr>
        <p:blipFill>
          <a:blip r:embed="rId6"/>
          <a:srcRect l="12698" t="17099" r="15640" b="14653"/>
          <a:stretch>
            <a:fillRect/>
          </a:stretch>
        </p:blipFill>
        <p:spPr bwMode="auto">
          <a:xfrm>
            <a:off x="4518025" y="1611313"/>
            <a:ext cx="4157663" cy="2970212"/>
          </a:xfrm>
          <a:prstGeom prst="rect">
            <a:avLst/>
          </a:prstGeom>
          <a:noFill/>
          <a:ln w="9525">
            <a:noFill/>
            <a:miter lim="800000"/>
            <a:headEnd/>
            <a:tailEnd/>
          </a:ln>
        </p:spPr>
      </p:pic>
      <p:sp>
        <p:nvSpPr>
          <p:cNvPr id="49158" name="矩形 34"/>
          <p:cNvSpPr>
            <a:spLocks noChangeArrowheads="1"/>
          </p:cNvSpPr>
          <p:nvPr/>
        </p:nvSpPr>
        <p:spPr bwMode="auto">
          <a:xfrm>
            <a:off x="4518025" y="4800600"/>
            <a:ext cx="4157663" cy="1076325"/>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3200">
                <a:ea typeface="黑体" pitchFamily="49" charset="-122"/>
                <a:cs typeface="Arial" charset="0"/>
              </a:rPr>
              <a:t>手工勾画肿瘤边缘费时费力且主观性较强</a:t>
            </a:r>
          </a:p>
        </p:txBody>
      </p:sp>
      <p:sp>
        <p:nvSpPr>
          <p:cNvPr id="49159" name="矩形 34"/>
          <p:cNvSpPr>
            <a:spLocks noChangeArrowheads="1"/>
          </p:cNvSpPr>
          <p:nvPr/>
        </p:nvSpPr>
        <p:spPr bwMode="auto">
          <a:xfrm>
            <a:off x="395288" y="4800600"/>
            <a:ext cx="2989262" cy="1076325"/>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3200">
                <a:ea typeface="黑体" pitchFamily="49" charset="-122"/>
                <a:cs typeface="Arial" charset="0"/>
              </a:rPr>
              <a:t>临床肿瘤影像数据量庞大</a:t>
            </a:r>
          </a:p>
        </p:txBody>
      </p:sp>
      <p:grpSp>
        <p:nvGrpSpPr>
          <p:cNvPr id="49160" name="组合 10"/>
          <p:cNvGrpSpPr>
            <a:grpSpLocks/>
          </p:cNvGrpSpPr>
          <p:nvPr/>
        </p:nvGrpSpPr>
        <p:grpSpPr bwMode="auto">
          <a:xfrm>
            <a:off x="2047875" y="3138488"/>
            <a:ext cx="1336675" cy="1368425"/>
            <a:chOff x="2407907" y="2709066"/>
            <a:chExt cx="1336287" cy="1368006"/>
          </a:xfrm>
        </p:grpSpPr>
        <p:pic>
          <p:nvPicPr>
            <p:cNvPr id="49164" name="Picture 6" descr="https://timgsa.baidu.com/timg?image&amp;quality=80&amp;size=b9999_10000&amp;sec=1498129378678&amp;di=a78e9568e8bd2bf91b7cacfb4f9dd5a3&amp;imgtype=0&amp;src=http%3A%2F%2Fwww.med66.com%2Fupload%2Fhtml%2F2013%2F04%2F19%2Fdmme8a549e180f14d1fae0f95f69010c573.jpg"/>
            <p:cNvPicPr>
              <a:picLocks noChangeArrowheads="1"/>
            </p:cNvPicPr>
            <p:nvPr/>
          </p:nvPicPr>
          <p:blipFill>
            <a:blip r:embed="rId7"/>
            <a:srcRect l="41011"/>
            <a:stretch>
              <a:fillRect/>
            </a:stretch>
          </p:blipFill>
          <p:spPr bwMode="auto">
            <a:xfrm>
              <a:off x="2407907" y="2709066"/>
              <a:ext cx="1080000" cy="1080000"/>
            </a:xfrm>
            <a:prstGeom prst="rect">
              <a:avLst/>
            </a:prstGeom>
            <a:noFill/>
            <a:ln w="9525">
              <a:noFill/>
              <a:miter lim="800000"/>
              <a:headEnd/>
              <a:tailEnd/>
            </a:ln>
          </p:spPr>
        </p:pic>
        <p:pic>
          <p:nvPicPr>
            <p:cNvPr id="49165" name="Picture 6" descr="https://timgsa.baidu.com/timg?image&amp;quality=80&amp;size=b9999_10000&amp;sec=1498129378678&amp;di=a78e9568e8bd2bf91b7cacfb4f9dd5a3&amp;imgtype=0&amp;src=http%3A%2F%2Fwww.med66.com%2Fupload%2Fhtml%2F2013%2F04%2F19%2Fdmme8a549e180f14d1fae0f95f69010c573.jpg"/>
            <p:cNvPicPr>
              <a:picLocks noChangeArrowheads="1"/>
            </p:cNvPicPr>
            <p:nvPr/>
          </p:nvPicPr>
          <p:blipFill>
            <a:blip r:embed="rId7"/>
            <a:srcRect l="41011"/>
            <a:stretch>
              <a:fillRect/>
            </a:stretch>
          </p:blipFill>
          <p:spPr bwMode="auto">
            <a:xfrm>
              <a:off x="2448170" y="2781048"/>
              <a:ext cx="1080000" cy="1080000"/>
            </a:xfrm>
            <a:prstGeom prst="rect">
              <a:avLst/>
            </a:prstGeom>
            <a:noFill/>
            <a:ln w="9525">
              <a:noFill/>
              <a:miter lim="800000"/>
              <a:headEnd/>
              <a:tailEnd/>
            </a:ln>
          </p:spPr>
        </p:pic>
        <p:pic>
          <p:nvPicPr>
            <p:cNvPr id="49166" name="Picture 6" descr="https://timgsa.baidu.com/timg?image&amp;quality=80&amp;size=b9999_10000&amp;sec=1498129378678&amp;di=a78e9568e8bd2bf91b7cacfb4f9dd5a3&amp;imgtype=0&amp;src=http%3A%2F%2Fwww.med66.com%2Fupload%2Fhtml%2F2013%2F04%2F19%2Fdmme8a549e180f14d1fae0f95f69010c573.jpg"/>
            <p:cNvPicPr>
              <a:picLocks noChangeArrowheads="1"/>
            </p:cNvPicPr>
            <p:nvPr/>
          </p:nvPicPr>
          <p:blipFill>
            <a:blip r:embed="rId7"/>
            <a:srcRect l="41011"/>
            <a:stretch>
              <a:fillRect/>
            </a:stretch>
          </p:blipFill>
          <p:spPr bwMode="auto">
            <a:xfrm>
              <a:off x="2520178" y="2853056"/>
              <a:ext cx="1080000" cy="1080000"/>
            </a:xfrm>
            <a:prstGeom prst="rect">
              <a:avLst/>
            </a:prstGeom>
            <a:noFill/>
            <a:ln w="9525">
              <a:noFill/>
              <a:miter lim="800000"/>
              <a:headEnd/>
              <a:tailEnd/>
            </a:ln>
          </p:spPr>
        </p:pic>
        <p:pic>
          <p:nvPicPr>
            <p:cNvPr id="49167" name="Picture 6" descr="https://timgsa.baidu.com/timg?image&amp;quality=80&amp;size=b9999_10000&amp;sec=1498129378678&amp;di=a78e9568e8bd2bf91b7cacfb4f9dd5a3&amp;imgtype=0&amp;src=http%3A%2F%2Fwww.med66.com%2Fupload%2Fhtml%2F2013%2F04%2F19%2Fdmme8a549e180f14d1fae0f95f69010c573.jpg"/>
            <p:cNvPicPr>
              <a:picLocks noChangeArrowheads="1"/>
            </p:cNvPicPr>
            <p:nvPr/>
          </p:nvPicPr>
          <p:blipFill>
            <a:blip r:embed="rId7"/>
            <a:srcRect l="41011"/>
            <a:stretch>
              <a:fillRect/>
            </a:stretch>
          </p:blipFill>
          <p:spPr bwMode="auto">
            <a:xfrm>
              <a:off x="2592186" y="2925064"/>
              <a:ext cx="1080000" cy="1080000"/>
            </a:xfrm>
            <a:prstGeom prst="rect">
              <a:avLst/>
            </a:prstGeom>
            <a:noFill/>
            <a:ln w="9525">
              <a:noFill/>
              <a:miter lim="800000"/>
              <a:headEnd/>
              <a:tailEnd/>
            </a:ln>
          </p:spPr>
        </p:pic>
        <p:pic>
          <p:nvPicPr>
            <p:cNvPr id="49168" name="Picture 6" descr="https://timgsa.baidu.com/timg?image&amp;quality=80&amp;size=b9999_10000&amp;sec=1498129378678&amp;di=a78e9568e8bd2bf91b7cacfb4f9dd5a3&amp;imgtype=0&amp;src=http%3A%2F%2Fwww.med66.com%2Fupload%2Fhtml%2F2013%2F04%2F19%2Fdmme8a549e180f14d1fae0f95f69010c573.jpg"/>
            <p:cNvPicPr>
              <a:picLocks noChangeArrowheads="1"/>
            </p:cNvPicPr>
            <p:nvPr/>
          </p:nvPicPr>
          <p:blipFill>
            <a:blip r:embed="rId7"/>
            <a:srcRect l="41011"/>
            <a:stretch>
              <a:fillRect/>
            </a:stretch>
          </p:blipFill>
          <p:spPr bwMode="auto">
            <a:xfrm>
              <a:off x="2664194" y="2997072"/>
              <a:ext cx="1080000" cy="1080000"/>
            </a:xfrm>
            <a:prstGeom prst="rect">
              <a:avLst/>
            </a:prstGeom>
            <a:noFill/>
            <a:ln w="9525">
              <a:noFill/>
              <a:miter lim="800000"/>
              <a:headEnd/>
              <a:tailEnd/>
            </a:ln>
          </p:spPr>
        </p:pic>
      </p:grpSp>
      <p:sp>
        <p:nvSpPr>
          <p:cNvPr id="60" name="上箭头 59"/>
          <p:cNvSpPr/>
          <p:nvPr/>
        </p:nvSpPr>
        <p:spPr bwMode="auto">
          <a:xfrm rot="5400000">
            <a:off x="3722688" y="3033713"/>
            <a:ext cx="617537" cy="700087"/>
          </a:xfrm>
          <a:prstGeom prst="upArrow">
            <a:avLst/>
          </a:prstGeom>
          <a:noFill/>
          <a:ln w="38100" cap="flat" cmpd="sng" algn="ctr">
            <a:solidFill>
              <a:srgbClr val="FFFF00"/>
            </a:solidFill>
            <a:prstDash val="solid"/>
            <a:round/>
            <a:headEnd type="none" w="med" len="med"/>
            <a:tailEnd type="none" w="med" len="med"/>
          </a:ln>
          <a:effectLst/>
        </p:spPr>
        <p:txBody>
          <a:bodyPr vert="eaVert" wrap="none" anchor="ctr"/>
          <a:lstStyle/>
          <a:p>
            <a:pPr algn="ctr">
              <a:defRPr/>
            </a:pPr>
            <a:endParaRPr lang="zh-CN" altLang="en-US" sz="2600" b="1" dirty="0">
              <a:solidFill>
                <a:srgbClr val="FFFF00"/>
              </a:solidFill>
              <a:latin typeface="+mn-lt"/>
              <a:ea typeface="黑体" pitchFamily="49" charset="-122"/>
            </a:endParaRPr>
          </a:p>
        </p:txBody>
      </p:sp>
      <p:sp>
        <p:nvSpPr>
          <p:cNvPr id="49162" name="矩形 34"/>
          <p:cNvSpPr>
            <a:spLocks noChangeArrowheads="1"/>
          </p:cNvSpPr>
          <p:nvPr/>
        </p:nvSpPr>
        <p:spPr bwMode="auto">
          <a:xfrm>
            <a:off x="419100" y="6088063"/>
            <a:ext cx="8267700" cy="615950"/>
          </a:xfrm>
          <a:prstGeom prst="rect">
            <a:avLst/>
          </a:prstGeom>
          <a:noFill/>
          <a:ln w="25400">
            <a:solidFill>
              <a:srgbClr val="FFFF00"/>
            </a:solidFill>
            <a:miter lim="800000"/>
            <a:headEnd/>
            <a:tailEnd/>
          </a:ln>
        </p:spPr>
        <p:txBody>
          <a:bodyPr lIns="91404" tIns="45704" rIns="91404" bIns="45704">
            <a:spAutoFit/>
          </a:bodyPr>
          <a:lstStyle/>
          <a:p>
            <a:pPr algn="ctr"/>
            <a:r>
              <a:rPr lang="zh-CN" altLang="en-US" sz="3400">
                <a:solidFill>
                  <a:srgbClr val="FFFF00"/>
                </a:solidFill>
                <a:ea typeface="黑体" pitchFamily="49" charset="-122"/>
                <a:cs typeface="Arial" charset="0"/>
              </a:rPr>
              <a:t>开发自动精准的肿瘤分割算法尤为重要</a:t>
            </a:r>
          </a:p>
        </p:txBody>
      </p:sp>
      <p:sp>
        <p:nvSpPr>
          <p:cNvPr id="62" name="矩形 61"/>
          <p:cNvSpPr/>
          <p:nvPr/>
        </p:nvSpPr>
        <p:spPr>
          <a:xfrm>
            <a:off x="395288" y="950913"/>
            <a:ext cx="8280400" cy="522287"/>
          </a:xfrm>
          <a:prstGeom prst="rect">
            <a:avLst/>
          </a:prstGeom>
          <a:solidFill>
            <a:schemeClr val="bg2">
              <a:lumMod val="75000"/>
            </a:schemeClr>
          </a:solidFill>
          <a:ln>
            <a:solidFill>
              <a:srgbClr val="FFFF00"/>
            </a:solidFill>
          </a:ln>
        </p:spPr>
        <p:txBody>
          <a:bodyPr>
            <a:spAutoFit/>
          </a:bodyPr>
          <a:lstStyle/>
          <a:p>
            <a:pPr algn="ctr">
              <a:defRPr/>
            </a:pPr>
            <a:r>
              <a:rPr lang="zh-CN" altLang="en-US" sz="2800" dirty="0">
                <a:solidFill>
                  <a:srgbClr val="FFFF00"/>
                </a:solidFill>
                <a:latin typeface="黑体" pitchFamily="49" charset="-122"/>
                <a:ea typeface="黑体" pitchFamily="49" charset="-122"/>
              </a:rPr>
              <a:t>影像组学研究需首先需要对病变肿瘤区域精准定位</a:t>
            </a:r>
            <a:endParaRPr lang="en-US" altLang="zh-CN" sz="2800" dirty="0">
              <a:solidFill>
                <a:srgbClr val="FFFF00"/>
              </a:solidFill>
              <a:latin typeface="黑体" pitchFamily="49" charset="-122"/>
              <a:ea typeface="黑体" pitchFamily="49"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内容占位符 12"/>
          <p:cNvSpPr txBox="1">
            <a:spLocks/>
          </p:cNvSpPr>
          <p:nvPr/>
        </p:nvSpPr>
        <p:spPr bwMode="auto">
          <a:xfrm>
            <a:off x="34925" y="5229225"/>
            <a:ext cx="5653088" cy="1077913"/>
          </a:xfrm>
          <a:prstGeom prst="rect">
            <a:avLst/>
          </a:prstGeom>
          <a:noFill/>
          <a:ln w="9525">
            <a:noFill/>
            <a:miter lim="800000"/>
            <a:headEnd/>
            <a:tailEnd/>
          </a:ln>
        </p:spPr>
        <p:txBody>
          <a:bodyPr>
            <a:spAutoFit/>
          </a:bodyPr>
          <a:lstStyle/>
          <a:p>
            <a:pPr marL="342900" indent="-342900" algn="just" defTabSz="0">
              <a:spcBef>
                <a:spcPct val="20000"/>
              </a:spcBef>
              <a:buFont typeface="Wingdings" pitchFamily="2" charset="2"/>
              <a:buChar char="l"/>
            </a:pPr>
            <a:r>
              <a:rPr lang="en-US" altLang="zh-CN" sz="2000">
                <a:ea typeface="黑体" pitchFamily="49" charset="-122"/>
                <a:cs typeface="Arial" charset="0"/>
                <a:sym typeface="Times New Roman" pitchFamily="18" charset="0"/>
              </a:rPr>
              <a:t>LIDC</a:t>
            </a:r>
            <a:r>
              <a:rPr lang="zh-CN" altLang="en-US" sz="2000">
                <a:ea typeface="黑体" pitchFamily="49" charset="-122"/>
                <a:cs typeface="Arial" charset="0"/>
                <a:sym typeface="Times New Roman" pitchFamily="18" charset="0"/>
              </a:rPr>
              <a:t>公开数据集</a:t>
            </a:r>
            <a:r>
              <a:rPr lang="en-US" altLang="zh-CN" sz="2000">
                <a:ea typeface="黑体" pitchFamily="49" charset="-122"/>
                <a:cs typeface="Arial" charset="0"/>
                <a:sym typeface="Times New Roman" pitchFamily="18" charset="0"/>
              </a:rPr>
              <a:t>819</a:t>
            </a:r>
            <a:r>
              <a:rPr lang="zh-CN" altLang="en-US" sz="2000">
                <a:ea typeface="黑体" pitchFamily="49" charset="-122"/>
                <a:cs typeface="Arial" charset="0"/>
                <a:sym typeface="Times New Roman" pitchFamily="18" charset="0"/>
              </a:rPr>
              <a:t>例数据</a:t>
            </a:r>
            <a:r>
              <a:rPr lang="en-US" altLang="zh-CN" sz="2000">
                <a:ea typeface="黑体" pitchFamily="49" charset="-122"/>
                <a:cs typeface="Arial" charset="0"/>
                <a:sym typeface="Times New Roman" pitchFamily="18" charset="0"/>
              </a:rPr>
              <a:t>dice</a:t>
            </a:r>
            <a:r>
              <a:rPr lang="zh-CN" altLang="en-US" sz="2000">
                <a:ea typeface="黑体" pitchFamily="49" charset="-122"/>
                <a:cs typeface="Arial" charset="0"/>
                <a:sym typeface="Times New Roman" pitchFamily="18" charset="0"/>
              </a:rPr>
              <a:t>系数为</a:t>
            </a:r>
            <a:r>
              <a:rPr lang="en-US" altLang="zh-CN" sz="2000">
                <a:ea typeface="黑体" pitchFamily="49" charset="-122"/>
                <a:cs typeface="Arial" charset="0"/>
                <a:sym typeface="Times New Roman" pitchFamily="18" charset="0"/>
              </a:rPr>
              <a:t>81.57%.</a:t>
            </a:r>
          </a:p>
          <a:p>
            <a:pPr marL="342900" indent="-342900" algn="just" defTabSz="0">
              <a:spcBef>
                <a:spcPct val="20000"/>
              </a:spcBef>
              <a:buFont typeface="Wingdings" pitchFamily="2" charset="2"/>
              <a:buChar char="l"/>
            </a:pPr>
            <a:r>
              <a:rPr lang="zh-CN" altLang="en-US" sz="2000">
                <a:ea typeface="黑体" pitchFamily="49" charset="-122"/>
                <a:cs typeface="Arial" charset="0"/>
                <a:sym typeface="Times New Roman" pitchFamily="18" charset="0"/>
              </a:rPr>
              <a:t>较之于水平集方法和图割方法，精度提高</a:t>
            </a:r>
            <a:r>
              <a:rPr lang="en-US" altLang="zh-CN" sz="2000">
                <a:ea typeface="黑体" pitchFamily="49" charset="-122"/>
                <a:cs typeface="Arial" charset="0"/>
                <a:sym typeface="Times New Roman" pitchFamily="18" charset="0"/>
              </a:rPr>
              <a:t>14.95%(p&lt;0.0005)</a:t>
            </a:r>
            <a:r>
              <a:rPr lang="zh-CN" altLang="en-US" sz="2000">
                <a:ea typeface="黑体" pitchFamily="49" charset="-122"/>
                <a:cs typeface="Arial" charset="0"/>
                <a:sym typeface="Times New Roman" pitchFamily="18" charset="0"/>
              </a:rPr>
              <a:t>和</a:t>
            </a:r>
            <a:r>
              <a:rPr lang="en-US" altLang="zh-CN" sz="2000">
                <a:ea typeface="黑体" pitchFamily="49" charset="-122"/>
                <a:cs typeface="Arial" charset="0"/>
                <a:sym typeface="Times New Roman" pitchFamily="18" charset="0"/>
              </a:rPr>
              <a:t>10.18%(p=0.004).</a:t>
            </a:r>
          </a:p>
        </p:txBody>
      </p:sp>
      <p:pic>
        <p:nvPicPr>
          <p:cNvPr id="51202" name="图片 17"/>
          <p:cNvPicPr>
            <a:picLocks noChangeAspect="1"/>
          </p:cNvPicPr>
          <p:nvPr/>
        </p:nvPicPr>
        <p:blipFill>
          <a:blip r:embed="rId3"/>
          <a:srcRect/>
          <a:stretch>
            <a:fillRect/>
          </a:stretch>
        </p:blipFill>
        <p:spPr bwMode="auto">
          <a:xfrm>
            <a:off x="6507163" y="1397000"/>
            <a:ext cx="2568575" cy="2578100"/>
          </a:xfrm>
          <a:prstGeom prst="rect">
            <a:avLst/>
          </a:prstGeom>
          <a:noFill/>
          <a:ln w="9525">
            <a:noFill/>
            <a:miter lim="800000"/>
            <a:headEnd/>
            <a:tailEnd/>
          </a:ln>
        </p:spPr>
      </p:pic>
      <p:pic>
        <p:nvPicPr>
          <p:cNvPr id="51203" name="图片 18"/>
          <p:cNvPicPr>
            <a:picLocks noChangeAspect="1" noChangeArrowheads="1"/>
          </p:cNvPicPr>
          <p:nvPr/>
        </p:nvPicPr>
        <p:blipFill>
          <a:blip r:embed="rId4"/>
          <a:srcRect/>
          <a:stretch>
            <a:fillRect/>
          </a:stretch>
        </p:blipFill>
        <p:spPr bwMode="auto">
          <a:xfrm>
            <a:off x="5795963" y="4868863"/>
            <a:ext cx="3240087" cy="1873250"/>
          </a:xfrm>
          <a:prstGeom prst="rect">
            <a:avLst/>
          </a:prstGeom>
          <a:noFill/>
          <a:ln w="9525">
            <a:noFill/>
            <a:miter lim="800000"/>
            <a:headEnd/>
            <a:tailEnd/>
          </a:ln>
        </p:spPr>
      </p:pic>
      <p:sp>
        <p:nvSpPr>
          <p:cNvPr id="20" name="内容占位符 12"/>
          <p:cNvSpPr txBox="1">
            <a:spLocks/>
          </p:cNvSpPr>
          <p:nvPr/>
        </p:nvSpPr>
        <p:spPr bwMode="auto">
          <a:xfrm>
            <a:off x="7151688" y="4181475"/>
            <a:ext cx="515937" cy="400050"/>
          </a:xfrm>
          <a:prstGeom prst="rect">
            <a:avLst/>
          </a:prstGeom>
          <a:noFill/>
          <a:ln>
            <a:noFill/>
          </a:ln>
          <a:extLst/>
        </p:spPr>
        <p:txBody>
          <a:bodyPr>
            <a:spAutoFit/>
          </a:bodyPr>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buFont typeface="Wingdings" pitchFamily="2" charset="2"/>
              <a:buNone/>
              <a:defRPr/>
            </a:pPr>
            <a:r>
              <a:rPr lang="en-US" altLang="zh-CN" sz="2000" b="0" kern="0" dirty="0" smtClean="0">
                <a:solidFill>
                  <a:schemeClr val="tx1"/>
                </a:solidFill>
                <a:latin typeface="Arial" panose="020B0604020202020204" pitchFamily="34" charset="0"/>
                <a:ea typeface="黑体" panose="02010609060101010101" pitchFamily="49" charset="-122"/>
                <a:cs typeface="Arial" panose="020B0604020202020204" pitchFamily="34" charset="0"/>
              </a:rPr>
              <a:t>3D</a:t>
            </a:r>
            <a:endParaRPr lang="en-US" altLang="zh-CN" sz="2000" b="0" kern="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21" name="内容占位符 12"/>
          <p:cNvSpPr txBox="1">
            <a:spLocks/>
          </p:cNvSpPr>
          <p:nvPr/>
        </p:nvSpPr>
        <p:spPr bwMode="auto">
          <a:xfrm>
            <a:off x="5940425" y="2436813"/>
            <a:ext cx="517525" cy="400050"/>
          </a:xfrm>
          <a:prstGeom prst="rect">
            <a:avLst/>
          </a:prstGeom>
          <a:noFill/>
          <a:ln>
            <a:noFill/>
          </a:ln>
          <a:extLst/>
        </p:spPr>
        <p:txBody>
          <a:bodyPr>
            <a:spAutoFit/>
          </a:bodyPr>
          <a:lstStyle>
            <a:lvl1pPr marL="342900" indent="-342900" algn="l" defTabSz="0" rtl="0" eaLnBrk="1" fontAlgn="base" hangingPunct="1">
              <a:spcBef>
                <a:spcPct val="20000"/>
              </a:spcBef>
              <a:spcAft>
                <a:spcPct val="0"/>
              </a:spcAft>
              <a:buFont typeface="Wingdings" pitchFamily="2" charset="2"/>
              <a:buChar char="l"/>
              <a:defRPr sz="2800" b="1">
                <a:solidFill>
                  <a:schemeClr val="bg1"/>
                </a:solidFill>
                <a:latin typeface="+mn-lt"/>
                <a:ea typeface="+mn-ea"/>
                <a:cs typeface="黑体" pitchFamily="2" charset="-122"/>
                <a:sym typeface="Times New Roman" pitchFamily="18" charset="0"/>
              </a:defRPr>
            </a:lvl1pPr>
            <a:lvl2pPr marL="742950" indent="-285750" algn="l" defTabSz="0" rtl="0" eaLnBrk="1" fontAlgn="base" hangingPunct="1">
              <a:spcBef>
                <a:spcPct val="20000"/>
              </a:spcBef>
              <a:spcAft>
                <a:spcPct val="0"/>
              </a:spcAft>
              <a:buFont typeface="Wingdings" pitchFamily="2" charset="2"/>
              <a:buChar char="Ø"/>
              <a:defRPr sz="2400" b="1">
                <a:solidFill>
                  <a:schemeClr val="bg1"/>
                </a:solidFill>
                <a:latin typeface="+mn-lt"/>
                <a:ea typeface="楷体_GB2312" pitchFamily="49" charset="-122"/>
                <a:cs typeface="楷体_GB2312" pitchFamily="49" charset="-122"/>
                <a:sym typeface="Times New Roman" pitchFamily="18" charset="0"/>
              </a:defRPr>
            </a:lvl2pPr>
            <a:lvl3pPr marL="1143000" indent="-228600" algn="l" defTabSz="0" rtl="0" eaLnBrk="1" fontAlgn="base" hangingPunct="1">
              <a:spcBef>
                <a:spcPct val="20000"/>
              </a:spcBef>
              <a:spcAft>
                <a:spcPct val="0"/>
              </a:spcAft>
              <a:buFont typeface="Wingdings" pitchFamily="2" charset="2"/>
              <a:buChar char="•"/>
              <a:defRPr sz="2400" b="1">
                <a:solidFill>
                  <a:schemeClr val="tx1"/>
                </a:solidFill>
                <a:latin typeface="+mn-lt"/>
                <a:ea typeface="宋体" pitchFamily="2" charset="-122"/>
                <a:cs typeface="楷体_GB2312" pitchFamily="49" charset="-122"/>
                <a:sym typeface="Times New Roman" pitchFamily="18" charset="0"/>
              </a:defRPr>
            </a:lvl3pPr>
            <a:lvl4pPr marL="1600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4pPr>
            <a:lvl5pPr marL="20574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cs typeface="楷体_GB2312" pitchFamily="49" charset="-122"/>
                <a:sym typeface="Times New Roman" pitchFamily="18" charset="0"/>
              </a:defRPr>
            </a:lvl5pPr>
            <a:lvl6pPr marL="25146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8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90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6200" indent="-228600" algn="l" defTabSz="0" rtl="0" eaLnBrk="1" fontAlgn="base" hangingPunct="1">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buFont typeface="Wingdings" pitchFamily="2" charset="2"/>
              <a:buNone/>
              <a:defRPr/>
            </a:pPr>
            <a:r>
              <a:rPr lang="en-US" altLang="zh-CN" sz="2000" b="0" kern="0" dirty="0">
                <a:solidFill>
                  <a:schemeClr val="tx1"/>
                </a:solidFill>
                <a:latin typeface="Arial" panose="020B0604020202020204" pitchFamily="34" charset="0"/>
                <a:ea typeface="黑体" panose="02010609060101010101" pitchFamily="49" charset="-122"/>
                <a:cs typeface="Arial" panose="020B0604020202020204" pitchFamily="34" charset="0"/>
              </a:rPr>
              <a:t>2</a:t>
            </a:r>
            <a:r>
              <a:rPr lang="en-US" altLang="zh-CN" sz="2000" b="0" kern="0" dirty="0" smtClean="0">
                <a:solidFill>
                  <a:schemeClr val="tx1"/>
                </a:solidFill>
                <a:latin typeface="Arial" panose="020B0604020202020204" pitchFamily="34" charset="0"/>
                <a:ea typeface="黑体" panose="02010609060101010101" pitchFamily="49" charset="-122"/>
                <a:cs typeface="Arial" panose="020B0604020202020204" pitchFamily="34" charset="0"/>
              </a:rPr>
              <a:t>D</a:t>
            </a:r>
            <a:endParaRPr lang="en-US" altLang="zh-CN" sz="2000" b="0" kern="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pic>
        <p:nvPicPr>
          <p:cNvPr id="51206" name="图片 21"/>
          <p:cNvPicPr>
            <a:picLocks noChangeAspect="1" noChangeArrowheads="1"/>
          </p:cNvPicPr>
          <p:nvPr/>
        </p:nvPicPr>
        <p:blipFill>
          <a:blip r:embed="rId5"/>
          <a:srcRect/>
          <a:stretch>
            <a:fillRect/>
          </a:stretch>
        </p:blipFill>
        <p:spPr bwMode="auto">
          <a:xfrm>
            <a:off x="34925" y="1404938"/>
            <a:ext cx="5473700" cy="3752850"/>
          </a:xfrm>
          <a:prstGeom prst="rect">
            <a:avLst/>
          </a:prstGeom>
          <a:noFill/>
          <a:ln w="9525">
            <a:noFill/>
            <a:miter lim="800000"/>
            <a:headEnd/>
            <a:tailEnd/>
          </a:ln>
        </p:spPr>
      </p:pic>
      <p:sp>
        <p:nvSpPr>
          <p:cNvPr id="23" name="矩形 22"/>
          <p:cNvSpPr/>
          <p:nvPr/>
        </p:nvSpPr>
        <p:spPr>
          <a:xfrm>
            <a:off x="179388" y="692150"/>
            <a:ext cx="8785225" cy="585788"/>
          </a:xfrm>
          <a:prstGeom prst="rect">
            <a:avLst/>
          </a:prstGeom>
          <a:solidFill>
            <a:schemeClr val="bg2">
              <a:lumMod val="75000"/>
            </a:schemeClr>
          </a:solidFill>
          <a:ln>
            <a:solidFill>
              <a:srgbClr val="FFFF00"/>
            </a:solidFill>
          </a:ln>
        </p:spPr>
        <p:txBody>
          <a:bodyPr>
            <a:spAutoFit/>
          </a:bodyPr>
          <a:lstStyle/>
          <a:p>
            <a:pPr algn="ctr">
              <a:defRPr/>
            </a:pPr>
            <a:r>
              <a:rPr lang="zh-CN" altLang="en-US" sz="3200" dirty="0">
                <a:latin typeface="黑体" pitchFamily="49" charset="-122"/>
                <a:ea typeface="黑体" pitchFamily="49" charset="-122"/>
              </a:rPr>
              <a:t>提出基于区域生长的肺结节半自动精准分割方法</a:t>
            </a:r>
            <a:endParaRPr lang="en-US" altLang="zh-CN" sz="3200" dirty="0">
              <a:solidFill>
                <a:srgbClr val="FFFF00"/>
              </a:solidFill>
              <a:latin typeface="黑体" pitchFamily="49" charset="-122"/>
              <a:ea typeface="黑体" pitchFamily="49" charset="-122"/>
            </a:endParaRPr>
          </a:p>
        </p:txBody>
      </p:sp>
      <p:sp>
        <p:nvSpPr>
          <p:cNvPr id="51208" name="矩形 10"/>
          <p:cNvSpPr>
            <a:spLocks noChangeArrowheads="1"/>
          </p:cNvSpPr>
          <p:nvPr/>
        </p:nvSpPr>
        <p:spPr bwMode="auto">
          <a:xfrm>
            <a:off x="34925" y="6372225"/>
            <a:ext cx="5616575" cy="369888"/>
          </a:xfrm>
          <a:prstGeom prst="rect">
            <a:avLst/>
          </a:prstGeom>
          <a:noFill/>
          <a:ln w="9525">
            <a:noFill/>
            <a:miter lim="800000"/>
            <a:headEnd/>
            <a:tailEnd/>
          </a:ln>
        </p:spPr>
        <p:txBody>
          <a:bodyPr>
            <a:spAutoFit/>
          </a:bodyPr>
          <a:lstStyle/>
          <a:p>
            <a:r>
              <a:rPr lang="en-US" altLang="zh-CN"/>
              <a:t>Jiangdian Song, et al</a:t>
            </a:r>
            <a:r>
              <a:rPr lang="nl-NL" altLang="zh-CN"/>
              <a:t>. IEEE TMI, 35(1):337-53, 2016. </a:t>
            </a:r>
          </a:p>
        </p:txBody>
      </p:sp>
      <p:sp>
        <p:nvSpPr>
          <p:cNvPr id="12" name="标题 1"/>
          <p:cNvSpPr txBox="1">
            <a:spLocks/>
          </p:cNvSpPr>
          <p:nvPr/>
        </p:nvSpPr>
        <p:spPr>
          <a:xfrm>
            <a:off x="34925" y="34925"/>
            <a:ext cx="9109075"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a:t>
            </a:r>
            <a:r>
              <a:rPr lang="zh-CN" altLang="en-US" sz="3600" b="0" dirty="0" smtClean="0">
                <a:solidFill>
                  <a:srgbClr val="FFFF00"/>
                </a:solidFill>
                <a:latin typeface="Arial" pitchFamily="34" charset="0"/>
                <a:ea typeface="黑体" pitchFamily="49" charset="-122"/>
              </a:rPr>
              <a:t>学关键技术</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精准肿瘤分割</a:t>
            </a:r>
            <a:r>
              <a:rPr lang="en-US" altLang="zh-CN" sz="3600" b="0" dirty="0" smtClean="0">
                <a:solidFill>
                  <a:srgbClr val="FFFF00"/>
                </a:solidFill>
                <a:latin typeface="Arial" pitchFamily="34" charset="0"/>
                <a:ea typeface="黑体" pitchFamily="49" charset="-122"/>
              </a:rPr>
              <a:t>(2/3</a:t>
            </a:r>
            <a:r>
              <a:rPr lang="en-US" altLang="zh-CN" sz="3600" b="0" dirty="0">
                <a:solidFill>
                  <a:srgbClr val="FFFF00"/>
                </a:solidFill>
                <a:latin typeface="Arial" pitchFamily="34" charset="0"/>
                <a:ea typeface="黑体" pitchFamily="49" charset="-122"/>
              </a:rPr>
              <a:t>)</a:t>
            </a:r>
            <a:endParaRPr lang="zh-CN" altLang="en-US" sz="3600" b="0" dirty="0">
              <a:solidFill>
                <a:srgbClr val="FFFF00"/>
              </a:solidFill>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矩形 7"/>
          <p:cNvSpPr>
            <a:spLocks noChangeArrowheads="1"/>
          </p:cNvSpPr>
          <p:nvPr/>
        </p:nvSpPr>
        <p:spPr bwMode="auto">
          <a:xfrm>
            <a:off x="133350" y="5373688"/>
            <a:ext cx="5734050" cy="1014412"/>
          </a:xfrm>
          <a:prstGeom prst="rect">
            <a:avLst/>
          </a:prstGeom>
          <a:noFill/>
          <a:ln w="9525">
            <a:noFill/>
            <a:miter lim="800000"/>
            <a:headEnd/>
            <a:tailEnd/>
          </a:ln>
        </p:spPr>
        <p:txBody>
          <a:bodyPr>
            <a:spAutoFit/>
          </a:bodyPr>
          <a:lstStyle/>
          <a:p>
            <a:pPr marL="342900" indent="-342900" algn="ctr">
              <a:buFont typeface="Wingdings" pitchFamily="2" charset="2"/>
              <a:buChar char="l"/>
            </a:pPr>
            <a:r>
              <a:rPr lang="zh-CN" altLang="en-US" sz="2000">
                <a:ea typeface="黑体" pitchFamily="49" charset="-122"/>
                <a:cs typeface="Arial" charset="0"/>
              </a:rPr>
              <a:t>对组织粘连和空腔等多种肺结节分割精度较高</a:t>
            </a:r>
            <a:endParaRPr lang="en-US" altLang="zh-CN" sz="2000">
              <a:ea typeface="黑体" pitchFamily="49" charset="-122"/>
              <a:cs typeface="Arial" charset="0"/>
            </a:endParaRPr>
          </a:p>
          <a:p>
            <a:pPr marL="342900" indent="-342900" algn="ctr">
              <a:buFont typeface="Wingdings" pitchFamily="2" charset="2"/>
              <a:buChar char="l"/>
            </a:pPr>
            <a:r>
              <a:rPr lang="zh-CN" altLang="en-US" sz="2000">
                <a:ea typeface="黑体" pitchFamily="49" charset="-122"/>
                <a:cs typeface="Arial" charset="0"/>
              </a:rPr>
              <a:t>在</a:t>
            </a:r>
            <a:r>
              <a:rPr lang="en-US" altLang="zh-CN" sz="2000">
                <a:ea typeface="黑体" pitchFamily="49" charset="-122"/>
                <a:cs typeface="Arial" charset="0"/>
              </a:rPr>
              <a:t>LIDC</a:t>
            </a:r>
            <a:r>
              <a:rPr lang="zh-CN" altLang="en-US" sz="2000">
                <a:ea typeface="黑体" pitchFamily="49" charset="-122"/>
                <a:cs typeface="Arial" charset="0"/>
              </a:rPr>
              <a:t>公开数据集</a:t>
            </a:r>
            <a:r>
              <a:rPr lang="en-US" altLang="zh-CN" sz="2000">
                <a:ea typeface="黑体" pitchFamily="49" charset="-122"/>
                <a:cs typeface="Arial" charset="0"/>
              </a:rPr>
              <a:t>493</a:t>
            </a:r>
            <a:r>
              <a:rPr lang="zh-CN" altLang="en-US" sz="2000">
                <a:ea typeface="黑体" pitchFamily="49" charset="-122"/>
                <a:cs typeface="Arial" charset="0"/>
              </a:rPr>
              <a:t>例肺结节上分割</a:t>
            </a:r>
            <a:r>
              <a:rPr lang="en-US" altLang="zh-CN" sz="2000">
                <a:ea typeface="黑体" pitchFamily="49" charset="-122"/>
                <a:cs typeface="Arial" charset="0"/>
              </a:rPr>
              <a:t>Dice</a:t>
            </a:r>
            <a:r>
              <a:rPr lang="zh-CN" altLang="en-US" sz="2000">
                <a:ea typeface="黑体" pitchFamily="49" charset="-122"/>
                <a:cs typeface="Arial" charset="0"/>
              </a:rPr>
              <a:t>系数为</a:t>
            </a:r>
            <a:r>
              <a:rPr lang="en-US" altLang="zh-CN" sz="2000">
                <a:ea typeface="黑体" pitchFamily="49" charset="-122"/>
                <a:cs typeface="Arial" charset="0"/>
              </a:rPr>
              <a:t>82.15%</a:t>
            </a:r>
          </a:p>
        </p:txBody>
      </p:sp>
      <p:sp>
        <p:nvSpPr>
          <p:cNvPr id="33" name="TextBox 32"/>
          <p:cNvSpPr txBox="1"/>
          <p:nvPr/>
        </p:nvSpPr>
        <p:spPr>
          <a:xfrm>
            <a:off x="3706813" y="3762375"/>
            <a:ext cx="1042987" cy="1322388"/>
          </a:xfrm>
          <a:prstGeom prst="rect">
            <a:avLst/>
          </a:prstGeom>
          <a:solidFill>
            <a:schemeClr val="bg2">
              <a:lumMod val="75000"/>
            </a:schemeClr>
          </a:solidFill>
          <a:ln w="28575">
            <a:solidFill>
              <a:schemeClr val="tx1"/>
            </a:solidFill>
          </a:ln>
        </p:spPr>
        <p:txBody>
          <a:bodyPr>
            <a:spAutoFit/>
          </a:bodyPr>
          <a:lstStyle/>
          <a:p>
            <a:pPr algn="ctr">
              <a:defRPr/>
            </a:pPr>
            <a:r>
              <a:rPr lang="zh-CN" altLang="en-US" sz="2000" dirty="0">
                <a:latin typeface="Arial" panose="020B0604020202020204" pitchFamily="34" charset="0"/>
                <a:ea typeface="黑体" panose="02010609060101010101" pitchFamily="49" charset="-122"/>
                <a:cs typeface="Arial" panose="020B0604020202020204" pitchFamily="34" charset="0"/>
              </a:rPr>
              <a:t>双分支网络融合</a:t>
            </a:r>
            <a:r>
              <a:rPr lang="en-US" altLang="zh-CN" sz="2000" dirty="0">
                <a:latin typeface="Arial" panose="020B0604020202020204" pitchFamily="34" charset="0"/>
                <a:ea typeface="黑体" panose="02010609060101010101" pitchFamily="49" charset="-122"/>
                <a:cs typeface="Arial" panose="020B0604020202020204" pitchFamily="34" charset="0"/>
              </a:rPr>
              <a:t>2D</a:t>
            </a:r>
            <a:r>
              <a:rPr lang="zh-CN" altLang="en-US" sz="2000" dirty="0">
                <a:latin typeface="Arial" panose="020B0604020202020204" pitchFamily="34" charset="0"/>
                <a:ea typeface="黑体" panose="02010609060101010101" pitchFamily="49" charset="-122"/>
                <a:cs typeface="Arial" panose="020B0604020202020204" pitchFamily="34" charset="0"/>
              </a:rPr>
              <a:t>和</a:t>
            </a:r>
            <a:r>
              <a:rPr lang="en-US" altLang="zh-CN" sz="2000" dirty="0">
                <a:latin typeface="Arial" panose="020B0604020202020204" pitchFamily="34" charset="0"/>
                <a:ea typeface="黑体" panose="02010609060101010101" pitchFamily="49" charset="-122"/>
                <a:cs typeface="Arial" panose="020B0604020202020204" pitchFamily="34" charset="0"/>
              </a:rPr>
              <a:t>3D</a:t>
            </a:r>
            <a:r>
              <a:rPr lang="zh-CN" altLang="en-US" sz="2000" dirty="0">
                <a:latin typeface="Arial" panose="020B0604020202020204" pitchFamily="34" charset="0"/>
                <a:ea typeface="黑体" panose="02010609060101010101" pitchFamily="49" charset="-122"/>
                <a:cs typeface="Arial" panose="020B0604020202020204" pitchFamily="34" charset="0"/>
              </a:rPr>
              <a:t>信息</a:t>
            </a:r>
            <a:endParaRPr lang="en-US" altLang="zh-CN" sz="2000" dirty="0">
              <a:latin typeface="Arial" panose="020B0604020202020204" pitchFamily="34" charset="0"/>
              <a:ea typeface="黑体" panose="02010609060101010101" pitchFamily="49" charset="-122"/>
              <a:cs typeface="Arial" panose="020B0604020202020204" pitchFamily="34" charset="0"/>
            </a:endParaRPr>
          </a:p>
        </p:txBody>
      </p:sp>
      <p:sp>
        <p:nvSpPr>
          <p:cNvPr id="53251" name="TextBox 33"/>
          <p:cNvSpPr txBox="1">
            <a:spLocks noChangeArrowheads="1"/>
          </p:cNvSpPr>
          <p:nvPr/>
        </p:nvSpPr>
        <p:spPr bwMode="auto">
          <a:xfrm>
            <a:off x="4894263" y="3762375"/>
            <a:ext cx="973137" cy="1322388"/>
          </a:xfrm>
          <a:prstGeom prst="rect">
            <a:avLst/>
          </a:prstGeom>
          <a:noFill/>
          <a:ln w="28575">
            <a:solidFill>
              <a:schemeClr val="tx1"/>
            </a:solidFill>
            <a:miter lim="800000"/>
            <a:headEnd/>
            <a:tailEnd/>
          </a:ln>
        </p:spPr>
        <p:txBody>
          <a:bodyPr>
            <a:spAutoFit/>
          </a:bodyPr>
          <a:lstStyle/>
          <a:p>
            <a:pPr algn="ctr"/>
            <a:r>
              <a:rPr lang="zh-CN" altLang="en-US" sz="2000">
                <a:ea typeface="黑体" pitchFamily="49" charset="-122"/>
                <a:cs typeface="Arial" charset="0"/>
              </a:rPr>
              <a:t>多尺度输入提取多尺度特征</a:t>
            </a:r>
          </a:p>
        </p:txBody>
      </p:sp>
      <p:sp>
        <p:nvSpPr>
          <p:cNvPr id="53252" name="TextBox 34"/>
          <p:cNvSpPr txBox="1">
            <a:spLocks noChangeArrowheads="1"/>
          </p:cNvSpPr>
          <p:nvPr/>
        </p:nvSpPr>
        <p:spPr bwMode="auto">
          <a:xfrm>
            <a:off x="2525713" y="3762375"/>
            <a:ext cx="1038225" cy="1322388"/>
          </a:xfrm>
          <a:prstGeom prst="rect">
            <a:avLst/>
          </a:prstGeom>
          <a:noFill/>
          <a:ln w="28575">
            <a:solidFill>
              <a:schemeClr val="tx1"/>
            </a:solidFill>
            <a:miter lim="800000"/>
            <a:headEnd/>
            <a:tailEnd/>
          </a:ln>
        </p:spPr>
        <p:txBody>
          <a:bodyPr>
            <a:spAutoFit/>
          </a:bodyPr>
          <a:lstStyle/>
          <a:p>
            <a:pPr algn="ctr"/>
            <a:r>
              <a:rPr lang="zh-CN" altLang="en-US" sz="2000">
                <a:ea typeface="黑体" pitchFamily="49" charset="-122"/>
                <a:cs typeface="Arial" charset="0"/>
              </a:rPr>
              <a:t>中心池化运算保留关键特征</a:t>
            </a:r>
            <a:endParaRPr lang="en-US" altLang="zh-CN" sz="2000">
              <a:ea typeface="黑体" pitchFamily="49" charset="-122"/>
              <a:cs typeface="Arial" charset="0"/>
            </a:endParaRPr>
          </a:p>
        </p:txBody>
      </p:sp>
      <p:sp>
        <p:nvSpPr>
          <p:cNvPr id="75" name="标题 1"/>
          <p:cNvSpPr txBox="1">
            <a:spLocks/>
          </p:cNvSpPr>
          <p:nvPr/>
        </p:nvSpPr>
        <p:spPr>
          <a:xfrm>
            <a:off x="34925" y="34925"/>
            <a:ext cx="8929688"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a:t>
            </a:r>
            <a:r>
              <a:rPr lang="zh-CN" altLang="en-US" sz="3600" b="0" dirty="0" smtClean="0">
                <a:solidFill>
                  <a:srgbClr val="FFFF00"/>
                </a:solidFill>
                <a:latin typeface="Arial" pitchFamily="34" charset="0"/>
                <a:ea typeface="黑体" pitchFamily="49" charset="-122"/>
              </a:rPr>
              <a:t>技术</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精</a:t>
            </a:r>
            <a:r>
              <a:rPr lang="zh-CN" altLang="en-US" sz="3600" b="0" dirty="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准肿瘤</a:t>
            </a:r>
            <a:r>
              <a:rPr lang="zh-CN" altLang="en-US" sz="3600" b="0" dirty="0" smtClean="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分割</a:t>
            </a:r>
            <a:r>
              <a:rPr lang="en-US" altLang="zh-CN" sz="3600" b="0" dirty="0" smtClean="0">
                <a:solidFill>
                  <a:srgbClr val="FFFF00"/>
                </a:solidFill>
                <a:latin typeface="Arial" pitchFamily="34" charset="0"/>
                <a:ea typeface="黑体" pitchFamily="49" charset="-122"/>
              </a:rPr>
              <a:t>(3/3</a:t>
            </a:r>
            <a:r>
              <a:rPr lang="en-US" altLang="zh-CN" sz="3600" b="0" dirty="0">
                <a:solidFill>
                  <a:srgbClr val="FFFF00"/>
                </a:solidFill>
                <a:latin typeface="Arial" pitchFamily="34" charset="0"/>
                <a:ea typeface="黑体" pitchFamily="49" charset="-122"/>
              </a:rPr>
              <a:t>)</a:t>
            </a:r>
            <a:endParaRPr lang="zh-CN" altLang="en-US" sz="3600" b="0" dirty="0">
              <a:solidFill>
                <a:srgbClr val="FFFF00"/>
              </a:solidFill>
              <a:latin typeface="Arial" pitchFamily="34" charset="0"/>
              <a:ea typeface="黑体" pitchFamily="49" charset="-122"/>
            </a:endParaRPr>
          </a:p>
        </p:txBody>
      </p:sp>
      <p:sp>
        <p:nvSpPr>
          <p:cNvPr id="53254" name="矩形 76"/>
          <p:cNvSpPr>
            <a:spLocks noChangeArrowheads="1"/>
          </p:cNvSpPr>
          <p:nvPr/>
        </p:nvSpPr>
        <p:spPr bwMode="auto">
          <a:xfrm>
            <a:off x="295275" y="6453188"/>
            <a:ext cx="8562975" cy="369887"/>
          </a:xfrm>
          <a:prstGeom prst="rect">
            <a:avLst/>
          </a:prstGeom>
          <a:noFill/>
          <a:ln w="9525">
            <a:noFill/>
            <a:miter lim="800000"/>
            <a:headEnd/>
            <a:tailEnd/>
          </a:ln>
        </p:spPr>
        <p:txBody>
          <a:bodyPr>
            <a:spAutoFit/>
          </a:bodyPr>
          <a:lstStyle/>
          <a:p>
            <a:pPr algn="ctr"/>
            <a:r>
              <a:rPr lang="en-US" altLang="zh-CN">
                <a:ea typeface="黑体" pitchFamily="49" charset="-122"/>
                <a:cs typeface="Arial" charset="0"/>
              </a:rPr>
              <a:t>Shuo Wang, et al, Medical Image Analysis, 40: 172–183, 2017</a:t>
            </a:r>
          </a:p>
        </p:txBody>
      </p:sp>
      <p:pic>
        <p:nvPicPr>
          <p:cNvPr id="53255" name="Picture 2" descr="D:\MIApaperFig\architecture.png"/>
          <p:cNvPicPr>
            <a:picLocks noChangeAspect="1" noChangeArrowheads="1"/>
          </p:cNvPicPr>
          <p:nvPr/>
        </p:nvPicPr>
        <p:blipFill>
          <a:blip r:embed="rId2"/>
          <a:srcRect/>
          <a:stretch>
            <a:fillRect/>
          </a:stretch>
        </p:blipFill>
        <p:spPr bwMode="auto">
          <a:xfrm>
            <a:off x="206375" y="1341438"/>
            <a:ext cx="5749925" cy="2309812"/>
          </a:xfrm>
          <a:prstGeom prst="rect">
            <a:avLst/>
          </a:prstGeom>
          <a:noFill/>
          <a:ln w="9525">
            <a:noFill/>
            <a:miter lim="800000"/>
            <a:headEnd/>
            <a:tailEnd/>
          </a:ln>
        </p:spPr>
      </p:pic>
      <p:pic>
        <p:nvPicPr>
          <p:cNvPr id="53256" name="Picture 3" descr="D:\MIApaperFig\outPut\LIDC\0133_3000689_2\seg.png"/>
          <p:cNvPicPr>
            <a:picLocks noChangeArrowheads="1"/>
          </p:cNvPicPr>
          <p:nvPr/>
        </p:nvPicPr>
        <p:blipFill>
          <a:blip r:embed="rId3"/>
          <a:srcRect/>
          <a:stretch>
            <a:fillRect/>
          </a:stretch>
        </p:blipFill>
        <p:spPr bwMode="auto">
          <a:xfrm>
            <a:off x="6372225" y="1341438"/>
            <a:ext cx="1079500" cy="1079500"/>
          </a:xfrm>
          <a:prstGeom prst="rect">
            <a:avLst/>
          </a:prstGeom>
          <a:noFill/>
          <a:ln w="9525">
            <a:noFill/>
            <a:miter lim="800000"/>
            <a:headEnd/>
            <a:tailEnd/>
          </a:ln>
        </p:spPr>
      </p:pic>
      <p:pic>
        <p:nvPicPr>
          <p:cNvPr id="53257" name="Picture 4" descr="D:\MIApaperFig\outPut\LIDC\0404_30045_6\Screenshot_seg.tiff"/>
          <p:cNvPicPr>
            <a:picLocks noChangeArrowheads="1"/>
          </p:cNvPicPr>
          <p:nvPr/>
        </p:nvPicPr>
        <p:blipFill>
          <a:blip r:embed="rId4"/>
          <a:srcRect/>
          <a:stretch>
            <a:fillRect/>
          </a:stretch>
        </p:blipFill>
        <p:spPr bwMode="auto">
          <a:xfrm>
            <a:off x="7451725" y="3644900"/>
            <a:ext cx="1081088" cy="1079500"/>
          </a:xfrm>
          <a:prstGeom prst="rect">
            <a:avLst/>
          </a:prstGeom>
          <a:noFill/>
          <a:ln w="9525">
            <a:noFill/>
            <a:miter lim="800000"/>
            <a:headEnd/>
            <a:tailEnd/>
          </a:ln>
        </p:spPr>
      </p:pic>
      <p:pic>
        <p:nvPicPr>
          <p:cNvPr id="53258" name="Picture 5" descr="D:\MIApaperFig\outPut\LIDC\0404_30045_6\seg_2.png"/>
          <p:cNvPicPr>
            <a:picLocks noChangeArrowheads="1"/>
          </p:cNvPicPr>
          <p:nvPr/>
        </p:nvPicPr>
        <p:blipFill>
          <a:blip r:embed="rId5"/>
          <a:srcRect/>
          <a:stretch>
            <a:fillRect/>
          </a:stretch>
        </p:blipFill>
        <p:spPr bwMode="auto">
          <a:xfrm>
            <a:off x="6372225" y="3644900"/>
            <a:ext cx="1079500" cy="1079500"/>
          </a:xfrm>
          <a:prstGeom prst="rect">
            <a:avLst/>
          </a:prstGeom>
          <a:noFill/>
          <a:ln w="9525">
            <a:noFill/>
            <a:miter lim="800000"/>
            <a:headEnd/>
            <a:tailEnd/>
          </a:ln>
        </p:spPr>
      </p:pic>
      <p:pic>
        <p:nvPicPr>
          <p:cNvPr id="53259" name="Picture 6" descr="D:\MIApaperFig\outPut\LIDC\0681_31346_1\seg.png"/>
          <p:cNvPicPr>
            <a:picLocks noChangeArrowheads="1"/>
          </p:cNvPicPr>
          <p:nvPr/>
        </p:nvPicPr>
        <p:blipFill>
          <a:blip r:embed="rId6"/>
          <a:srcRect/>
          <a:stretch>
            <a:fillRect/>
          </a:stretch>
        </p:blipFill>
        <p:spPr bwMode="auto">
          <a:xfrm>
            <a:off x="7451725" y="1341438"/>
            <a:ext cx="1081088" cy="1079500"/>
          </a:xfrm>
          <a:prstGeom prst="rect">
            <a:avLst/>
          </a:prstGeom>
          <a:noFill/>
          <a:ln w="9525">
            <a:noFill/>
            <a:miter lim="800000"/>
            <a:headEnd/>
            <a:tailEnd/>
          </a:ln>
        </p:spPr>
      </p:pic>
      <p:pic>
        <p:nvPicPr>
          <p:cNvPr id="53260" name="Picture 7" descr="D:\MIApaperFig\outPut\GD\Lesion272\Screenshot_seg.tiff"/>
          <p:cNvPicPr>
            <a:picLocks noChangeArrowheads="1"/>
          </p:cNvPicPr>
          <p:nvPr/>
        </p:nvPicPr>
        <p:blipFill>
          <a:blip r:embed="rId7"/>
          <a:srcRect/>
          <a:stretch>
            <a:fillRect/>
          </a:stretch>
        </p:blipFill>
        <p:spPr bwMode="auto">
          <a:xfrm>
            <a:off x="7451725" y="4725988"/>
            <a:ext cx="1081088" cy="1079500"/>
          </a:xfrm>
          <a:prstGeom prst="rect">
            <a:avLst/>
          </a:prstGeom>
          <a:noFill/>
          <a:ln w="9525">
            <a:noFill/>
            <a:miter lim="800000"/>
            <a:headEnd/>
            <a:tailEnd/>
          </a:ln>
        </p:spPr>
      </p:pic>
      <p:pic>
        <p:nvPicPr>
          <p:cNvPr id="53261" name="Picture 8" descr="D:\MIApaperFig\outPut\GD\Lesion272\seg_14.png"/>
          <p:cNvPicPr>
            <a:picLocks noChangeArrowheads="1"/>
          </p:cNvPicPr>
          <p:nvPr/>
        </p:nvPicPr>
        <p:blipFill>
          <a:blip r:embed="rId8"/>
          <a:srcRect/>
          <a:stretch>
            <a:fillRect/>
          </a:stretch>
        </p:blipFill>
        <p:spPr bwMode="auto">
          <a:xfrm>
            <a:off x="6372225" y="4725988"/>
            <a:ext cx="1079500" cy="1079500"/>
          </a:xfrm>
          <a:prstGeom prst="rect">
            <a:avLst/>
          </a:prstGeom>
          <a:noFill/>
          <a:ln w="9525">
            <a:noFill/>
            <a:miter lim="800000"/>
            <a:headEnd/>
            <a:tailEnd/>
          </a:ln>
        </p:spPr>
      </p:pic>
      <p:pic>
        <p:nvPicPr>
          <p:cNvPr id="53262" name="Picture 9" descr="D:\MIApaperFig\outPut\add\fig\LIDC\0910_5917_1\seg.png"/>
          <p:cNvPicPr>
            <a:picLocks noChangeArrowheads="1"/>
          </p:cNvPicPr>
          <p:nvPr/>
        </p:nvPicPr>
        <p:blipFill>
          <a:blip r:embed="rId9"/>
          <a:srcRect/>
          <a:stretch>
            <a:fillRect/>
          </a:stretch>
        </p:blipFill>
        <p:spPr bwMode="auto">
          <a:xfrm>
            <a:off x="6372225" y="2420938"/>
            <a:ext cx="1079500" cy="1079500"/>
          </a:xfrm>
          <a:prstGeom prst="rect">
            <a:avLst/>
          </a:prstGeom>
          <a:noFill/>
          <a:ln w="9525">
            <a:noFill/>
            <a:miter lim="800000"/>
            <a:headEnd/>
            <a:tailEnd/>
          </a:ln>
        </p:spPr>
      </p:pic>
      <p:pic>
        <p:nvPicPr>
          <p:cNvPr id="53263" name="Picture 11" descr="D:\MIApaperFig\outPut\LIDC\0791_5751_1\seg.png"/>
          <p:cNvPicPr>
            <a:picLocks noChangeArrowheads="1"/>
          </p:cNvPicPr>
          <p:nvPr/>
        </p:nvPicPr>
        <p:blipFill>
          <a:blip r:embed="rId10"/>
          <a:srcRect/>
          <a:stretch>
            <a:fillRect/>
          </a:stretch>
        </p:blipFill>
        <p:spPr bwMode="auto">
          <a:xfrm>
            <a:off x="7451725" y="2420938"/>
            <a:ext cx="1081088" cy="1079500"/>
          </a:xfrm>
          <a:prstGeom prst="rect">
            <a:avLst/>
          </a:prstGeom>
          <a:noFill/>
          <a:ln w="9525">
            <a:noFill/>
            <a:miter lim="800000"/>
            <a:headEnd/>
            <a:tailEnd/>
          </a:ln>
        </p:spPr>
      </p:pic>
      <p:pic>
        <p:nvPicPr>
          <p:cNvPr id="53264" name="Picture 12" descr="D:\MIApaperFig\centPooling2.tif"/>
          <p:cNvPicPr>
            <a:picLocks noChangeAspect="1" noChangeArrowheads="1"/>
          </p:cNvPicPr>
          <p:nvPr/>
        </p:nvPicPr>
        <p:blipFill>
          <a:blip r:embed="rId11"/>
          <a:srcRect/>
          <a:stretch>
            <a:fillRect/>
          </a:stretch>
        </p:blipFill>
        <p:spPr bwMode="auto">
          <a:xfrm>
            <a:off x="179388" y="3716338"/>
            <a:ext cx="2317750" cy="1400175"/>
          </a:xfrm>
          <a:prstGeom prst="rect">
            <a:avLst/>
          </a:prstGeom>
          <a:noFill/>
          <a:ln w="9525">
            <a:noFill/>
            <a:miter lim="800000"/>
            <a:headEnd/>
            <a:tailEnd/>
          </a:ln>
        </p:spPr>
      </p:pic>
      <p:sp>
        <p:nvSpPr>
          <p:cNvPr id="74" name="矩形 73"/>
          <p:cNvSpPr/>
          <p:nvPr/>
        </p:nvSpPr>
        <p:spPr>
          <a:xfrm>
            <a:off x="107950" y="692150"/>
            <a:ext cx="8964613" cy="523875"/>
          </a:xfrm>
          <a:prstGeom prst="rect">
            <a:avLst/>
          </a:prstGeom>
          <a:solidFill>
            <a:schemeClr val="bg2">
              <a:lumMod val="75000"/>
            </a:schemeClr>
          </a:solidFill>
          <a:ln>
            <a:solidFill>
              <a:srgbClr val="FFFF00"/>
            </a:solidFill>
          </a:ln>
        </p:spPr>
        <p:txBody>
          <a:bodyPr>
            <a:spAutoFit/>
          </a:bodyPr>
          <a:lstStyle/>
          <a:p>
            <a:pPr algn="ctr">
              <a:defRPr/>
            </a:pPr>
            <a:r>
              <a:rPr lang="zh-CN" altLang="en-US" sz="2800" dirty="0">
                <a:latin typeface="黑体" pitchFamily="49" charset="-122"/>
                <a:ea typeface="黑体" pitchFamily="49" charset="-122"/>
              </a:rPr>
              <a:t>提出中心池化卷积神经网络分割肺壁粘连等多种肺结节</a:t>
            </a:r>
            <a:endParaRPr lang="en-US" altLang="zh-CN" sz="2800" dirty="0">
              <a:solidFill>
                <a:srgbClr val="FFFF00"/>
              </a:solidFill>
              <a:latin typeface="黑体" pitchFamily="49" charset="-122"/>
              <a:ea typeface="黑体" pitchFamily="49" charset="-122"/>
            </a:endParaRPr>
          </a:p>
        </p:txBody>
      </p:sp>
      <p:sp>
        <p:nvSpPr>
          <p:cNvPr id="53266" name="TextBox 78"/>
          <p:cNvSpPr txBox="1">
            <a:spLocks noChangeArrowheads="1"/>
          </p:cNvSpPr>
          <p:nvPr/>
        </p:nvSpPr>
        <p:spPr bwMode="auto">
          <a:xfrm>
            <a:off x="6227763" y="5908675"/>
            <a:ext cx="2520950" cy="400050"/>
          </a:xfrm>
          <a:prstGeom prst="rect">
            <a:avLst/>
          </a:prstGeom>
          <a:noFill/>
          <a:ln w="28575">
            <a:solidFill>
              <a:schemeClr val="tx1"/>
            </a:solidFill>
            <a:miter lim="800000"/>
            <a:headEnd/>
            <a:tailEnd/>
          </a:ln>
        </p:spPr>
        <p:txBody>
          <a:bodyPr>
            <a:spAutoFit/>
          </a:bodyPr>
          <a:lstStyle/>
          <a:p>
            <a:pPr algn="ctr"/>
            <a:r>
              <a:rPr lang="zh-CN" altLang="en-US" sz="2000">
                <a:ea typeface="黑体" pitchFamily="49" charset="-122"/>
                <a:cs typeface="Arial" charset="0"/>
              </a:rPr>
              <a:t>多种挑战性结节分割</a:t>
            </a:r>
            <a:endParaRPr lang="en-US" altLang="zh-CN" sz="2000">
              <a:ea typeface="黑体" pitchFamily="49" charset="-122"/>
              <a:cs typeface="Arial"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4925" y="34925"/>
            <a:ext cx="9109075"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a:solidFill>
                  <a:srgbClr val="FFFF00"/>
                </a:solidFill>
                <a:latin typeface="Arial" pitchFamily="34" charset="0"/>
                <a:ea typeface="黑体" pitchFamily="49" charset="-122"/>
              </a:rPr>
              <a:t>—</a:t>
            </a:r>
            <a:r>
              <a:rPr lang="zh-CN" altLang="en-US" sz="3600" b="0" dirty="0">
                <a:solidFill>
                  <a:srgbClr val="FFFF00"/>
                </a:solidFill>
                <a:latin typeface="Arial" pitchFamily="34" charset="0"/>
                <a:ea typeface="黑体" pitchFamily="49" charset="-122"/>
              </a:rPr>
              <a:t>特征提取</a:t>
            </a:r>
            <a:endParaRPr lang="en-US" altLang="zh-CN" sz="3600" b="0" dirty="0">
              <a:solidFill>
                <a:srgbClr val="FFFF00"/>
              </a:solidFill>
              <a:latin typeface="Arial" pitchFamily="34" charset="0"/>
              <a:ea typeface="黑体" pitchFamily="49" charset="-122"/>
            </a:endParaRPr>
          </a:p>
        </p:txBody>
      </p:sp>
      <p:pic>
        <p:nvPicPr>
          <p:cNvPr id="54274" name="Picture 7"/>
          <p:cNvPicPr>
            <a:picLocks noChangeAspect="1" noChangeArrowheads="1"/>
          </p:cNvPicPr>
          <p:nvPr/>
        </p:nvPicPr>
        <p:blipFill>
          <a:blip r:embed="rId3"/>
          <a:srcRect/>
          <a:stretch>
            <a:fillRect/>
          </a:stretch>
        </p:blipFill>
        <p:spPr bwMode="auto">
          <a:xfrm>
            <a:off x="7312025" y="700088"/>
            <a:ext cx="1263650" cy="1095375"/>
          </a:xfrm>
          <a:prstGeom prst="rect">
            <a:avLst/>
          </a:prstGeom>
          <a:noFill/>
          <a:ln w="25400">
            <a:solidFill>
              <a:srgbClr val="0070C0"/>
            </a:solidFill>
            <a:miter lim="800000"/>
            <a:headEnd/>
            <a:tailEnd/>
          </a:ln>
        </p:spPr>
      </p:pic>
      <p:pic>
        <p:nvPicPr>
          <p:cNvPr id="54275" name="Picture 8"/>
          <p:cNvPicPr>
            <a:picLocks noChangeAspect="1" noChangeArrowheads="1"/>
          </p:cNvPicPr>
          <p:nvPr/>
        </p:nvPicPr>
        <p:blipFill>
          <a:blip r:embed="rId4"/>
          <a:srcRect/>
          <a:stretch>
            <a:fillRect/>
          </a:stretch>
        </p:blipFill>
        <p:spPr bwMode="auto">
          <a:xfrm>
            <a:off x="7327900" y="1995488"/>
            <a:ext cx="1263650" cy="1146175"/>
          </a:xfrm>
          <a:prstGeom prst="rect">
            <a:avLst/>
          </a:prstGeom>
          <a:noFill/>
          <a:ln w="25400">
            <a:solidFill>
              <a:srgbClr val="0070C0"/>
            </a:solidFill>
            <a:miter lim="800000"/>
            <a:headEnd/>
            <a:tailEnd/>
          </a:ln>
        </p:spPr>
      </p:pic>
      <p:pic>
        <p:nvPicPr>
          <p:cNvPr id="54276" name="Picture 9"/>
          <p:cNvPicPr>
            <a:picLocks noChangeAspect="1" noChangeArrowheads="1"/>
          </p:cNvPicPr>
          <p:nvPr/>
        </p:nvPicPr>
        <p:blipFill>
          <a:blip r:embed="rId5"/>
          <a:srcRect/>
          <a:stretch>
            <a:fillRect/>
          </a:stretch>
        </p:blipFill>
        <p:spPr bwMode="auto">
          <a:xfrm>
            <a:off x="7313613" y="4724400"/>
            <a:ext cx="1290637" cy="1003300"/>
          </a:xfrm>
          <a:prstGeom prst="rect">
            <a:avLst/>
          </a:prstGeom>
          <a:noFill/>
          <a:ln w="25400">
            <a:solidFill>
              <a:srgbClr val="7030A0"/>
            </a:solidFill>
            <a:miter lim="800000"/>
            <a:headEnd/>
            <a:tailEnd/>
          </a:ln>
        </p:spPr>
      </p:pic>
      <p:grpSp>
        <p:nvGrpSpPr>
          <p:cNvPr id="54277" name="组合 1"/>
          <p:cNvGrpSpPr>
            <a:grpSpLocks/>
          </p:cNvGrpSpPr>
          <p:nvPr/>
        </p:nvGrpSpPr>
        <p:grpSpPr bwMode="auto">
          <a:xfrm>
            <a:off x="7112000" y="3340100"/>
            <a:ext cx="1492250" cy="1185863"/>
            <a:chOff x="358152" y="4052820"/>
            <a:chExt cx="3091775" cy="2349623"/>
          </a:xfrm>
        </p:grpSpPr>
        <p:grpSp>
          <p:nvGrpSpPr>
            <p:cNvPr id="54317" name="组合 71"/>
            <p:cNvGrpSpPr>
              <a:grpSpLocks/>
            </p:cNvGrpSpPr>
            <p:nvPr/>
          </p:nvGrpSpPr>
          <p:grpSpPr bwMode="auto">
            <a:xfrm>
              <a:off x="770062" y="4161971"/>
              <a:ext cx="1186923" cy="1078021"/>
              <a:chOff x="1123256" y="4783088"/>
              <a:chExt cx="584449" cy="576064"/>
            </a:xfrm>
          </p:grpSpPr>
          <p:sp>
            <p:nvSpPr>
              <p:cNvPr id="73" name="矩形 72">
                <a:extLst/>
              </p:cNvPr>
              <p:cNvSpPr/>
              <p:nvPr/>
            </p:nvSpPr>
            <p:spPr>
              <a:xfrm>
                <a:off x="1122878" y="4783590"/>
                <a:ext cx="144143" cy="144550"/>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4" name="矩形 73">
                <a:extLst/>
              </p:cNvPr>
              <p:cNvSpPr/>
              <p:nvPr/>
            </p:nvSpPr>
            <p:spPr>
              <a:xfrm>
                <a:off x="1275119" y="4783590"/>
                <a:ext cx="144143" cy="14455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5" name="矩形 74">
                <a:extLst/>
              </p:cNvPr>
              <p:cNvSpPr/>
              <p:nvPr/>
            </p:nvSpPr>
            <p:spPr>
              <a:xfrm>
                <a:off x="1411164" y="4783590"/>
                <a:ext cx="144143" cy="14455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6" name="矩形 75">
                <a:extLst/>
              </p:cNvPr>
              <p:cNvSpPr/>
              <p:nvPr/>
            </p:nvSpPr>
            <p:spPr>
              <a:xfrm>
                <a:off x="1563405" y="4783590"/>
                <a:ext cx="144143" cy="14455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7" name="矩形 76">
                <a:extLst/>
              </p:cNvPr>
              <p:cNvSpPr/>
              <p:nvPr/>
            </p:nvSpPr>
            <p:spPr>
              <a:xfrm>
                <a:off x="1122878" y="4934864"/>
                <a:ext cx="144143" cy="144550"/>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8" name="矩形 77">
                <a:extLst/>
              </p:cNvPr>
              <p:cNvSpPr/>
              <p:nvPr/>
            </p:nvSpPr>
            <p:spPr>
              <a:xfrm>
                <a:off x="1275119" y="4934864"/>
                <a:ext cx="144143" cy="144550"/>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9" name="矩形 78">
                <a:extLst/>
              </p:cNvPr>
              <p:cNvSpPr/>
              <p:nvPr/>
            </p:nvSpPr>
            <p:spPr>
              <a:xfrm>
                <a:off x="1411164" y="4934864"/>
                <a:ext cx="144143" cy="14455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0" name="矩形 79">
                <a:extLst/>
              </p:cNvPr>
              <p:cNvSpPr/>
              <p:nvPr/>
            </p:nvSpPr>
            <p:spPr>
              <a:xfrm>
                <a:off x="1563405" y="4934864"/>
                <a:ext cx="144143" cy="14455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1" name="矩形 80">
                <a:extLst/>
              </p:cNvPr>
              <p:cNvSpPr/>
              <p:nvPr/>
            </p:nvSpPr>
            <p:spPr>
              <a:xfrm>
                <a:off x="1122878" y="5071009"/>
                <a:ext cx="144143" cy="144550"/>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2" name="矩形 81">
                <a:extLst/>
              </p:cNvPr>
              <p:cNvSpPr/>
              <p:nvPr/>
            </p:nvSpPr>
            <p:spPr>
              <a:xfrm>
                <a:off x="1275119" y="5071009"/>
                <a:ext cx="144143" cy="144550"/>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3" name="矩形 82">
                <a:extLst/>
              </p:cNvPr>
              <p:cNvSpPr/>
              <p:nvPr/>
            </p:nvSpPr>
            <p:spPr>
              <a:xfrm>
                <a:off x="1411164" y="5071009"/>
                <a:ext cx="144143" cy="14455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4" name="矩形 83">
                <a:extLst/>
              </p:cNvPr>
              <p:cNvSpPr/>
              <p:nvPr/>
            </p:nvSpPr>
            <p:spPr>
              <a:xfrm>
                <a:off x="1563405" y="5071009"/>
                <a:ext cx="144143" cy="144550"/>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5" name="矩形 84">
                <a:extLst/>
              </p:cNvPr>
              <p:cNvSpPr/>
              <p:nvPr/>
            </p:nvSpPr>
            <p:spPr>
              <a:xfrm>
                <a:off x="1122878" y="5215560"/>
                <a:ext cx="144143" cy="14287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6" name="矩形 85">
                <a:extLst/>
              </p:cNvPr>
              <p:cNvSpPr/>
              <p:nvPr/>
            </p:nvSpPr>
            <p:spPr>
              <a:xfrm>
                <a:off x="1275119" y="5215560"/>
                <a:ext cx="144143" cy="142870"/>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7" name="矩形 86">
                <a:extLst/>
              </p:cNvPr>
              <p:cNvSpPr/>
              <p:nvPr/>
            </p:nvSpPr>
            <p:spPr>
              <a:xfrm>
                <a:off x="1411164" y="5215560"/>
                <a:ext cx="144143" cy="142870"/>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8" name="矩形 87">
                <a:extLst/>
              </p:cNvPr>
              <p:cNvSpPr/>
              <p:nvPr/>
            </p:nvSpPr>
            <p:spPr>
              <a:xfrm>
                <a:off x="1563405" y="5215560"/>
                <a:ext cx="144143" cy="14287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cxnSp>
            <p:nvCxnSpPr>
              <p:cNvPr id="54396" name="直接箭头连接符 88"/>
              <p:cNvCxnSpPr>
                <a:cxnSpLocks noChangeShapeType="1"/>
                <a:stCxn id="73" idx="1"/>
              </p:cNvCxnSpPr>
              <p:nvPr/>
            </p:nvCxnSpPr>
            <p:spPr bwMode="auto">
              <a:xfrm>
                <a:off x="1123256" y="4855096"/>
                <a:ext cx="288032" cy="0"/>
              </a:xfrm>
              <a:prstGeom prst="straightConnector1">
                <a:avLst/>
              </a:prstGeom>
              <a:noFill/>
              <a:ln w="9525" algn="ctr">
                <a:solidFill>
                  <a:srgbClr val="FF0000"/>
                </a:solidFill>
                <a:round/>
                <a:headEnd/>
                <a:tailEnd type="arrow" w="med" len="med"/>
              </a:ln>
            </p:spPr>
          </p:cxnSp>
          <p:cxnSp>
            <p:nvCxnSpPr>
              <p:cNvPr id="54397" name="直接箭头连接符 89"/>
              <p:cNvCxnSpPr>
                <a:cxnSpLocks noChangeShapeType="1"/>
              </p:cNvCxnSpPr>
              <p:nvPr/>
            </p:nvCxnSpPr>
            <p:spPr bwMode="auto">
              <a:xfrm>
                <a:off x="1419673" y="5287144"/>
                <a:ext cx="288032" cy="0"/>
              </a:xfrm>
              <a:prstGeom prst="straightConnector1">
                <a:avLst/>
              </a:prstGeom>
              <a:noFill/>
              <a:ln w="9525" algn="ctr">
                <a:solidFill>
                  <a:srgbClr val="FF0000"/>
                </a:solidFill>
                <a:round/>
                <a:headEnd/>
                <a:tailEnd type="arrow" w="med" len="med"/>
              </a:ln>
            </p:spPr>
          </p:cxnSp>
        </p:grpSp>
        <p:grpSp>
          <p:nvGrpSpPr>
            <p:cNvPr id="54318" name="组合 90"/>
            <p:cNvGrpSpPr>
              <a:grpSpLocks/>
            </p:cNvGrpSpPr>
            <p:nvPr/>
          </p:nvGrpSpPr>
          <p:grpSpPr bwMode="auto">
            <a:xfrm>
              <a:off x="2328368" y="4136093"/>
              <a:ext cx="1121559" cy="1161155"/>
              <a:chOff x="1834952" y="4783088"/>
              <a:chExt cx="584448" cy="576064"/>
            </a:xfrm>
          </p:grpSpPr>
          <p:sp>
            <p:nvSpPr>
              <p:cNvPr id="92" name="矩形 91">
                <a:extLst/>
              </p:cNvPr>
              <p:cNvSpPr/>
              <p:nvPr/>
            </p:nvSpPr>
            <p:spPr>
              <a:xfrm>
                <a:off x="1834936" y="4782348"/>
                <a:ext cx="143974" cy="1451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3" name="矩形 92">
                <a:extLst/>
              </p:cNvPr>
              <p:cNvSpPr/>
              <p:nvPr/>
            </p:nvSpPr>
            <p:spPr>
              <a:xfrm>
                <a:off x="1987479" y="4782348"/>
                <a:ext cx="143974" cy="14512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4" name="矩形 93">
                <a:extLst/>
              </p:cNvPr>
              <p:cNvSpPr/>
              <p:nvPr/>
            </p:nvSpPr>
            <p:spPr>
              <a:xfrm>
                <a:off x="2122883" y="4782348"/>
                <a:ext cx="143974" cy="14512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5" name="矩形 94">
                <a:extLst/>
              </p:cNvPr>
              <p:cNvSpPr/>
              <p:nvPr/>
            </p:nvSpPr>
            <p:spPr>
              <a:xfrm>
                <a:off x="2275426" y="4782348"/>
                <a:ext cx="143974" cy="14512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6" name="矩形 95">
                <a:extLst/>
              </p:cNvPr>
              <p:cNvSpPr/>
              <p:nvPr/>
            </p:nvSpPr>
            <p:spPr>
              <a:xfrm>
                <a:off x="1834936" y="4935275"/>
                <a:ext cx="143974" cy="143564"/>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7" name="矩形 96">
                <a:extLst/>
              </p:cNvPr>
              <p:cNvSpPr/>
              <p:nvPr/>
            </p:nvSpPr>
            <p:spPr>
              <a:xfrm>
                <a:off x="1987479" y="4935275"/>
                <a:ext cx="143974" cy="14356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8" name="矩形 97">
                <a:extLst/>
              </p:cNvPr>
              <p:cNvSpPr/>
              <p:nvPr/>
            </p:nvSpPr>
            <p:spPr>
              <a:xfrm>
                <a:off x="2122883" y="4935275"/>
                <a:ext cx="143974" cy="143564"/>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9" name="矩形 98">
                <a:extLst/>
              </p:cNvPr>
              <p:cNvSpPr/>
              <p:nvPr/>
            </p:nvSpPr>
            <p:spPr>
              <a:xfrm>
                <a:off x="2275426" y="4935275"/>
                <a:ext cx="143974" cy="14356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0" name="矩形 99">
                <a:extLst/>
              </p:cNvPr>
              <p:cNvSpPr/>
              <p:nvPr/>
            </p:nvSpPr>
            <p:spPr>
              <a:xfrm>
                <a:off x="1834936" y="5071037"/>
                <a:ext cx="143974" cy="14512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1" name="矩形 100">
                <a:extLst/>
              </p:cNvPr>
              <p:cNvSpPr/>
              <p:nvPr/>
            </p:nvSpPr>
            <p:spPr>
              <a:xfrm>
                <a:off x="1987479" y="5071037"/>
                <a:ext cx="143974" cy="145124"/>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2" name="矩形 101">
                <a:extLst/>
              </p:cNvPr>
              <p:cNvSpPr/>
              <p:nvPr/>
            </p:nvSpPr>
            <p:spPr>
              <a:xfrm>
                <a:off x="2122883" y="5071037"/>
                <a:ext cx="143974" cy="14512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3" name="矩形 102">
                <a:extLst/>
              </p:cNvPr>
              <p:cNvSpPr/>
              <p:nvPr/>
            </p:nvSpPr>
            <p:spPr>
              <a:xfrm>
                <a:off x="2275426" y="5071037"/>
                <a:ext cx="143974" cy="145124"/>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4" name="矩形 103">
                <a:extLst/>
              </p:cNvPr>
              <p:cNvSpPr/>
              <p:nvPr/>
            </p:nvSpPr>
            <p:spPr>
              <a:xfrm>
                <a:off x="1834936" y="5216161"/>
                <a:ext cx="143974" cy="143564"/>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5" name="矩形 104">
                <a:extLst/>
              </p:cNvPr>
              <p:cNvSpPr/>
              <p:nvPr/>
            </p:nvSpPr>
            <p:spPr>
              <a:xfrm>
                <a:off x="1987479" y="5216161"/>
                <a:ext cx="143974" cy="14356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6" name="矩形 105">
                <a:extLst/>
              </p:cNvPr>
              <p:cNvSpPr/>
              <p:nvPr/>
            </p:nvSpPr>
            <p:spPr>
              <a:xfrm>
                <a:off x="2122883" y="5216161"/>
                <a:ext cx="143974" cy="143564"/>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7" name="矩形 106">
                <a:extLst/>
              </p:cNvPr>
              <p:cNvSpPr/>
              <p:nvPr/>
            </p:nvSpPr>
            <p:spPr>
              <a:xfrm>
                <a:off x="2275426" y="5216161"/>
                <a:ext cx="143974" cy="143564"/>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cxnSp>
            <p:nvCxnSpPr>
              <p:cNvPr id="54378" name="直接箭头连接符 107"/>
              <p:cNvCxnSpPr>
                <a:cxnSpLocks noChangeShapeType="1"/>
              </p:cNvCxnSpPr>
              <p:nvPr/>
            </p:nvCxnSpPr>
            <p:spPr bwMode="auto">
              <a:xfrm flipV="1">
                <a:off x="1906960" y="4855001"/>
                <a:ext cx="288032" cy="288032"/>
              </a:xfrm>
              <a:prstGeom prst="straightConnector1">
                <a:avLst/>
              </a:prstGeom>
              <a:noFill/>
              <a:ln w="9525" algn="ctr">
                <a:solidFill>
                  <a:srgbClr val="FF0000"/>
                </a:solidFill>
                <a:round/>
                <a:headEnd/>
                <a:tailEnd type="arrow" w="med" len="med"/>
              </a:ln>
            </p:spPr>
          </p:cxnSp>
          <p:cxnSp>
            <p:nvCxnSpPr>
              <p:cNvPr id="54379" name="直接箭头连接符 108"/>
              <p:cNvCxnSpPr>
                <a:cxnSpLocks noChangeShapeType="1"/>
              </p:cNvCxnSpPr>
              <p:nvPr/>
            </p:nvCxnSpPr>
            <p:spPr bwMode="auto">
              <a:xfrm flipV="1">
                <a:off x="2059360" y="5007401"/>
                <a:ext cx="288032" cy="288032"/>
              </a:xfrm>
              <a:prstGeom prst="straightConnector1">
                <a:avLst/>
              </a:prstGeom>
              <a:noFill/>
              <a:ln w="9525" algn="ctr">
                <a:solidFill>
                  <a:srgbClr val="FF0000"/>
                </a:solidFill>
                <a:round/>
                <a:headEnd/>
                <a:tailEnd type="arrow" w="med" len="med"/>
              </a:ln>
            </p:spPr>
          </p:cxnSp>
        </p:grpSp>
        <p:grpSp>
          <p:nvGrpSpPr>
            <p:cNvPr id="54319" name="组合 109"/>
            <p:cNvGrpSpPr>
              <a:grpSpLocks/>
            </p:cNvGrpSpPr>
            <p:nvPr/>
          </p:nvGrpSpPr>
          <p:grpSpPr bwMode="auto">
            <a:xfrm>
              <a:off x="770062" y="5356604"/>
              <a:ext cx="1195898" cy="1045839"/>
              <a:chOff x="1123256" y="5431160"/>
              <a:chExt cx="584448" cy="576064"/>
            </a:xfrm>
          </p:grpSpPr>
          <p:sp>
            <p:nvSpPr>
              <p:cNvPr id="111" name="矩形 110">
                <a:extLst/>
              </p:cNvPr>
              <p:cNvSpPr/>
              <p:nvPr/>
            </p:nvSpPr>
            <p:spPr>
              <a:xfrm>
                <a:off x="1122880" y="5432021"/>
                <a:ext cx="144669" cy="14380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2" name="矩形 111">
                <a:extLst/>
              </p:cNvPr>
              <p:cNvSpPr/>
              <p:nvPr/>
            </p:nvSpPr>
            <p:spPr>
              <a:xfrm>
                <a:off x="1275586" y="5432021"/>
                <a:ext cx="144669" cy="14380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3" name="矩形 112">
                <a:extLst/>
              </p:cNvPr>
              <p:cNvSpPr/>
              <p:nvPr/>
            </p:nvSpPr>
            <p:spPr>
              <a:xfrm>
                <a:off x="1410610" y="5432021"/>
                <a:ext cx="144669" cy="14380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4" name="矩形 113">
                <a:extLst/>
              </p:cNvPr>
              <p:cNvSpPr/>
              <p:nvPr/>
            </p:nvSpPr>
            <p:spPr>
              <a:xfrm>
                <a:off x="1563316" y="5432021"/>
                <a:ext cx="144669" cy="143800"/>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5" name="矩形 114">
                <a:extLst/>
              </p:cNvPr>
              <p:cNvSpPr/>
              <p:nvPr/>
            </p:nvSpPr>
            <p:spPr>
              <a:xfrm>
                <a:off x="1122880" y="5584485"/>
                <a:ext cx="144669" cy="143800"/>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6" name="矩形 115">
                <a:extLst/>
              </p:cNvPr>
              <p:cNvSpPr/>
              <p:nvPr/>
            </p:nvSpPr>
            <p:spPr>
              <a:xfrm>
                <a:off x="1275586" y="5584485"/>
                <a:ext cx="144669" cy="14380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7" name="矩形 116">
                <a:extLst/>
              </p:cNvPr>
              <p:cNvSpPr/>
              <p:nvPr/>
            </p:nvSpPr>
            <p:spPr>
              <a:xfrm>
                <a:off x="1410610" y="5584485"/>
                <a:ext cx="144669" cy="14380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8" name="矩形 117">
                <a:extLst/>
              </p:cNvPr>
              <p:cNvSpPr/>
              <p:nvPr/>
            </p:nvSpPr>
            <p:spPr>
              <a:xfrm>
                <a:off x="1563316" y="5584485"/>
                <a:ext cx="144669" cy="14380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9" name="矩形 118">
                <a:extLst/>
              </p:cNvPr>
              <p:cNvSpPr/>
              <p:nvPr/>
            </p:nvSpPr>
            <p:spPr>
              <a:xfrm>
                <a:off x="1122880" y="5719623"/>
                <a:ext cx="144669" cy="14380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0" name="矩形 119">
                <a:extLst/>
              </p:cNvPr>
              <p:cNvSpPr/>
              <p:nvPr/>
            </p:nvSpPr>
            <p:spPr>
              <a:xfrm>
                <a:off x="1275586" y="5719623"/>
                <a:ext cx="144669" cy="143800"/>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1" name="矩形 120">
                <a:extLst/>
              </p:cNvPr>
              <p:cNvSpPr/>
              <p:nvPr/>
            </p:nvSpPr>
            <p:spPr>
              <a:xfrm>
                <a:off x="1410610" y="5719623"/>
                <a:ext cx="144669" cy="14380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2" name="矩形 121">
                <a:extLst/>
              </p:cNvPr>
              <p:cNvSpPr/>
              <p:nvPr/>
            </p:nvSpPr>
            <p:spPr>
              <a:xfrm>
                <a:off x="1563316" y="5719623"/>
                <a:ext cx="144669" cy="143800"/>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3" name="矩形 122">
                <a:extLst/>
              </p:cNvPr>
              <p:cNvSpPr/>
              <p:nvPr/>
            </p:nvSpPr>
            <p:spPr>
              <a:xfrm>
                <a:off x="1122880" y="5863423"/>
                <a:ext cx="144669" cy="143801"/>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4" name="矩形 123">
                <a:extLst/>
              </p:cNvPr>
              <p:cNvSpPr/>
              <p:nvPr/>
            </p:nvSpPr>
            <p:spPr>
              <a:xfrm>
                <a:off x="1275586" y="5863423"/>
                <a:ext cx="144669" cy="143801"/>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5" name="矩形 124">
                <a:extLst/>
              </p:cNvPr>
              <p:cNvSpPr/>
              <p:nvPr/>
            </p:nvSpPr>
            <p:spPr>
              <a:xfrm>
                <a:off x="1410610" y="5863423"/>
                <a:ext cx="144669" cy="143801"/>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26" name="矩形 125">
                <a:extLst/>
              </p:cNvPr>
              <p:cNvSpPr/>
              <p:nvPr/>
            </p:nvSpPr>
            <p:spPr>
              <a:xfrm>
                <a:off x="1563316" y="5863423"/>
                <a:ext cx="144669" cy="143801"/>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cxnSp>
            <p:nvCxnSpPr>
              <p:cNvPr id="54358" name="直接箭头连接符 126"/>
              <p:cNvCxnSpPr>
                <a:cxnSpLocks noChangeShapeType="1"/>
                <a:stCxn id="113" idx="0"/>
                <a:endCxn id="121" idx="2"/>
              </p:cNvCxnSpPr>
              <p:nvPr/>
            </p:nvCxnSpPr>
            <p:spPr bwMode="auto">
              <a:xfrm>
                <a:off x="1483296" y="5431160"/>
                <a:ext cx="0" cy="432048"/>
              </a:xfrm>
              <a:prstGeom prst="straightConnector1">
                <a:avLst/>
              </a:prstGeom>
              <a:noFill/>
              <a:ln w="9525" algn="ctr">
                <a:solidFill>
                  <a:srgbClr val="FF0000"/>
                </a:solidFill>
                <a:round/>
                <a:headEnd type="arrow" w="med" len="med"/>
                <a:tailEnd type="arrow" w="med" len="med"/>
              </a:ln>
            </p:spPr>
          </p:cxnSp>
          <p:cxnSp>
            <p:nvCxnSpPr>
              <p:cNvPr id="54359" name="直接箭头连接符 127"/>
              <p:cNvCxnSpPr>
                <a:cxnSpLocks noChangeShapeType="1"/>
              </p:cNvCxnSpPr>
              <p:nvPr/>
            </p:nvCxnSpPr>
            <p:spPr bwMode="auto">
              <a:xfrm>
                <a:off x="1195265" y="5647185"/>
                <a:ext cx="288032" cy="322399"/>
              </a:xfrm>
              <a:prstGeom prst="straightConnector1">
                <a:avLst/>
              </a:prstGeom>
              <a:noFill/>
              <a:ln w="9525" algn="ctr">
                <a:solidFill>
                  <a:srgbClr val="FF0000"/>
                </a:solidFill>
                <a:round/>
                <a:headEnd type="arrow" w="med" len="med"/>
                <a:tailEnd type="arrow" w="med" len="med"/>
              </a:ln>
            </p:spPr>
          </p:cxnSp>
          <p:cxnSp>
            <p:nvCxnSpPr>
              <p:cNvPr id="54360" name="直接箭头连接符 128"/>
              <p:cNvCxnSpPr>
                <a:cxnSpLocks noChangeShapeType="1"/>
              </p:cNvCxnSpPr>
              <p:nvPr/>
            </p:nvCxnSpPr>
            <p:spPr bwMode="auto">
              <a:xfrm flipH="1">
                <a:off x="1186880" y="5508030"/>
                <a:ext cx="152400" cy="0"/>
              </a:xfrm>
              <a:prstGeom prst="straightConnector1">
                <a:avLst/>
              </a:prstGeom>
              <a:noFill/>
              <a:ln w="9525" algn="ctr">
                <a:solidFill>
                  <a:srgbClr val="FF0000"/>
                </a:solidFill>
                <a:round/>
                <a:headEnd/>
                <a:tailEnd type="arrow" w="med" len="med"/>
              </a:ln>
            </p:spPr>
          </p:cxnSp>
          <p:cxnSp>
            <p:nvCxnSpPr>
              <p:cNvPr id="54361" name="直接箭头连接符 129"/>
              <p:cNvCxnSpPr>
                <a:cxnSpLocks noChangeShapeType="1"/>
              </p:cNvCxnSpPr>
              <p:nvPr/>
            </p:nvCxnSpPr>
            <p:spPr bwMode="auto">
              <a:xfrm>
                <a:off x="1339404" y="5509716"/>
                <a:ext cx="0" cy="152400"/>
              </a:xfrm>
              <a:prstGeom prst="straightConnector1">
                <a:avLst/>
              </a:prstGeom>
              <a:noFill/>
              <a:ln w="9525" algn="ctr">
                <a:solidFill>
                  <a:srgbClr val="FF0000"/>
                </a:solidFill>
                <a:round/>
                <a:headEnd/>
                <a:tailEnd type="arrow" w="med" len="med"/>
              </a:ln>
            </p:spPr>
          </p:cxnSp>
        </p:grpSp>
        <p:grpSp>
          <p:nvGrpSpPr>
            <p:cNvPr id="54320" name="组合 130"/>
            <p:cNvGrpSpPr>
              <a:grpSpLocks/>
            </p:cNvGrpSpPr>
            <p:nvPr/>
          </p:nvGrpSpPr>
          <p:grpSpPr bwMode="auto">
            <a:xfrm>
              <a:off x="2338926" y="5380379"/>
              <a:ext cx="1111001" cy="1022063"/>
              <a:chOff x="1843336" y="5431160"/>
              <a:chExt cx="584448" cy="576064"/>
            </a:xfrm>
          </p:grpSpPr>
          <p:sp>
            <p:nvSpPr>
              <p:cNvPr id="132" name="矩形 131">
                <a:extLst/>
              </p:cNvPr>
              <p:cNvSpPr/>
              <p:nvPr/>
            </p:nvSpPr>
            <p:spPr>
              <a:xfrm>
                <a:off x="1842956" y="5431049"/>
                <a:ext cx="143612" cy="143601"/>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3" name="矩形 132">
                <a:extLst/>
              </p:cNvPr>
              <p:cNvSpPr/>
              <p:nvPr/>
            </p:nvSpPr>
            <p:spPr>
              <a:xfrm>
                <a:off x="1995219" y="5431049"/>
                <a:ext cx="143612" cy="143601"/>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4" name="矩形 133">
                <a:extLst/>
              </p:cNvPr>
              <p:cNvSpPr/>
              <p:nvPr/>
            </p:nvSpPr>
            <p:spPr>
              <a:xfrm>
                <a:off x="2131910" y="5431049"/>
                <a:ext cx="143611" cy="143601"/>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5" name="矩形 134">
                <a:extLst/>
              </p:cNvPr>
              <p:cNvSpPr/>
              <p:nvPr/>
            </p:nvSpPr>
            <p:spPr>
              <a:xfrm>
                <a:off x="2284173" y="5431049"/>
                <a:ext cx="143611" cy="143601"/>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6" name="矩形 135">
                <a:extLst/>
              </p:cNvPr>
              <p:cNvSpPr/>
              <p:nvPr/>
            </p:nvSpPr>
            <p:spPr>
              <a:xfrm>
                <a:off x="1842956" y="5583514"/>
                <a:ext cx="143612" cy="143601"/>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7" name="矩形 136">
                <a:extLst/>
              </p:cNvPr>
              <p:cNvSpPr/>
              <p:nvPr/>
            </p:nvSpPr>
            <p:spPr>
              <a:xfrm>
                <a:off x="1995219" y="5583514"/>
                <a:ext cx="143612" cy="143601"/>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8" name="矩形 137">
                <a:extLst/>
              </p:cNvPr>
              <p:cNvSpPr/>
              <p:nvPr/>
            </p:nvSpPr>
            <p:spPr>
              <a:xfrm>
                <a:off x="2131910" y="5583514"/>
                <a:ext cx="143611" cy="143601"/>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39" name="矩形 138">
                <a:extLst/>
              </p:cNvPr>
              <p:cNvSpPr/>
              <p:nvPr/>
            </p:nvSpPr>
            <p:spPr>
              <a:xfrm>
                <a:off x="2284173" y="5583514"/>
                <a:ext cx="143611" cy="143601"/>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0" name="矩形 139">
                <a:extLst/>
              </p:cNvPr>
              <p:cNvSpPr/>
              <p:nvPr/>
            </p:nvSpPr>
            <p:spPr>
              <a:xfrm>
                <a:off x="1842956" y="5720023"/>
                <a:ext cx="143612" cy="143600"/>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1" name="矩形 140">
                <a:extLst/>
              </p:cNvPr>
              <p:cNvSpPr/>
              <p:nvPr/>
            </p:nvSpPr>
            <p:spPr>
              <a:xfrm>
                <a:off x="1995219" y="5720023"/>
                <a:ext cx="143612" cy="143600"/>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2" name="矩形 141">
                <a:extLst/>
              </p:cNvPr>
              <p:cNvSpPr/>
              <p:nvPr/>
            </p:nvSpPr>
            <p:spPr>
              <a:xfrm>
                <a:off x="2131910" y="5720023"/>
                <a:ext cx="143611" cy="143600"/>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3" name="矩形 142">
                <a:extLst/>
              </p:cNvPr>
              <p:cNvSpPr/>
              <p:nvPr/>
            </p:nvSpPr>
            <p:spPr>
              <a:xfrm>
                <a:off x="2284173" y="5720023"/>
                <a:ext cx="143611" cy="143600"/>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4" name="矩形 143">
                <a:extLst/>
              </p:cNvPr>
              <p:cNvSpPr/>
              <p:nvPr/>
            </p:nvSpPr>
            <p:spPr>
              <a:xfrm>
                <a:off x="1842956" y="5863623"/>
                <a:ext cx="143612" cy="143601"/>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5" name="矩形 144">
                <a:extLst/>
              </p:cNvPr>
              <p:cNvSpPr/>
              <p:nvPr/>
            </p:nvSpPr>
            <p:spPr>
              <a:xfrm>
                <a:off x="1995219" y="5863623"/>
                <a:ext cx="143612" cy="143601"/>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6" name="矩形 145">
                <a:extLst/>
              </p:cNvPr>
              <p:cNvSpPr/>
              <p:nvPr/>
            </p:nvSpPr>
            <p:spPr>
              <a:xfrm>
                <a:off x="2131910" y="5863623"/>
                <a:ext cx="143611" cy="143601"/>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7" name="矩形 146">
                <a:extLst/>
              </p:cNvPr>
              <p:cNvSpPr/>
              <p:nvPr/>
            </p:nvSpPr>
            <p:spPr>
              <a:xfrm>
                <a:off x="2284173" y="5863623"/>
                <a:ext cx="143611" cy="143601"/>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48" name="椭圆 147">
                <a:extLst/>
              </p:cNvPr>
              <p:cNvSpPr/>
              <p:nvPr/>
            </p:nvSpPr>
            <p:spPr>
              <a:xfrm>
                <a:off x="2041936" y="5627836"/>
                <a:ext cx="306256" cy="349250"/>
              </a:xfrm>
              <a:prstGeom prst="ellipse">
                <a:avLst/>
              </a:prstGeom>
              <a:noFill/>
              <a:ln w="12700" cap="flat" cmpd="sng" algn="ctr">
                <a:solidFill>
                  <a:srgbClr val="FF0000"/>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grpSp>
        <p:sp>
          <p:nvSpPr>
            <p:cNvPr id="54321" name="TextBox 272"/>
            <p:cNvSpPr txBox="1">
              <a:spLocks noChangeArrowheads="1"/>
            </p:cNvSpPr>
            <p:nvPr/>
          </p:nvSpPr>
          <p:spPr bwMode="auto">
            <a:xfrm>
              <a:off x="358152" y="4123939"/>
              <a:ext cx="597105" cy="914314"/>
            </a:xfrm>
            <a:prstGeom prst="rect">
              <a:avLst/>
            </a:prstGeom>
            <a:noFill/>
            <a:ln w="9525">
              <a:noFill/>
              <a:miter lim="800000"/>
              <a:headEnd/>
              <a:tailEnd/>
            </a:ln>
          </p:spPr>
          <p:txBody>
            <a:bodyPr wrap="none">
              <a:spAutoFit/>
            </a:bodyPr>
            <a:lstStyle/>
            <a:p>
              <a:r>
                <a:rPr lang="en-US" altLang="zh-CN" sz="600" b="1">
                  <a:solidFill>
                    <a:srgbClr val="FFFF00"/>
                  </a:solidFill>
                  <a:ea typeface="黑体" pitchFamily="49" charset="-122"/>
                </a:rPr>
                <a:t>G</a:t>
              </a:r>
            </a:p>
            <a:p>
              <a:r>
                <a:rPr lang="en-US" altLang="zh-CN" sz="600" b="1">
                  <a:solidFill>
                    <a:srgbClr val="FFFF00"/>
                  </a:solidFill>
                  <a:ea typeface="黑体" pitchFamily="49" charset="-122"/>
                </a:rPr>
                <a:t>L</a:t>
              </a:r>
            </a:p>
            <a:p>
              <a:r>
                <a:rPr lang="en-US" altLang="zh-CN" sz="600" b="1">
                  <a:solidFill>
                    <a:srgbClr val="FFFF00"/>
                  </a:solidFill>
                  <a:ea typeface="黑体" pitchFamily="49" charset="-122"/>
                </a:rPr>
                <a:t>C</a:t>
              </a:r>
            </a:p>
            <a:p>
              <a:r>
                <a:rPr lang="en-US" altLang="zh-CN" sz="600" b="1">
                  <a:solidFill>
                    <a:srgbClr val="FFFF00"/>
                  </a:solidFill>
                  <a:ea typeface="黑体" pitchFamily="49" charset="-122"/>
                </a:rPr>
                <a:t>M</a:t>
              </a:r>
              <a:endParaRPr lang="zh-CN" altLang="en-US" sz="600" b="1">
                <a:solidFill>
                  <a:srgbClr val="FFFF00"/>
                </a:solidFill>
                <a:ea typeface="黑体" pitchFamily="49" charset="-122"/>
              </a:endParaRPr>
            </a:p>
          </p:txBody>
        </p:sp>
        <p:sp>
          <p:nvSpPr>
            <p:cNvPr id="54322" name="TextBox 273"/>
            <p:cNvSpPr txBox="1">
              <a:spLocks noChangeArrowheads="1"/>
            </p:cNvSpPr>
            <p:nvPr/>
          </p:nvSpPr>
          <p:spPr bwMode="auto">
            <a:xfrm>
              <a:off x="1956984" y="4052820"/>
              <a:ext cx="597105" cy="1097177"/>
            </a:xfrm>
            <a:prstGeom prst="rect">
              <a:avLst/>
            </a:prstGeom>
            <a:noFill/>
            <a:ln w="9525">
              <a:noFill/>
              <a:miter lim="800000"/>
              <a:headEnd/>
              <a:tailEnd/>
            </a:ln>
          </p:spPr>
          <p:txBody>
            <a:bodyPr wrap="none">
              <a:spAutoFit/>
            </a:bodyPr>
            <a:lstStyle/>
            <a:p>
              <a:r>
                <a:rPr lang="en-US" altLang="zh-CN" sz="600" b="1">
                  <a:solidFill>
                    <a:srgbClr val="FFFF00"/>
                  </a:solidFill>
                  <a:ea typeface="黑体" pitchFamily="49" charset="-122"/>
                </a:rPr>
                <a:t>G</a:t>
              </a:r>
            </a:p>
            <a:p>
              <a:r>
                <a:rPr lang="en-US" altLang="zh-CN" sz="600" b="1">
                  <a:solidFill>
                    <a:srgbClr val="FFFF00"/>
                  </a:solidFill>
                  <a:ea typeface="黑体" pitchFamily="49" charset="-122"/>
                </a:rPr>
                <a:t>L</a:t>
              </a:r>
            </a:p>
            <a:p>
              <a:r>
                <a:rPr lang="en-US" altLang="zh-CN" sz="600" b="1">
                  <a:solidFill>
                    <a:srgbClr val="FFFF00"/>
                  </a:solidFill>
                  <a:ea typeface="黑体" pitchFamily="49" charset="-122"/>
                </a:rPr>
                <a:t>R</a:t>
              </a:r>
            </a:p>
            <a:p>
              <a:r>
                <a:rPr lang="en-US" altLang="zh-CN" sz="600" b="1">
                  <a:solidFill>
                    <a:srgbClr val="FFFF00"/>
                  </a:solidFill>
                  <a:ea typeface="黑体" pitchFamily="49" charset="-122"/>
                </a:rPr>
                <a:t>L</a:t>
              </a:r>
            </a:p>
            <a:p>
              <a:r>
                <a:rPr lang="en-US" altLang="zh-CN" sz="600" b="1">
                  <a:solidFill>
                    <a:srgbClr val="FFFF00"/>
                  </a:solidFill>
                  <a:ea typeface="黑体" pitchFamily="49" charset="-122"/>
                </a:rPr>
                <a:t>M</a:t>
              </a:r>
              <a:endParaRPr lang="zh-CN" altLang="en-US" sz="600" b="1">
                <a:solidFill>
                  <a:srgbClr val="FFFF00"/>
                </a:solidFill>
                <a:ea typeface="黑体" pitchFamily="49" charset="-122"/>
              </a:endParaRPr>
            </a:p>
          </p:txBody>
        </p:sp>
        <p:sp>
          <p:nvSpPr>
            <p:cNvPr id="54323" name="TextBox 274"/>
            <p:cNvSpPr txBox="1">
              <a:spLocks noChangeArrowheads="1"/>
            </p:cNvSpPr>
            <p:nvPr/>
          </p:nvSpPr>
          <p:spPr bwMode="auto">
            <a:xfrm>
              <a:off x="366168" y="5202178"/>
              <a:ext cx="597105" cy="1097177"/>
            </a:xfrm>
            <a:prstGeom prst="rect">
              <a:avLst/>
            </a:prstGeom>
            <a:noFill/>
            <a:ln w="9525">
              <a:noFill/>
              <a:miter lim="800000"/>
              <a:headEnd/>
              <a:tailEnd/>
            </a:ln>
          </p:spPr>
          <p:txBody>
            <a:bodyPr wrap="none">
              <a:spAutoFit/>
            </a:bodyPr>
            <a:lstStyle/>
            <a:p>
              <a:r>
                <a:rPr lang="en-US" altLang="zh-CN" sz="600">
                  <a:solidFill>
                    <a:srgbClr val="FFFF00"/>
                  </a:solidFill>
                  <a:ea typeface="黑体" pitchFamily="49" charset="-122"/>
                </a:rPr>
                <a:t>G</a:t>
              </a:r>
            </a:p>
            <a:p>
              <a:r>
                <a:rPr lang="en-US" altLang="zh-CN" sz="600">
                  <a:solidFill>
                    <a:srgbClr val="FFFF00"/>
                  </a:solidFill>
                  <a:ea typeface="黑体" pitchFamily="49" charset="-122"/>
                </a:rPr>
                <a:t>L</a:t>
              </a:r>
            </a:p>
            <a:p>
              <a:r>
                <a:rPr lang="en-US" altLang="zh-CN" sz="600">
                  <a:solidFill>
                    <a:srgbClr val="FFFF00"/>
                  </a:solidFill>
                  <a:ea typeface="黑体" pitchFamily="49" charset="-122"/>
                </a:rPr>
                <a:t>S</a:t>
              </a:r>
            </a:p>
            <a:p>
              <a:r>
                <a:rPr lang="en-US" altLang="zh-CN" sz="600">
                  <a:solidFill>
                    <a:srgbClr val="FFFF00"/>
                  </a:solidFill>
                  <a:ea typeface="黑体" pitchFamily="49" charset="-122"/>
                </a:rPr>
                <a:t>Z</a:t>
              </a:r>
            </a:p>
            <a:p>
              <a:r>
                <a:rPr lang="en-US" altLang="zh-CN" sz="600">
                  <a:solidFill>
                    <a:srgbClr val="FFFF00"/>
                  </a:solidFill>
                  <a:ea typeface="黑体" pitchFamily="49" charset="-122"/>
                </a:rPr>
                <a:t>M</a:t>
              </a:r>
              <a:endParaRPr lang="zh-CN" altLang="en-US" sz="600">
                <a:solidFill>
                  <a:srgbClr val="FFFF00"/>
                </a:solidFill>
                <a:ea typeface="黑体" pitchFamily="49" charset="-122"/>
              </a:endParaRPr>
            </a:p>
          </p:txBody>
        </p:sp>
        <p:sp>
          <p:nvSpPr>
            <p:cNvPr id="54324" name="TextBox 275"/>
            <p:cNvSpPr txBox="1">
              <a:spLocks noChangeArrowheads="1"/>
            </p:cNvSpPr>
            <p:nvPr/>
          </p:nvSpPr>
          <p:spPr bwMode="auto">
            <a:xfrm>
              <a:off x="1981609" y="5278377"/>
              <a:ext cx="597105" cy="1097177"/>
            </a:xfrm>
            <a:prstGeom prst="rect">
              <a:avLst/>
            </a:prstGeom>
            <a:noFill/>
            <a:ln w="9525">
              <a:noFill/>
              <a:miter lim="800000"/>
              <a:headEnd/>
              <a:tailEnd/>
            </a:ln>
          </p:spPr>
          <p:txBody>
            <a:bodyPr wrap="none">
              <a:spAutoFit/>
            </a:bodyPr>
            <a:lstStyle/>
            <a:p>
              <a:r>
                <a:rPr lang="en-US" altLang="zh-CN" sz="600">
                  <a:solidFill>
                    <a:srgbClr val="FFFF00"/>
                  </a:solidFill>
                  <a:ea typeface="黑体" pitchFamily="49" charset="-122"/>
                </a:rPr>
                <a:t>N</a:t>
              </a:r>
            </a:p>
            <a:p>
              <a:r>
                <a:rPr lang="en-US" altLang="zh-CN" sz="600">
                  <a:solidFill>
                    <a:srgbClr val="FFFF00"/>
                  </a:solidFill>
                  <a:ea typeface="黑体" pitchFamily="49" charset="-122"/>
                </a:rPr>
                <a:t>G</a:t>
              </a:r>
            </a:p>
            <a:p>
              <a:r>
                <a:rPr lang="en-US" altLang="zh-CN" sz="600">
                  <a:solidFill>
                    <a:srgbClr val="FFFF00"/>
                  </a:solidFill>
                  <a:ea typeface="黑体" pitchFamily="49" charset="-122"/>
                </a:rPr>
                <a:t>T</a:t>
              </a:r>
            </a:p>
            <a:p>
              <a:r>
                <a:rPr lang="en-US" altLang="zh-CN" sz="600">
                  <a:solidFill>
                    <a:srgbClr val="FFFF00"/>
                  </a:solidFill>
                  <a:ea typeface="黑体" pitchFamily="49" charset="-122"/>
                </a:rPr>
                <a:t>D</a:t>
              </a:r>
            </a:p>
            <a:p>
              <a:r>
                <a:rPr lang="en-US" altLang="zh-CN" sz="600">
                  <a:solidFill>
                    <a:srgbClr val="FFFF00"/>
                  </a:solidFill>
                  <a:ea typeface="黑体" pitchFamily="49" charset="-122"/>
                </a:rPr>
                <a:t>M</a:t>
              </a:r>
              <a:endParaRPr lang="zh-CN" altLang="en-US" sz="600">
                <a:solidFill>
                  <a:srgbClr val="FFFF00"/>
                </a:solidFill>
                <a:ea typeface="黑体" pitchFamily="49" charset="-122"/>
              </a:endParaRPr>
            </a:p>
          </p:txBody>
        </p:sp>
      </p:grpSp>
      <p:graphicFrame>
        <p:nvGraphicFramePr>
          <p:cNvPr id="161" name="表格 160">
            <a:extLst/>
          </p:cNvPr>
          <p:cNvGraphicFramePr>
            <a:graphicFrameLocks noGrp="1"/>
          </p:cNvGraphicFramePr>
          <p:nvPr/>
        </p:nvGraphicFramePr>
        <p:xfrm>
          <a:off x="698500" y="700088"/>
          <a:ext cx="6219825" cy="5032375"/>
        </p:xfrm>
        <a:graphic>
          <a:graphicData uri="http://schemas.openxmlformats.org/drawingml/2006/table">
            <a:tbl>
              <a:tblPr firstRow="1" firstCol="1" bandRow="1">
                <a:tableStyleId>{5C22544A-7EE6-4342-B048-85BDC9FD1C3A}</a:tableStyleId>
              </a:tblPr>
              <a:tblGrid>
                <a:gridCol w="1034876">
                  <a:extLst>
                    <a:ext uri="{9D8B030D-6E8A-4147-A177-3AD203B41FA5}">
                      <a16:colId xmlns:a16="http://schemas.microsoft.com/office/drawing/2014/main" val="20000"/>
                    </a:ext>
                  </a:extLst>
                </a:gridCol>
                <a:gridCol w="960956">
                  <a:extLst>
                    <a:ext uri="{9D8B030D-6E8A-4147-A177-3AD203B41FA5}">
                      <a16:colId xmlns:a16="http://schemas.microsoft.com/office/drawing/2014/main" val="20001"/>
                    </a:ext>
                  </a:extLst>
                </a:gridCol>
                <a:gridCol w="4223777">
                  <a:extLst>
                    <a:ext uri="{9D8B030D-6E8A-4147-A177-3AD203B41FA5}">
                      <a16:colId xmlns:a16="http://schemas.microsoft.com/office/drawing/2014/main" val="20002"/>
                    </a:ext>
                  </a:extLst>
                </a:gridCol>
              </a:tblGrid>
              <a:tr h="598357">
                <a:tc gridSpan="2">
                  <a:txBody>
                    <a:bodyPr/>
                    <a:lstStyle/>
                    <a:p>
                      <a:pPr algn="ctr">
                        <a:lnSpc>
                          <a:spcPct val="100000"/>
                        </a:lnSpc>
                        <a:spcAft>
                          <a:spcPts val="0"/>
                        </a:spcAft>
                      </a:pP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hMerge="1">
                  <a:txBody>
                    <a:bodyPr/>
                    <a:lstStyle/>
                    <a:p>
                      <a:pPr algn="ctr">
                        <a:lnSpc>
                          <a:spcPct val="100000"/>
                        </a:lnSpc>
                        <a:spcAft>
                          <a:spcPts val="0"/>
                        </a:spcAft>
                      </a:pPr>
                      <a:endParaRPr lang="zh-CN" sz="2400" b="0" kern="100"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特征描述</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extLst>
                  <a:ext uri="{0D108BD9-81ED-4DB2-BD59-A6C34878D82A}">
                    <a16:rowId xmlns:a16="http://schemas.microsoft.com/office/drawing/2014/main" val="10000"/>
                  </a:ext>
                </a:extLst>
              </a:tr>
              <a:tr h="517603">
                <a:tc rowSpan="4">
                  <a:txBody>
                    <a:bodyPr/>
                    <a:lstStyle/>
                    <a:p>
                      <a:pPr algn="ctr">
                        <a:lnSpc>
                          <a:spcPct val="100000"/>
                        </a:lnSpc>
                        <a:spcAft>
                          <a:spcPts val="0"/>
                        </a:spcAft>
                      </a:pPr>
                      <a:r>
                        <a:rPr lang="zh-CN" altLang="en-US" sz="2400" b="0" kern="100" dirty="0" smtClean="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高通量影像学特征</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强度</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a:txBody>
                    <a:bodyPr/>
                    <a:lstStyle/>
                    <a:p>
                      <a:pPr algn="ctr" fontAlgn="ctr">
                        <a:lnSpc>
                          <a:spcPct val="100000"/>
                        </a:lnSpc>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最大值、标准方差、能量等</a:t>
                      </a:r>
                      <a:endParaRPr lang="en-US" alt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9525" marR="9525" marT="9525" marB="0" anchor="ctr">
                    <a:noFill/>
                  </a:tcPr>
                </a:tc>
                <a:extLst>
                  <a:ext uri="{0D108BD9-81ED-4DB2-BD59-A6C34878D82A}">
                    <a16:rowId xmlns:a16="http://schemas.microsoft.com/office/drawing/2014/main" val="10001"/>
                  </a:ext>
                </a:extLst>
              </a:tr>
              <a:tr h="510949">
                <a:tc v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形状</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a:txBody>
                    <a:bodyPr/>
                    <a:lstStyle/>
                    <a:p>
                      <a:pPr marL="0" marR="0" indent="0" algn="ctr" defTabSz="914308" rtl="0" eaLnBrk="1" fontAlgn="auto" latinLnBrk="0" hangingPunct="1">
                        <a:lnSpc>
                          <a:spcPct val="100000"/>
                        </a:lnSpc>
                        <a:spcBef>
                          <a:spcPts val="0"/>
                        </a:spcBef>
                        <a:spcAft>
                          <a:spcPts val="0"/>
                        </a:spcAft>
                        <a:buClrTx/>
                        <a:buSzTx/>
                        <a:buFontTx/>
                        <a:buNone/>
                        <a:tabLst/>
                        <a:defRPr/>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紧密度、最长直径、体积等</a:t>
                      </a:r>
                    </a:p>
                  </a:txBody>
                  <a:tcPr marL="68580" marR="68580" marT="0" marB="0" anchor="ctr">
                    <a:noFill/>
                  </a:tcPr>
                </a:tc>
                <a:extLst>
                  <a:ext uri="{0D108BD9-81ED-4DB2-BD59-A6C34878D82A}">
                    <a16:rowId xmlns:a16="http://schemas.microsoft.com/office/drawing/2014/main" val="10002"/>
                  </a:ext>
                </a:extLst>
              </a:tr>
              <a:tr h="510949">
                <a:tc v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纹理</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dirty="0">
                          <a:solidFill>
                            <a:schemeClr val="tx1"/>
                          </a:solidFill>
                          <a:latin typeface="Arial" panose="020B0604020202020204" pitchFamily="34" charset="0"/>
                          <a:ea typeface="黑体" panose="02010609060101010101" pitchFamily="49" charset="-122"/>
                          <a:cs typeface="Arial" panose="020B0604020202020204" pitchFamily="34" charset="0"/>
                        </a:rPr>
                        <a:t>灰度共生矩阵特征</a:t>
                      </a: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、和熵等</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extLst>
                  <a:ext uri="{0D108BD9-81ED-4DB2-BD59-A6C34878D82A}">
                    <a16:rowId xmlns:a16="http://schemas.microsoft.com/office/drawing/2014/main" val="10003"/>
                  </a:ext>
                </a:extLst>
              </a:tr>
              <a:tr h="510949">
                <a:tc v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小波</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a:txBody>
                    <a:bodyPr/>
                    <a:lstStyle/>
                    <a:p>
                      <a:pPr algn="ctr" fontAlgn="ctr">
                        <a:lnSpc>
                          <a:spcPct val="100000"/>
                        </a:lnSpc>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边界、自由与粘贴面积比等</a:t>
                      </a:r>
                    </a:p>
                  </a:txBody>
                  <a:tcPr marL="68580" marR="68580" marT="0" marB="0" anchor="ctr">
                    <a:noFill/>
                  </a:tcPr>
                </a:tc>
                <a:extLst>
                  <a:ext uri="{0D108BD9-81ED-4DB2-BD59-A6C34878D82A}">
                    <a16:rowId xmlns:a16="http://schemas.microsoft.com/office/drawing/2014/main" val="10004"/>
                  </a:ext>
                </a:extLst>
              </a:tr>
              <a:tr h="510949">
                <a:tc gridSpan="2">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经验特征</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h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毛刺症、分叶症、胸膜凹陷等</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extLst>
                  <a:ext uri="{0D108BD9-81ED-4DB2-BD59-A6C34878D82A}">
                    <a16:rowId xmlns:a16="http://schemas.microsoft.com/office/drawing/2014/main" val="10005"/>
                  </a:ext>
                </a:extLst>
              </a:tr>
              <a:tr h="510949">
                <a:tc gridSpan="2">
                  <a:txBody>
                    <a:bodyPr/>
                    <a:lstStyle/>
                    <a:p>
                      <a:pPr algn="ctr">
                        <a:lnSpc>
                          <a:spcPct val="100000"/>
                        </a:lnSpc>
                        <a:spcAft>
                          <a:spcPts val="0"/>
                        </a:spcAft>
                      </a:pPr>
                      <a:r>
                        <a:rPr lang="zh-CN" altLang="en-US" sz="2400" b="0" kern="100" dirty="0" smtClean="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文本信息</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h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年龄、性别、吸烟、家族史等</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extLst>
                  <a:ext uri="{0D108BD9-81ED-4DB2-BD59-A6C34878D82A}">
                    <a16:rowId xmlns:a16="http://schemas.microsoft.com/office/drawing/2014/main" val="10006"/>
                  </a:ext>
                </a:extLst>
              </a:tr>
              <a:tr h="630281">
                <a:tc gridSpan="2">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基因信息</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h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en-US" alt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EGFR</a:t>
                      </a: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突变、</a:t>
                      </a:r>
                      <a:r>
                        <a:rPr lang="en-US" alt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ALK</a:t>
                      </a: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突变、</a:t>
                      </a:r>
                      <a:r>
                        <a:rPr lang="en-US" alt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HER2</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extLst>
                  <a:ext uri="{0D108BD9-81ED-4DB2-BD59-A6C34878D82A}">
                    <a16:rowId xmlns:a16="http://schemas.microsoft.com/office/drawing/2014/main" val="10007"/>
                  </a:ext>
                </a:extLst>
              </a:tr>
              <a:tr h="630281">
                <a:tc gridSpan="2">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病理信息</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tc hMerge="1">
                  <a:txBody>
                    <a:bodyPr/>
                    <a:lstStyle/>
                    <a:p>
                      <a:pPr algn="ctr">
                        <a:lnSpc>
                          <a:spcPct val="100000"/>
                        </a:lnSpc>
                        <a:spcAft>
                          <a:spcPts val="0"/>
                        </a:spcAft>
                      </a:pPr>
                      <a:endParaRPr lang="zh-CN" sz="2400" kern="100" dirty="0">
                        <a:effectLst/>
                        <a:latin typeface="Arial" panose="020B0604020202020204" pitchFamily="34" charset="0"/>
                        <a:ea typeface="+mn-ea"/>
                        <a:cs typeface="Arial" panose="020B0604020202020204" pitchFamily="34" charset="0"/>
                      </a:endParaRPr>
                    </a:p>
                  </a:txBody>
                  <a:tcPr marL="68580" marR="68580" marT="0" marB="0" anchor="ctr">
                    <a:noFill/>
                  </a:tcPr>
                </a:tc>
                <a:tc>
                  <a:txBody>
                    <a:bodyPr/>
                    <a:lstStyle/>
                    <a:p>
                      <a:pPr algn="ctr">
                        <a:lnSpc>
                          <a:spcPct val="100000"/>
                        </a:lnSpc>
                        <a:spcAft>
                          <a:spcPts val="0"/>
                        </a:spcAft>
                      </a:pP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病理分化程度、鳞癌</a:t>
                      </a:r>
                      <a:r>
                        <a:rPr lang="zh-CN" altLang="en-US" sz="2400" b="0" kern="100" dirty="0" smtClean="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、腺癌</a:t>
                      </a:r>
                      <a:r>
                        <a:rPr lang="zh-CN" altLang="en-US"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、癌胚抗原</a:t>
                      </a:r>
                      <a:r>
                        <a:rPr lang="en-US" alt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CEA</a:t>
                      </a:r>
                      <a:endParaRPr lang="zh-CN" sz="2400" b="0" kern="100" dirty="0">
                        <a:solidFill>
                          <a:schemeClr val="tx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noFill/>
                  </a:tcPr>
                </a:tc>
                <a:extLst>
                  <a:ext uri="{0D108BD9-81ED-4DB2-BD59-A6C34878D82A}">
                    <a16:rowId xmlns:a16="http://schemas.microsoft.com/office/drawing/2014/main" val="10008"/>
                  </a:ext>
                </a:extLst>
              </a:tr>
            </a:tbl>
          </a:graphicData>
        </a:graphic>
      </p:graphicFrame>
      <p:sp>
        <p:nvSpPr>
          <p:cNvPr id="54312" name="TextBox 21"/>
          <p:cNvSpPr txBox="1">
            <a:spLocks noChangeArrowheads="1"/>
          </p:cNvSpPr>
          <p:nvPr/>
        </p:nvSpPr>
        <p:spPr bwMode="auto">
          <a:xfrm>
            <a:off x="569913" y="5835650"/>
            <a:ext cx="7812087" cy="954088"/>
          </a:xfrm>
          <a:prstGeom prst="rect">
            <a:avLst/>
          </a:prstGeom>
          <a:noFill/>
          <a:ln w="9525">
            <a:noFill/>
            <a:miter lim="800000"/>
            <a:headEnd/>
            <a:tailEnd/>
          </a:ln>
        </p:spPr>
        <p:txBody>
          <a:bodyPr>
            <a:spAutoFit/>
          </a:bodyPr>
          <a:lstStyle/>
          <a:p>
            <a:pPr algn="ctr"/>
            <a:r>
              <a:rPr lang="zh-CN" altLang="en-US" sz="2800">
                <a:latin typeface="黑体" pitchFamily="49" charset="-122"/>
                <a:ea typeface="黑体" pitchFamily="49" charset="-122"/>
              </a:rPr>
              <a:t>将计算机定量特征、经验特征、文本信息、基因信息和病理信息相结合，全面量化肿瘤异质性。</a:t>
            </a:r>
          </a:p>
        </p:txBody>
      </p:sp>
      <p:sp>
        <p:nvSpPr>
          <p:cNvPr id="54313" name="文本框 2"/>
          <p:cNvSpPr txBox="1">
            <a:spLocks noChangeArrowheads="1"/>
          </p:cNvSpPr>
          <p:nvPr/>
        </p:nvSpPr>
        <p:spPr bwMode="auto">
          <a:xfrm>
            <a:off x="8675688" y="925513"/>
            <a:ext cx="415925" cy="646112"/>
          </a:xfrm>
          <a:prstGeom prst="rect">
            <a:avLst/>
          </a:prstGeom>
          <a:noFill/>
          <a:ln w="28575">
            <a:solidFill>
              <a:srgbClr val="FFFF00"/>
            </a:solidFill>
            <a:miter lim="800000"/>
            <a:headEnd/>
            <a:tailEnd/>
          </a:ln>
        </p:spPr>
        <p:txBody>
          <a:bodyPr wrap="none">
            <a:spAutoFit/>
          </a:bodyPr>
          <a:lstStyle/>
          <a:p>
            <a:r>
              <a:rPr lang="zh-CN" altLang="en-US">
                <a:solidFill>
                  <a:srgbClr val="FFFF00"/>
                </a:solidFill>
                <a:latin typeface="黑体" pitchFamily="49" charset="-122"/>
                <a:ea typeface="黑体" pitchFamily="49" charset="-122"/>
              </a:rPr>
              <a:t>强</a:t>
            </a:r>
            <a:endParaRPr lang="en-US" altLang="zh-CN">
              <a:solidFill>
                <a:srgbClr val="FFFF00"/>
              </a:solidFill>
              <a:latin typeface="黑体" pitchFamily="49" charset="-122"/>
              <a:ea typeface="黑体" pitchFamily="49" charset="-122"/>
            </a:endParaRPr>
          </a:p>
          <a:p>
            <a:r>
              <a:rPr lang="zh-CN" altLang="en-US">
                <a:solidFill>
                  <a:srgbClr val="FFFF00"/>
                </a:solidFill>
                <a:latin typeface="黑体" pitchFamily="49" charset="-122"/>
                <a:ea typeface="黑体" pitchFamily="49" charset="-122"/>
              </a:rPr>
              <a:t>度</a:t>
            </a:r>
          </a:p>
        </p:txBody>
      </p:sp>
      <p:sp>
        <p:nvSpPr>
          <p:cNvPr id="54314" name="文本框 148"/>
          <p:cNvSpPr txBox="1">
            <a:spLocks noChangeArrowheads="1"/>
          </p:cNvSpPr>
          <p:nvPr/>
        </p:nvSpPr>
        <p:spPr bwMode="auto">
          <a:xfrm>
            <a:off x="8667750" y="2252663"/>
            <a:ext cx="415925" cy="646112"/>
          </a:xfrm>
          <a:prstGeom prst="rect">
            <a:avLst/>
          </a:prstGeom>
          <a:noFill/>
          <a:ln w="28575">
            <a:solidFill>
              <a:srgbClr val="FFFF00"/>
            </a:solidFill>
            <a:miter lim="800000"/>
            <a:headEnd/>
            <a:tailEnd/>
          </a:ln>
        </p:spPr>
        <p:txBody>
          <a:bodyPr wrap="none">
            <a:spAutoFit/>
          </a:bodyPr>
          <a:lstStyle/>
          <a:p>
            <a:r>
              <a:rPr lang="zh-CN" altLang="en-US">
                <a:solidFill>
                  <a:srgbClr val="FFFF00"/>
                </a:solidFill>
                <a:latin typeface="黑体" pitchFamily="49" charset="-122"/>
                <a:ea typeface="黑体" pitchFamily="49" charset="-122"/>
              </a:rPr>
              <a:t>形</a:t>
            </a:r>
            <a:endParaRPr lang="en-US" altLang="zh-CN">
              <a:solidFill>
                <a:srgbClr val="FFFF00"/>
              </a:solidFill>
              <a:latin typeface="黑体" pitchFamily="49" charset="-122"/>
              <a:ea typeface="黑体" pitchFamily="49" charset="-122"/>
            </a:endParaRPr>
          </a:p>
          <a:p>
            <a:r>
              <a:rPr lang="zh-CN" altLang="en-US">
                <a:solidFill>
                  <a:srgbClr val="FFFF00"/>
                </a:solidFill>
                <a:latin typeface="黑体" pitchFamily="49" charset="-122"/>
                <a:ea typeface="黑体" pitchFamily="49" charset="-122"/>
              </a:rPr>
              <a:t>状</a:t>
            </a:r>
            <a:endParaRPr lang="en-US" altLang="zh-CN">
              <a:solidFill>
                <a:srgbClr val="FFFF00"/>
              </a:solidFill>
              <a:latin typeface="黑体" pitchFamily="49" charset="-122"/>
              <a:ea typeface="黑体" pitchFamily="49" charset="-122"/>
            </a:endParaRPr>
          </a:p>
        </p:txBody>
      </p:sp>
      <p:sp>
        <p:nvSpPr>
          <p:cNvPr id="54315" name="文本框 149"/>
          <p:cNvSpPr txBox="1">
            <a:spLocks noChangeArrowheads="1"/>
          </p:cNvSpPr>
          <p:nvPr/>
        </p:nvSpPr>
        <p:spPr bwMode="auto">
          <a:xfrm>
            <a:off x="8667750" y="3711575"/>
            <a:ext cx="415925" cy="646113"/>
          </a:xfrm>
          <a:prstGeom prst="rect">
            <a:avLst/>
          </a:prstGeom>
          <a:noFill/>
          <a:ln w="28575">
            <a:solidFill>
              <a:srgbClr val="FFFF00"/>
            </a:solidFill>
            <a:miter lim="800000"/>
            <a:headEnd/>
            <a:tailEnd/>
          </a:ln>
        </p:spPr>
        <p:txBody>
          <a:bodyPr wrap="none">
            <a:spAutoFit/>
          </a:bodyPr>
          <a:lstStyle/>
          <a:p>
            <a:r>
              <a:rPr lang="zh-CN" altLang="en-US">
                <a:solidFill>
                  <a:srgbClr val="FFFF00"/>
                </a:solidFill>
                <a:latin typeface="黑体" pitchFamily="49" charset="-122"/>
                <a:ea typeface="黑体" pitchFamily="49" charset="-122"/>
              </a:rPr>
              <a:t>纹</a:t>
            </a:r>
            <a:endParaRPr lang="en-US" altLang="zh-CN">
              <a:solidFill>
                <a:srgbClr val="FFFF00"/>
              </a:solidFill>
              <a:latin typeface="黑体" pitchFamily="49" charset="-122"/>
              <a:ea typeface="黑体" pitchFamily="49" charset="-122"/>
            </a:endParaRPr>
          </a:p>
          <a:p>
            <a:r>
              <a:rPr lang="zh-CN" altLang="en-US">
                <a:solidFill>
                  <a:srgbClr val="FFFF00"/>
                </a:solidFill>
                <a:latin typeface="黑体" pitchFamily="49" charset="-122"/>
                <a:ea typeface="黑体" pitchFamily="49" charset="-122"/>
              </a:rPr>
              <a:t>理</a:t>
            </a:r>
            <a:endParaRPr lang="en-US" altLang="zh-CN">
              <a:solidFill>
                <a:srgbClr val="FFFF00"/>
              </a:solidFill>
              <a:latin typeface="黑体" pitchFamily="49" charset="-122"/>
              <a:ea typeface="黑体" pitchFamily="49" charset="-122"/>
            </a:endParaRPr>
          </a:p>
        </p:txBody>
      </p:sp>
      <p:sp>
        <p:nvSpPr>
          <p:cNvPr id="54316" name="文本框 151"/>
          <p:cNvSpPr txBox="1">
            <a:spLocks noChangeArrowheads="1"/>
          </p:cNvSpPr>
          <p:nvPr/>
        </p:nvSpPr>
        <p:spPr bwMode="auto">
          <a:xfrm>
            <a:off x="8682038" y="4921250"/>
            <a:ext cx="415925" cy="647700"/>
          </a:xfrm>
          <a:prstGeom prst="rect">
            <a:avLst/>
          </a:prstGeom>
          <a:noFill/>
          <a:ln w="28575">
            <a:solidFill>
              <a:srgbClr val="FFFF00"/>
            </a:solidFill>
            <a:miter lim="800000"/>
            <a:headEnd/>
            <a:tailEnd/>
          </a:ln>
        </p:spPr>
        <p:txBody>
          <a:bodyPr wrap="none">
            <a:spAutoFit/>
          </a:bodyPr>
          <a:lstStyle/>
          <a:p>
            <a:r>
              <a:rPr lang="zh-CN" altLang="en-US">
                <a:solidFill>
                  <a:srgbClr val="FFFF00"/>
                </a:solidFill>
                <a:latin typeface="黑体" pitchFamily="49" charset="-122"/>
                <a:ea typeface="黑体" pitchFamily="49" charset="-122"/>
              </a:rPr>
              <a:t>小</a:t>
            </a:r>
            <a:endParaRPr lang="en-US" altLang="zh-CN">
              <a:solidFill>
                <a:srgbClr val="FFFF00"/>
              </a:solidFill>
              <a:latin typeface="黑体" pitchFamily="49" charset="-122"/>
              <a:ea typeface="黑体" pitchFamily="49" charset="-122"/>
            </a:endParaRPr>
          </a:p>
          <a:p>
            <a:r>
              <a:rPr lang="zh-CN" altLang="en-US">
                <a:solidFill>
                  <a:srgbClr val="FFFF00"/>
                </a:solidFill>
                <a:latin typeface="黑体" pitchFamily="49" charset="-122"/>
                <a:ea typeface="黑体" pitchFamily="49" charset="-122"/>
              </a:rPr>
              <a:t>波</a:t>
            </a:r>
            <a:endParaRPr lang="en-US" altLang="zh-CN">
              <a:solidFill>
                <a:srgbClr val="FFFF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latin typeface="Arial" pitchFamily="34" charset="0"/>
                <a:ea typeface="黑体" pitchFamily="49" charset="-122"/>
              </a:rPr>
              <a:t>特征降维</a:t>
            </a:r>
            <a:endParaRPr lang="zh-CN" altLang="en-US" sz="3600" b="0" dirty="0">
              <a:solidFill>
                <a:srgbClr val="FFFF00"/>
              </a:solidFill>
              <a:latin typeface="Arial" pitchFamily="34" charset="0"/>
              <a:ea typeface="黑体" pitchFamily="49" charset="-122"/>
            </a:endParaRPr>
          </a:p>
        </p:txBody>
      </p:sp>
      <p:sp>
        <p:nvSpPr>
          <p:cNvPr id="56322" name="AutoShape 2" descr="http://4.bp.blogspot.com/-F_NCfbSuLxc/VMYoo0OlnqI/AAAAAAAAlxQ/Cv-nMtfw91U/s1600/kernel.pn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56323" name="矩形 165"/>
          <p:cNvSpPr>
            <a:spLocks noChangeArrowheads="1"/>
          </p:cNvSpPr>
          <p:nvPr/>
        </p:nvSpPr>
        <p:spPr bwMode="auto">
          <a:xfrm>
            <a:off x="3779838" y="2668588"/>
            <a:ext cx="1752600" cy="544512"/>
          </a:xfrm>
          <a:prstGeom prst="rect">
            <a:avLst/>
          </a:prstGeom>
          <a:noFill/>
          <a:ln w="31750" algn="ctr">
            <a:noFill/>
            <a:round/>
            <a:headEnd/>
            <a:tailEnd/>
          </a:ln>
        </p:spPr>
        <p:txBody>
          <a:bodyPr wrap="none" anchor="ctr" anchorCtr="1"/>
          <a:lstStyle/>
          <a:p>
            <a:pPr algn="just"/>
            <a:r>
              <a:rPr lang="zh-CN" altLang="en-US" sz="2400">
                <a:latin typeface="黑体" pitchFamily="49" charset="-122"/>
                <a:ea typeface="黑体" pitchFamily="49" charset="-122"/>
              </a:rPr>
              <a:t>稀疏选择</a:t>
            </a:r>
          </a:p>
        </p:txBody>
      </p:sp>
      <p:pic>
        <p:nvPicPr>
          <p:cNvPr id="56324" name="Picture 2"/>
          <p:cNvPicPr>
            <a:picLocks noChangeAspect="1" noChangeArrowheads="1"/>
          </p:cNvPicPr>
          <p:nvPr/>
        </p:nvPicPr>
        <p:blipFill>
          <a:blip r:embed="rId3"/>
          <a:srcRect l="11375" t="9821" b="17278"/>
          <a:stretch>
            <a:fillRect/>
          </a:stretch>
        </p:blipFill>
        <p:spPr bwMode="auto">
          <a:xfrm>
            <a:off x="242888" y="3779838"/>
            <a:ext cx="2497137" cy="2460625"/>
          </a:xfrm>
          <a:prstGeom prst="rect">
            <a:avLst/>
          </a:prstGeom>
          <a:noFill/>
          <a:ln w="9525">
            <a:noFill/>
            <a:miter lim="800000"/>
            <a:headEnd/>
            <a:tailEnd/>
          </a:ln>
        </p:spPr>
      </p:pic>
      <p:grpSp>
        <p:nvGrpSpPr>
          <p:cNvPr id="56325" name="组合 169"/>
          <p:cNvGrpSpPr>
            <a:grpSpLocks/>
          </p:cNvGrpSpPr>
          <p:nvPr/>
        </p:nvGrpSpPr>
        <p:grpSpPr bwMode="auto">
          <a:xfrm>
            <a:off x="3059113" y="908050"/>
            <a:ext cx="2881312" cy="1760538"/>
            <a:chOff x="2334646" y="2125956"/>
            <a:chExt cx="3286807" cy="2337912"/>
          </a:xfrm>
        </p:grpSpPr>
        <p:pic>
          <p:nvPicPr>
            <p:cNvPr id="56483" name="Picture 7"/>
            <p:cNvPicPr>
              <a:picLocks noChangeAspect="1" noChangeArrowheads="1"/>
            </p:cNvPicPr>
            <p:nvPr/>
          </p:nvPicPr>
          <p:blipFill>
            <a:blip r:embed="rId4">
              <a:clrChange>
                <a:clrFrom>
                  <a:srgbClr val="FFFFFF"/>
                </a:clrFrom>
                <a:clrTo>
                  <a:srgbClr val="FFFFFF">
                    <a:alpha val="0"/>
                  </a:srgbClr>
                </a:clrTo>
              </a:clrChange>
            </a:blip>
            <a:srcRect l="7526" t="4076" r="6013" b="18005"/>
            <a:stretch>
              <a:fillRect/>
            </a:stretch>
          </p:blipFill>
          <p:spPr bwMode="auto">
            <a:xfrm flipH="1">
              <a:off x="3371795" y="2156630"/>
              <a:ext cx="2249658" cy="2294721"/>
            </a:xfrm>
            <a:prstGeom prst="rect">
              <a:avLst/>
            </a:prstGeom>
            <a:noFill/>
            <a:ln w="9525">
              <a:noFill/>
              <a:miter lim="800000"/>
              <a:headEnd/>
              <a:tailEnd/>
            </a:ln>
          </p:spPr>
        </p:pic>
        <p:cxnSp>
          <p:nvCxnSpPr>
            <p:cNvPr id="174" name="直接箭头连接符 173"/>
            <p:cNvCxnSpPr/>
            <p:nvPr/>
          </p:nvCxnSpPr>
          <p:spPr>
            <a:xfrm flipV="1">
              <a:off x="3243724" y="2157579"/>
              <a:ext cx="0" cy="230628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a:off x="3241913" y="4444894"/>
              <a:ext cx="23378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486" name="TextBox 131"/>
            <p:cNvSpPr txBox="1">
              <a:spLocks noChangeArrowheads="1"/>
            </p:cNvSpPr>
            <p:nvPr/>
          </p:nvSpPr>
          <p:spPr bwMode="auto">
            <a:xfrm>
              <a:off x="2334646" y="2125956"/>
              <a:ext cx="913150" cy="449801"/>
            </a:xfrm>
            <a:prstGeom prst="rect">
              <a:avLst/>
            </a:prstGeom>
            <a:noFill/>
            <a:ln w="9525">
              <a:noFill/>
              <a:miter lim="800000"/>
              <a:headEnd/>
              <a:tailEnd/>
            </a:ln>
          </p:spPr>
          <p:txBody>
            <a:bodyPr wrap="none">
              <a:spAutoFit/>
            </a:bodyPr>
            <a:lstStyle/>
            <a:p>
              <a:r>
                <a:rPr lang="zh-CN" altLang="en-US" sz="1600">
                  <a:latin typeface="黑体" pitchFamily="49" charset="-122"/>
                  <a:ea typeface="黑体" pitchFamily="49" charset="-122"/>
                </a:rPr>
                <a:t>特征数</a:t>
              </a:r>
            </a:p>
          </p:txBody>
        </p:sp>
      </p:grpSp>
      <p:sp>
        <p:nvSpPr>
          <p:cNvPr id="56326" name="矩形 179"/>
          <p:cNvSpPr>
            <a:spLocks noChangeArrowheads="1"/>
          </p:cNvSpPr>
          <p:nvPr/>
        </p:nvSpPr>
        <p:spPr bwMode="auto">
          <a:xfrm>
            <a:off x="239713" y="1009650"/>
            <a:ext cx="2503487" cy="2370138"/>
          </a:xfrm>
          <a:prstGeom prst="rect">
            <a:avLst/>
          </a:prstGeom>
          <a:noFill/>
          <a:ln w="31750" algn="ctr">
            <a:solidFill>
              <a:schemeClr val="tx1"/>
            </a:solidFill>
            <a:round/>
            <a:headEnd/>
            <a:tailEnd/>
          </a:ln>
        </p:spPr>
        <p:txBody>
          <a:bodyPr anchor="ctr" anchorCtr="1"/>
          <a:lstStyle/>
          <a:p>
            <a:pPr algn="ctr"/>
            <a:r>
              <a:rPr lang="zh-CN" altLang="en-US" sz="3000">
                <a:solidFill>
                  <a:srgbClr val="FFFF00"/>
                </a:solidFill>
                <a:latin typeface="黑体" pitchFamily="49" charset="-122"/>
                <a:ea typeface="黑体" pitchFamily="49" charset="-122"/>
              </a:rPr>
              <a:t>高维度特征包含海量信息，需特征降维以剔除无关信息获取关键信息</a:t>
            </a:r>
          </a:p>
        </p:txBody>
      </p:sp>
      <p:sp>
        <p:nvSpPr>
          <p:cNvPr id="56327" name="矩形 181"/>
          <p:cNvSpPr>
            <a:spLocks noChangeArrowheads="1"/>
          </p:cNvSpPr>
          <p:nvPr/>
        </p:nvSpPr>
        <p:spPr bwMode="auto">
          <a:xfrm>
            <a:off x="6767513" y="5589588"/>
            <a:ext cx="1751012" cy="517525"/>
          </a:xfrm>
          <a:prstGeom prst="rect">
            <a:avLst/>
          </a:prstGeom>
          <a:noFill/>
          <a:ln w="31750" algn="ctr">
            <a:noFill/>
            <a:round/>
            <a:headEnd/>
            <a:tailEnd/>
          </a:ln>
        </p:spPr>
        <p:txBody>
          <a:bodyPr wrap="none" anchor="ctr" anchorCtr="1"/>
          <a:lstStyle/>
          <a:p>
            <a:pPr algn="just"/>
            <a:r>
              <a:rPr lang="zh-CN" altLang="en-US" sz="2400">
                <a:latin typeface="黑体" pitchFamily="49" charset="-122"/>
                <a:ea typeface="黑体" pitchFamily="49" charset="-122"/>
              </a:rPr>
              <a:t>递归排除</a:t>
            </a:r>
          </a:p>
        </p:txBody>
      </p:sp>
      <p:grpSp>
        <p:nvGrpSpPr>
          <p:cNvPr id="56328" name="组合 183"/>
          <p:cNvGrpSpPr>
            <a:grpSpLocks/>
          </p:cNvGrpSpPr>
          <p:nvPr/>
        </p:nvGrpSpPr>
        <p:grpSpPr bwMode="auto">
          <a:xfrm>
            <a:off x="6011863" y="3378200"/>
            <a:ext cx="2906712" cy="2354263"/>
            <a:chOff x="6237189" y="3860379"/>
            <a:chExt cx="2906811" cy="2355447"/>
          </a:xfrm>
        </p:grpSpPr>
        <p:pic>
          <p:nvPicPr>
            <p:cNvPr id="56477" name="图片 185"/>
            <p:cNvPicPr>
              <a:picLocks noChangeAspect="1"/>
            </p:cNvPicPr>
            <p:nvPr/>
          </p:nvPicPr>
          <p:blipFill>
            <a:blip r:embed="rId5"/>
            <a:srcRect/>
            <a:stretch>
              <a:fillRect/>
            </a:stretch>
          </p:blipFill>
          <p:spPr bwMode="auto">
            <a:xfrm>
              <a:off x="6804248" y="3860379"/>
              <a:ext cx="2232247" cy="2331093"/>
            </a:xfrm>
            <a:prstGeom prst="rect">
              <a:avLst/>
            </a:prstGeom>
            <a:noFill/>
            <a:ln w="9525">
              <a:noFill/>
              <a:miter lim="800000"/>
              <a:headEnd/>
              <a:tailEnd/>
            </a:ln>
          </p:spPr>
        </p:pic>
        <p:cxnSp>
          <p:nvCxnSpPr>
            <p:cNvPr id="188" name="直接箭头连接符 187"/>
            <p:cNvCxnSpPr/>
            <p:nvPr/>
          </p:nvCxnSpPr>
          <p:spPr>
            <a:xfrm>
              <a:off x="7069067" y="5759984"/>
              <a:ext cx="188601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flipV="1">
              <a:off x="7069067" y="4022385"/>
              <a:ext cx="0" cy="17375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480" name="TextBox 131"/>
            <p:cNvSpPr txBox="1">
              <a:spLocks noChangeArrowheads="1"/>
            </p:cNvSpPr>
            <p:nvPr/>
          </p:nvSpPr>
          <p:spPr bwMode="auto">
            <a:xfrm>
              <a:off x="8343781" y="5877272"/>
              <a:ext cx="800219" cy="338554"/>
            </a:xfrm>
            <a:prstGeom prst="rect">
              <a:avLst/>
            </a:prstGeom>
            <a:noFill/>
            <a:ln w="9525">
              <a:noFill/>
              <a:miter lim="800000"/>
              <a:headEnd/>
              <a:tailEnd/>
            </a:ln>
          </p:spPr>
          <p:txBody>
            <a:bodyPr wrap="none">
              <a:spAutoFit/>
            </a:bodyPr>
            <a:lstStyle/>
            <a:p>
              <a:r>
                <a:rPr lang="zh-CN" altLang="en-US" sz="1600">
                  <a:latin typeface="黑体" pitchFamily="49" charset="-122"/>
                  <a:ea typeface="黑体" pitchFamily="49" charset="-122"/>
                </a:rPr>
                <a:t>特征数</a:t>
              </a:r>
            </a:p>
          </p:txBody>
        </p:sp>
        <p:sp>
          <p:nvSpPr>
            <p:cNvPr id="56481" name="TextBox 131"/>
            <p:cNvSpPr txBox="1">
              <a:spLocks noChangeArrowheads="1"/>
            </p:cNvSpPr>
            <p:nvPr/>
          </p:nvSpPr>
          <p:spPr bwMode="auto">
            <a:xfrm>
              <a:off x="6237189" y="4023515"/>
              <a:ext cx="800219" cy="338554"/>
            </a:xfrm>
            <a:prstGeom prst="rect">
              <a:avLst/>
            </a:prstGeom>
            <a:noFill/>
            <a:ln w="9525">
              <a:noFill/>
              <a:miter lim="800000"/>
              <a:headEnd/>
              <a:tailEnd/>
            </a:ln>
          </p:spPr>
          <p:txBody>
            <a:bodyPr wrap="none">
              <a:spAutoFit/>
            </a:bodyPr>
            <a:lstStyle/>
            <a:p>
              <a:r>
                <a:rPr lang="zh-CN" altLang="en-US" sz="1600">
                  <a:latin typeface="黑体" pitchFamily="49" charset="-122"/>
                  <a:ea typeface="黑体" pitchFamily="49" charset="-122"/>
                </a:rPr>
                <a:t>准确率</a:t>
              </a:r>
            </a:p>
          </p:txBody>
        </p:sp>
        <p:cxnSp>
          <p:nvCxnSpPr>
            <p:cNvPr id="56482" name="直接连接符 193"/>
            <p:cNvCxnSpPr>
              <a:cxnSpLocks noChangeShapeType="1"/>
            </p:cNvCxnSpPr>
            <p:nvPr/>
          </p:nvCxnSpPr>
          <p:spPr bwMode="auto">
            <a:xfrm>
              <a:off x="7344000" y="4117106"/>
              <a:ext cx="12923" cy="1659194"/>
            </a:xfrm>
            <a:prstGeom prst="line">
              <a:avLst/>
            </a:prstGeom>
            <a:noFill/>
            <a:ln w="6350" algn="ctr">
              <a:solidFill>
                <a:schemeClr val="tx1"/>
              </a:solidFill>
              <a:prstDash val="sysDash"/>
              <a:round/>
              <a:headEnd/>
              <a:tailEnd/>
            </a:ln>
          </p:spPr>
        </p:cxnSp>
      </p:grpSp>
      <p:grpSp>
        <p:nvGrpSpPr>
          <p:cNvPr id="56329" name="组合 195"/>
          <p:cNvGrpSpPr>
            <a:grpSpLocks/>
          </p:cNvGrpSpPr>
          <p:nvPr/>
        </p:nvGrpSpPr>
        <p:grpSpPr bwMode="auto">
          <a:xfrm>
            <a:off x="3097213" y="3521075"/>
            <a:ext cx="3275012" cy="2124075"/>
            <a:chOff x="3096623" y="4113299"/>
            <a:chExt cx="3275577" cy="2124013"/>
          </a:xfrm>
        </p:grpSpPr>
        <p:sp>
          <p:nvSpPr>
            <p:cNvPr id="197" name="椭圆 196"/>
            <p:cNvSpPr/>
            <p:nvPr/>
          </p:nvSpPr>
          <p:spPr bwMode="auto">
            <a:xfrm>
              <a:off x="3785717" y="4113299"/>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199" name="椭圆 198"/>
            <p:cNvSpPr/>
            <p:nvPr/>
          </p:nvSpPr>
          <p:spPr bwMode="auto">
            <a:xfrm>
              <a:off x="3785717" y="4337130"/>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01" name="椭圆 200"/>
            <p:cNvSpPr/>
            <p:nvPr/>
          </p:nvSpPr>
          <p:spPr bwMode="auto">
            <a:xfrm>
              <a:off x="3785717" y="4560961"/>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03" name="椭圆 202"/>
            <p:cNvSpPr/>
            <p:nvPr/>
          </p:nvSpPr>
          <p:spPr bwMode="auto">
            <a:xfrm>
              <a:off x="3785717" y="5008623"/>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05" name="椭圆 204"/>
            <p:cNvSpPr/>
            <p:nvPr/>
          </p:nvSpPr>
          <p:spPr bwMode="auto">
            <a:xfrm>
              <a:off x="3785717" y="5457873"/>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07" name="椭圆 206"/>
            <p:cNvSpPr/>
            <p:nvPr/>
          </p:nvSpPr>
          <p:spPr bwMode="auto">
            <a:xfrm>
              <a:off x="3785717" y="4784792"/>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09" name="椭圆 208"/>
            <p:cNvSpPr/>
            <p:nvPr/>
          </p:nvSpPr>
          <p:spPr bwMode="auto">
            <a:xfrm>
              <a:off x="3785717" y="5234041"/>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11" name="椭圆 210"/>
            <p:cNvSpPr/>
            <p:nvPr/>
          </p:nvSpPr>
          <p:spPr bwMode="auto">
            <a:xfrm>
              <a:off x="3785717" y="5681703"/>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13" name="椭圆 212"/>
            <p:cNvSpPr/>
            <p:nvPr/>
          </p:nvSpPr>
          <p:spPr bwMode="auto">
            <a:xfrm>
              <a:off x="3785717" y="5905535"/>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14" name="椭圆 213"/>
            <p:cNvSpPr/>
            <p:nvPr/>
          </p:nvSpPr>
          <p:spPr bwMode="auto">
            <a:xfrm>
              <a:off x="3785717" y="6129365"/>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16" name="椭圆 215"/>
            <p:cNvSpPr/>
            <p:nvPr/>
          </p:nvSpPr>
          <p:spPr bwMode="auto">
            <a:xfrm>
              <a:off x="4716152" y="4416503"/>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18" name="椭圆 217"/>
            <p:cNvSpPr/>
            <p:nvPr/>
          </p:nvSpPr>
          <p:spPr bwMode="auto">
            <a:xfrm>
              <a:off x="4716152" y="4865752"/>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20" name="椭圆 219"/>
            <p:cNvSpPr/>
            <p:nvPr/>
          </p:nvSpPr>
          <p:spPr bwMode="auto">
            <a:xfrm>
              <a:off x="4716152" y="5313414"/>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22" name="椭圆 221"/>
            <p:cNvSpPr/>
            <p:nvPr/>
          </p:nvSpPr>
          <p:spPr bwMode="auto">
            <a:xfrm>
              <a:off x="4716152" y="4640334"/>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24" name="椭圆 223"/>
            <p:cNvSpPr/>
            <p:nvPr/>
          </p:nvSpPr>
          <p:spPr bwMode="auto">
            <a:xfrm>
              <a:off x="4716152" y="5089584"/>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26" name="椭圆 225"/>
            <p:cNvSpPr/>
            <p:nvPr/>
          </p:nvSpPr>
          <p:spPr bwMode="auto">
            <a:xfrm>
              <a:off x="4716152" y="5537245"/>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28" name="椭圆 227"/>
            <p:cNvSpPr/>
            <p:nvPr/>
          </p:nvSpPr>
          <p:spPr bwMode="auto">
            <a:xfrm>
              <a:off x="4716152" y="5761076"/>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30" name="椭圆 229"/>
            <p:cNvSpPr/>
            <p:nvPr/>
          </p:nvSpPr>
          <p:spPr bwMode="auto">
            <a:xfrm>
              <a:off x="4716152" y="5984907"/>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31" name="椭圆 230"/>
            <p:cNvSpPr/>
            <p:nvPr/>
          </p:nvSpPr>
          <p:spPr bwMode="auto">
            <a:xfrm>
              <a:off x="5637061" y="4829241"/>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33" name="椭圆 232"/>
            <p:cNvSpPr/>
            <p:nvPr/>
          </p:nvSpPr>
          <p:spPr bwMode="auto">
            <a:xfrm>
              <a:off x="5637061" y="5053072"/>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34" name="椭圆 233"/>
            <p:cNvSpPr/>
            <p:nvPr/>
          </p:nvSpPr>
          <p:spPr bwMode="auto">
            <a:xfrm>
              <a:off x="5637061" y="5276903"/>
              <a:ext cx="107969" cy="107947"/>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sp>
          <p:nvSpPr>
            <p:cNvPr id="236" name="椭圆 235"/>
            <p:cNvSpPr/>
            <p:nvPr/>
          </p:nvSpPr>
          <p:spPr bwMode="auto">
            <a:xfrm>
              <a:off x="5637061" y="5500734"/>
              <a:ext cx="107969" cy="109535"/>
            </a:xfrm>
            <a:prstGeom prst="ellipse">
              <a:avLst/>
            </a:prstGeom>
            <a:noFill/>
            <a:ln w="31750" cap="flat" cmpd="sng" algn="ctr">
              <a:solidFill>
                <a:schemeClr val="tx1"/>
              </a:solid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cxnSp>
          <p:nvCxnSpPr>
            <p:cNvPr id="56362" name="直接连接符 237"/>
            <p:cNvCxnSpPr>
              <a:cxnSpLocks noChangeShapeType="1"/>
              <a:stCxn id="197" idx="6"/>
              <a:endCxn id="216" idx="2"/>
            </p:cNvCxnSpPr>
            <p:nvPr/>
          </p:nvCxnSpPr>
          <p:spPr bwMode="auto">
            <a:xfrm>
              <a:off x="3894120" y="4167299"/>
              <a:ext cx="822663" cy="303672"/>
            </a:xfrm>
            <a:prstGeom prst="line">
              <a:avLst/>
            </a:prstGeom>
            <a:noFill/>
            <a:ln w="1270" algn="ctr">
              <a:solidFill>
                <a:schemeClr val="tx1"/>
              </a:solidFill>
              <a:round/>
              <a:headEnd/>
              <a:tailEnd/>
            </a:ln>
          </p:spPr>
        </p:cxnSp>
        <p:cxnSp>
          <p:nvCxnSpPr>
            <p:cNvPr id="56363" name="直接连接符 239"/>
            <p:cNvCxnSpPr>
              <a:cxnSpLocks noChangeShapeType="1"/>
              <a:stCxn id="197" idx="6"/>
              <a:endCxn id="222" idx="2"/>
            </p:cNvCxnSpPr>
            <p:nvPr/>
          </p:nvCxnSpPr>
          <p:spPr bwMode="auto">
            <a:xfrm>
              <a:off x="3894120" y="4167299"/>
              <a:ext cx="822663" cy="527673"/>
            </a:xfrm>
            <a:prstGeom prst="line">
              <a:avLst/>
            </a:prstGeom>
            <a:noFill/>
            <a:ln w="1270" algn="ctr">
              <a:solidFill>
                <a:schemeClr val="tx1"/>
              </a:solidFill>
              <a:round/>
              <a:headEnd/>
              <a:tailEnd/>
            </a:ln>
          </p:spPr>
        </p:cxnSp>
        <p:cxnSp>
          <p:nvCxnSpPr>
            <p:cNvPr id="56364" name="直接箭头连接符 241"/>
            <p:cNvCxnSpPr>
              <a:cxnSpLocks noChangeShapeType="1"/>
              <a:stCxn id="197" idx="6"/>
              <a:endCxn id="218" idx="2"/>
            </p:cNvCxnSpPr>
            <p:nvPr/>
          </p:nvCxnSpPr>
          <p:spPr bwMode="auto">
            <a:xfrm>
              <a:off x="3894120" y="4167299"/>
              <a:ext cx="822663" cy="751674"/>
            </a:xfrm>
            <a:prstGeom prst="straightConnector1">
              <a:avLst/>
            </a:prstGeom>
            <a:noFill/>
            <a:ln w="1270" algn="ctr">
              <a:solidFill>
                <a:schemeClr val="tx1"/>
              </a:solidFill>
              <a:round/>
              <a:headEnd/>
              <a:tailEnd/>
            </a:ln>
          </p:spPr>
        </p:cxnSp>
        <p:cxnSp>
          <p:nvCxnSpPr>
            <p:cNvPr id="56365" name="直接连接符 243"/>
            <p:cNvCxnSpPr>
              <a:cxnSpLocks noChangeShapeType="1"/>
              <a:stCxn id="197" idx="6"/>
              <a:endCxn id="224" idx="2"/>
            </p:cNvCxnSpPr>
            <p:nvPr/>
          </p:nvCxnSpPr>
          <p:spPr bwMode="auto">
            <a:xfrm>
              <a:off x="3894120" y="4167299"/>
              <a:ext cx="822663" cy="975675"/>
            </a:xfrm>
            <a:prstGeom prst="line">
              <a:avLst/>
            </a:prstGeom>
            <a:noFill/>
            <a:ln w="1270" algn="ctr">
              <a:solidFill>
                <a:schemeClr val="tx1"/>
              </a:solidFill>
              <a:round/>
              <a:headEnd/>
              <a:tailEnd/>
            </a:ln>
          </p:spPr>
        </p:cxnSp>
        <p:cxnSp>
          <p:nvCxnSpPr>
            <p:cNvPr id="56366" name="直接连接符 245"/>
            <p:cNvCxnSpPr>
              <a:cxnSpLocks noChangeShapeType="1"/>
              <a:stCxn id="197" idx="6"/>
              <a:endCxn id="220" idx="2"/>
            </p:cNvCxnSpPr>
            <p:nvPr/>
          </p:nvCxnSpPr>
          <p:spPr bwMode="auto">
            <a:xfrm>
              <a:off x="3894120" y="4167299"/>
              <a:ext cx="822663" cy="1199676"/>
            </a:xfrm>
            <a:prstGeom prst="line">
              <a:avLst/>
            </a:prstGeom>
            <a:noFill/>
            <a:ln w="1270" algn="ctr">
              <a:solidFill>
                <a:schemeClr val="tx1"/>
              </a:solidFill>
              <a:round/>
              <a:headEnd/>
              <a:tailEnd/>
            </a:ln>
          </p:spPr>
        </p:cxnSp>
        <p:cxnSp>
          <p:nvCxnSpPr>
            <p:cNvPr id="56367" name="直接连接符 247"/>
            <p:cNvCxnSpPr>
              <a:cxnSpLocks noChangeShapeType="1"/>
              <a:stCxn id="197" idx="6"/>
              <a:endCxn id="226" idx="2"/>
            </p:cNvCxnSpPr>
            <p:nvPr/>
          </p:nvCxnSpPr>
          <p:spPr bwMode="auto">
            <a:xfrm>
              <a:off x="3894120" y="4167299"/>
              <a:ext cx="822663" cy="1423677"/>
            </a:xfrm>
            <a:prstGeom prst="line">
              <a:avLst/>
            </a:prstGeom>
            <a:noFill/>
            <a:ln w="1270" algn="ctr">
              <a:solidFill>
                <a:schemeClr val="tx1"/>
              </a:solidFill>
              <a:round/>
              <a:headEnd/>
              <a:tailEnd/>
            </a:ln>
          </p:spPr>
        </p:cxnSp>
        <p:cxnSp>
          <p:nvCxnSpPr>
            <p:cNvPr id="56368" name="直接箭头连接符 249"/>
            <p:cNvCxnSpPr>
              <a:cxnSpLocks noChangeShapeType="1"/>
              <a:stCxn id="197" idx="6"/>
              <a:endCxn id="228" idx="2"/>
            </p:cNvCxnSpPr>
            <p:nvPr/>
          </p:nvCxnSpPr>
          <p:spPr bwMode="auto">
            <a:xfrm>
              <a:off x="3894120" y="4167299"/>
              <a:ext cx="822663" cy="1647678"/>
            </a:xfrm>
            <a:prstGeom prst="straightConnector1">
              <a:avLst/>
            </a:prstGeom>
            <a:noFill/>
            <a:ln w="1270" algn="ctr">
              <a:solidFill>
                <a:schemeClr val="tx1"/>
              </a:solidFill>
              <a:round/>
              <a:headEnd/>
              <a:tailEnd/>
            </a:ln>
          </p:spPr>
        </p:cxnSp>
        <p:cxnSp>
          <p:nvCxnSpPr>
            <p:cNvPr id="56369" name="直接箭头连接符 251"/>
            <p:cNvCxnSpPr>
              <a:cxnSpLocks noChangeShapeType="1"/>
              <a:stCxn id="197" idx="6"/>
              <a:endCxn id="230" idx="2"/>
            </p:cNvCxnSpPr>
            <p:nvPr/>
          </p:nvCxnSpPr>
          <p:spPr bwMode="auto">
            <a:xfrm>
              <a:off x="3894120" y="4167299"/>
              <a:ext cx="822663" cy="1871683"/>
            </a:xfrm>
            <a:prstGeom prst="straightConnector1">
              <a:avLst/>
            </a:prstGeom>
            <a:noFill/>
            <a:ln w="1270" algn="ctr">
              <a:solidFill>
                <a:schemeClr val="tx1"/>
              </a:solidFill>
              <a:round/>
              <a:headEnd/>
              <a:tailEnd/>
            </a:ln>
          </p:spPr>
        </p:cxnSp>
        <p:cxnSp>
          <p:nvCxnSpPr>
            <p:cNvPr id="56370" name="直接连接符 253"/>
            <p:cNvCxnSpPr>
              <a:cxnSpLocks noChangeShapeType="1"/>
              <a:stCxn id="199" idx="6"/>
              <a:endCxn id="216" idx="2"/>
            </p:cNvCxnSpPr>
            <p:nvPr/>
          </p:nvCxnSpPr>
          <p:spPr bwMode="auto">
            <a:xfrm>
              <a:off x="3894120" y="4391300"/>
              <a:ext cx="822663" cy="79671"/>
            </a:xfrm>
            <a:prstGeom prst="line">
              <a:avLst/>
            </a:prstGeom>
            <a:noFill/>
            <a:ln w="1270" algn="ctr">
              <a:solidFill>
                <a:schemeClr val="tx1"/>
              </a:solidFill>
              <a:round/>
              <a:headEnd/>
              <a:tailEnd/>
            </a:ln>
          </p:spPr>
        </p:cxnSp>
        <p:cxnSp>
          <p:nvCxnSpPr>
            <p:cNvPr id="56371" name="直接连接符 255"/>
            <p:cNvCxnSpPr>
              <a:cxnSpLocks noChangeShapeType="1"/>
              <a:stCxn id="199" idx="6"/>
              <a:endCxn id="222" idx="2"/>
            </p:cNvCxnSpPr>
            <p:nvPr/>
          </p:nvCxnSpPr>
          <p:spPr bwMode="auto">
            <a:xfrm>
              <a:off x="3894120" y="4391300"/>
              <a:ext cx="822663" cy="303672"/>
            </a:xfrm>
            <a:prstGeom prst="line">
              <a:avLst/>
            </a:prstGeom>
            <a:noFill/>
            <a:ln w="1270" algn="ctr">
              <a:solidFill>
                <a:schemeClr val="tx1"/>
              </a:solidFill>
              <a:round/>
              <a:headEnd/>
              <a:tailEnd/>
            </a:ln>
          </p:spPr>
        </p:cxnSp>
        <p:cxnSp>
          <p:nvCxnSpPr>
            <p:cNvPr id="56372" name="直接连接符 257"/>
            <p:cNvCxnSpPr>
              <a:cxnSpLocks noChangeShapeType="1"/>
              <a:stCxn id="199" idx="6"/>
              <a:endCxn id="218" idx="2"/>
            </p:cNvCxnSpPr>
            <p:nvPr/>
          </p:nvCxnSpPr>
          <p:spPr bwMode="auto">
            <a:xfrm>
              <a:off x="3894120" y="4391300"/>
              <a:ext cx="822663" cy="527673"/>
            </a:xfrm>
            <a:prstGeom prst="line">
              <a:avLst/>
            </a:prstGeom>
            <a:noFill/>
            <a:ln w="1270" algn="ctr">
              <a:solidFill>
                <a:schemeClr val="tx1"/>
              </a:solidFill>
              <a:round/>
              <a:headEnd/>
              <a:tailEnd/>
            </a:ln>
          </p:spPr>
        </p:cxnSp>
        <p:cxnSp>
          <p:nvCxnSpPr>
            <p:cNvPr id="56373" name="直接连接符 259"/>
            <p:cNvCxnSpPr>
              <a:cxnSpLocks noChangeShapeType="1"/>
              <a:stCxn id="199" idx="6"/>
              <a:endCxn id="224" idx="2"/>
            </p:cNvCxnSpPr>
            <p:nvPr/>
          </p:nvCxnSpPr>
          <p:spPr bwMode="auto">
            <a:xfrm>
              <a:off x="3894120" y="4391300"/>
              <a:ext cx="822663" cy="751674"/>
            </a:xfrm>
            <a:prstGeom prst="line">
              <a:avLst/>
            </a:prstGeom>
            <a:noFill/>
            <a:ln w="1270" algn="ctr">
              <a:solidFill>
                <a:schemeClr val="tx1"/>
              </a:solidFill>
              <a:round/>
              <a:headEnd/>
              <a:tailEnd/>
            </a:ln>
          </p:spPr>
        </p:cxnSp>
        <p:cxnSp>
          <p:nvCxnSpPr>
            <p:cNvPr id="56374" name="直接连接符 261"/>
            <p:cNvCxnSpPr>
              <a:cxnSpLocks noChangeShapeType="1"/>
              <a:stCxn id="199" idx="6"/>
              <a:endCxn id="220" idx="2"/>
            </p:cNvCxnSpPr>
            <p:nvPr/>
          </p:nvCxnSpPr>
          <p:spPr bwMode="auto">
            <a:xfrm>
              <a:off x="3894120" y="4391300"/>
              <a:ext cx="822663" cy="975675"/>
            </a:xfrm>
            <a:prstGeom prst="line">
              <a:avLst/>
            </a:prstGeom>
            <a:noFill/>
            <a:ln w="1270" algn="ctr">
              <a:solidFill>
                <a:schemeClr val="tx1"/>
              </a:solidFill>
              <a:round/>
              <a:headEnd/>
              <a:tailEnd/>
            </a:ln>
          </p:spPr>
        </p:cxnSp>
        <p:cxnSp>
          <p:nvCxnSpPr>
            <p:cNvPr id="56375" name="直接连接符 263"/>
            <p:cNvCxnSpPr>
              <a:cxnSpLocks noChangeShapeType="1"/>
              <a:stCxn id="199" idx="6"/>
              <a:endCxn id="226" idx="2"/>
            </p:cNvCxnSpPr>
            <p:nvPr/>
          </p:nvCxnSpPr>
          <p:spPr bwMode="auto">
            <a:xfrm>
              <a:off x="3894120" y="4391300"/>
              <a:ext cx="822663" cy="1199676"/>
            </a:xfrm>
            <a:prstGeom prst="line">
              <a:avLst/>
            </a:prstGeom>
            <a:noFill/>
            <a:ln w="1270" algn="ctr">
              <a:solidFill>
                <a:schemeClr val="tx1"/>
              </a:solidFill>
              <a:round/>
              <a:headEnd/>
              <a:tailEnd/>
            </a:ln>
          </p:spPr>
        </p:cxnSp>
        <p:cxnSp>
          <p:nvCxnSpPr>
            <p:cNvPr id="56376" name="直接连接符 265"/>
            <p:cNvCxnSpPr>
              <a:cxnSpLocks noChangeShapeType="1"/>
              <a:stCxn id="199" idx="6"/>
              <a:endCxn id="228" idx="2"/>
            </p:cNvCxnSpPr>
            <p:nvPr/>
          </p:nvCxnSpPr>
          <p:spPr bwMode="auto">
            <a:xfrm>
              <a:off x="3894120" y="4391300"/>
              <a:ext cx="822663" cy="1423677"/>
            </a:xfrm>
            <a:prstGeom prst="line">
              <a:avLst/>
            </a:prstGeom>
            <a:noFill/>
            <a:ln w="1270" algn="ctr">
              <a:solidFill>
                <a:schemeClr val="tx1"/>
              </a:solidFill>
              <a:round/>
              <a:headEnd/>
              <a:tailEnd/>
            </a:ln>
          </p:spPr>
        </p:cxnSp>
        <p:cxnSp>
          <p:nvCxnSpPr>
            <p:cNvPr id="56377" name="直接连接符 267"/>
            <p:cNvCxnSpPr>
              <a:cxnSpLocks noChangeShapeType="1"/>
              <a:stCxn id="199" idx="6"/>
              <a:endCxn id="230" idx="2"/>
            </p:cNvCxnSpPr>
            <p:nvPr/>
          </p:nvCxnSpPr>
          <p:spPr bwMode="auto">
            <a:xfrm>
              <a:off x="3894120" y="4391300"/>
              <a:ext cx="822663" cy="1647682"/>
            </a:xfrm>
            <a:prstGeom prst="line">
              <a:avLst/>
            </a:prstGeom>
            <a:noFill/>
            <a:ln w="1270" algn="ctr">
              <a:solidFill>
                <a:schemeClr val="tx1"/>
              </a:solidFill>
              <a:round/>
              <a:headEnd/>
              <a:tailEnd/>
            </a:ln>
          </p:spPr>
        </p:cxnSp>
        <p:cxnSp>
          <p:nvCxnSpPr>
            <p:cNvPr id="56378" name="直接连接符 269"/>
            <p:cNvCxnSpPr>
              <a:cxnSpLocks noChangeShapeType="1"/>
              <a:stCxn id="201" idx="6"/>
              <a:endCxn id="216" idx="2"/>
            </p:cNvCxnSpPr>
            <p:nvPr/>
          </p:nvCxnSpPr>
          <p:spPr bwMode="auto">
            <a:xfrm flipV="1">
              <a:off x="3894120" y="4470971"/>
              <a:ext cx="822663" cy="144330"/>
            </a:xfrm>
            <a:prstGeom prst="line">
              <a:avLst/>
            </a:prstGeom>
            <a:noFill/>
            <a:ln w="1270" algn="ctr">
              <a:solidFill>
                <a:schemeClr val="tx1"/>
              </a:solidFill>
              <a:round/>
              <a:headEnd/>
              <a:tailEnd/>
            </a:ln>
          </p:spPr>
        </p:cxnSp>
        <p:cxnSp>
          <p:nvCxnSpPr>
            <p:cNvPr id="56379" name="直接连接符 271"/>
            <p:cNvCxnSpPr>
              <a:cxnSpLocks noChangeShapeType="1"/>
              <a:stCxn id="201" idx="6"/>
              <a:endCxn id="222" idx="2"/>
            </p:cNvCxnSpPr>
            <p:nvPr/>
          </p:nvCxnSpPr>
          <p:spPr bwMode="auto">
            <a:xfrm>
              <a:off x="3894120" y="4615301"/>
              <a:ext cx="822663" cy="79671"/>
            </a:xfrm>
            <a:prstGeom prst="line">
              <a:avLst/>
            </a:prstGeom>
            <a:noFill/>
            <a:ln w="1270" algn="ctr">
              <a:solidFill>
                <a:schemeClr val="tx1"/>
              </a:solidFill>
              <a:round/>
              <a:headEnd/>
              <a:tailEnd/>
            </a:ln>
          </p:spPr>
        </p:cxnSp>
        <p:cxnSp>
          <p:nvCxnSpPr>
            <p:cNvPr id="56380" name="直接连接符 273"/>
            <p:cNvCxnSpPr>
              <a:cxnSpLocks noChangeShapeType="1"/>
              <a:stCxn id="201" idx="6"/>
              <a:endCxn id="218" idx="2"/>
            </p:cNvCxnSpPr>
            <p:nvPr/>
          </p:nvCxnSpPr>
          <p:spPr bwMode="auto">
            <a:xfrm>
              <a:off x="3894120" y="4615301"/>
              <a:ext cx="822663" cy="303672"/>
            </a:xfrm>
            <a:prstGeom prst="line">
              <a:avLst/>
            </a:prstGeom>
            <a:noFill/>
            <a:ln w="1270" algn="ctr">
              <a:solidFill>
                <a:schemeClr val="tx1"/>
              </a:solidFill>
              <a:round/>
              <a:headEnd/>
              <a:tailEnd/>
            </a:ln>
          </p:spPr>
        </p:cxnSp>
        <p:cxnSp>
          <p:nvCxnSpPr>
            <p:cNvPr id="56381" name="直接连接符 275"/>
            <p:cNvCxnSpPr>
              <a:cxnSpLocks noChangeShapeType="1"/>
              <a:stCxn id="201" idx="6"/>
              <a:endCxn id="224" idx="2"/>
            </p:cNvCxnSpPr>
            <p:nvPr/>
          </p:nvCxnSpPr>
          <p:spPr bwMode="auto">
            <a:xfrm>
              <a:off x="3894120" y="4615301"/>
              <a:ext cx="822663" cy="527673"/>
            </a:xfrm>
            <a:prstGeom prst="line">
              <a:avLst/>
            </a:prstGeom>
            <a:noFill/>
            <a:ln w="1270" algn="ctr">
              <a:solidFill>
                <a:schemeClr val="tx1"/>
              </a:solidFill>
              <a:round/>
              <a:headEnd/>
              <a:tailEnd/>
            </a:ln>
          </p:spPr>
        </p:cxnSp>
        <p:cxnSp>
          <p:nvCxnSpPr>
            <p:cNvPr id="56382" name="直接连接符 277"/>
            <p:cNvCxnSpPr>
              <a:cxnSpLocks noChangeShapeType="1"/>
              <a:stCxn id="201" idx="6"/>
              <a:endCxn id="220" idx="2"/>
            </p:cNvCxnSpPr>
            <p:nvPr/>
          </p:nvCxnSpPr>
          <p:spPr bwMode="auto">
            <a:xfrm>
              <a:off x="3894120" y="4615301"/>
              <a:ext cx="822663" cy="751674"/>
            </a:xfrm>
            <a:prstGeom prst="line">
              <a:avLst/>
            </a:prstGeom>
            <a:noFill/>
            <a:ln w="1270" algn="ctr">
              <a:solidFill>
                <a:schemeClr val="tx1"/>
              </a:solidFill>
              <a:round/>
              <a:headEnd/>
              <a:tailEnd/>
            </a:ln>
          </p:spPr>
        </p:cxnSp>
        <p:cxnSp>
          <p:nvCxnSpPr>
            <p:cNvPr id="56383" name="直接连接符 279"/>
            <p:cNvCxnSpPr>
              <a:cxnSpLocks noChangeShapeType="1"/>
              <a:stCxn id="201" idx="6"/>
              <a:endCxn id="226" idx="2"/>
            </p:cNvCxnSpPr>
            <p:nvPr/>
          </p:nvCxnSpPr>
          <p:spPr bwMode="auto">
            <a:xfrm>
              <a:off x="3894120" y="4615301"/>
              <a:ext cx="822663" cy="975675"/>
            </a:xfrm>
            <a:prstGeom prst="line">
              <a:avLst/>
            </a:prstGeom>
            <a:noFill/>
            <a:ln w="1270" algn="ctr">
              <a:solidFill>
                <a:schemeClr val="tx1"/>
              </a:solidFill>
              <a:round/>
              <a:headEnd/>
              <a:tailEnd/>
            </a:ln>
          </p:spPr>
        </p:cxnSp>
        <p:cxnSp>
          <p:nvCxnSpPr>
            <p:cNvPr id="56384" name="直接连接符 281"/>
            <p:cNvCxnSpPr>
              <a:cxnSpLocks noChangeShapeType="1"/>
              <a:stCxn id="201" idx="6"/>
              <a:endCxn id="226" idx="2"/>
            </p:cNvCxnSpPr>
            <p:nvPr/>
          </p:nvCxnSpPr>
          <p:spPr bwMode="auto">
            <a:xfrm>
              <a:off x="3894120" y="4615301"/>
              <a:ext cx="822663" cy="975675"/>
            </a:xfrm>
            <a:prstGeom prst="line">
              <a:avLst/>
            </a:prstGeom>
            <a:noFill/>
            <a:ln w="1270" algn="ctr">
              <a:solidFill>
                <a:schemeClr val="tx1"/>
              </a:solidFill>
              <a:round/>
              <a:headEnd/>
              <a:tailEnd/>
            </a:ln>
          </p:spPr>
        </p:cxnSp>
        <p:cxnSp>
          <p:nvCxnSpPr>
            <p:cNvPr id="56385" name="直接连接符 283"/>
            <p:cNvCxnSpPr>
              <a:cxnSpLocks noChangeShapeType="1"/>
              <a:stCxn id="201" idx="6"/>
              <a:endCxn id="228" idx="2"/>
            </p:cNvCxnSpPr>
            <p:nvPr/>
          </p:nvCxnSpPr>
          <p:spPr bwMode="auto">
            <a:xfrm>
              <a:off x="3894120" y="4615301"/>
              <a:ext cx="822663" cy="1199676"/>
            </a:xfrm>
            <a:prstGeom prst="line">
              <a:avLst/>
            </a:prstGeom>
            <a:noFill/>
            <a:ln w="1270" algn="ctr">
              <a:solidFill>
                <a:schemeClr val="tx1"/>
              </a:solidFill>
              <a:round/>
              <a:headEnd/>
              <a:tailEnd/>
            </a:ln>
          </p:spPr>
        </p:cxnSp>
        <p:cxnSp>
          <p:nvCxnSpPr>
            <p:cNvPr id="56386" name="直接连接符 285"/>
            <p:cNvCxnSpPr>
              <a:cxnSpLocks noChangeShapeType="1"/>
              <a:stCxn id="201" idx="6"/>
              <a:endCxn id="230" idx="2"/>
            </p:cNvCxnSpPr>
            <p:nvPr/>
          </p:nvCxnSpPr>
          <p:spPr bwMode="auto">
            <a:xfrm>
              <a:off x="3894120" y="4615301"/>
              <a:ext cx="822663" cy="1423681"/>
            </a:xfrm>
            <a:prstGeom prst="line">
              <a:avLst/>
            </a:prstGeom>
            <a:noFill/>
            <a:ln w="1270" algn="ctr">
              <a:solidFill>
                <a:schemeClr val="tx1"/>
              </a:solidFill>
              <a:round/>
              <a:headEnd/>
              <a:tailEnd/>
            </a:ln>
          </p:spPr>
        </p:cxnSp>
        <p:cxnSp>
          <p:nvCxnSpPr>
            <p:cNvPr id="56387" name="直接连接符 287"/>
            <p:cNvCxnSpPr>
              <a:cxnSpLocks noChangeShapeType="1"/>
              <a:stCxn id="207" idx="6"/>
              <a:endCxn id="216" idx="2"/>
            </p:cNvCxnSpPr>
            <p:nvPr/>
          </p:nvCxnSpPr>
          <p:spPr bwMode="auto">
            <a:xfrm flipV="1">
              <a:off x="3894120" y="4470971"/>
              <a:ext cx="822663" cy="368331"/>
            </a:xfrm>
            <a:prstGeom prst="line">
              <a:avLst/>
            </a:prstGeom>
            <a:noFill/>
            <a:ln w="1270" algn="ctr">
              <a:solidFill>
                <a:schemeClr val="tx1"/>
              </a:solidFill>
              <a:round/>
              <a:headEnd/>
              <a:tailEnd/>
            </a:ln>
          </p:spPr>
        </p:cxnSp>
        <p:cxnSp>
          <p:nvCxnSpPr>
            <p:cNvPr id="56388" name="直接连接符 289"/>
            <p:cNvCxnSpPr>
              <a:cxnSpLocks noChangeShapeType="1"/>
              <a:stCxn id="207" idx="6"/>
              <a:endCxn id="222" idx="2"/>
            </p:cNvCxnSpPr>
            <p:nvPr/>
          </p:nvCxnSpPr>
          <p:spPr bwMode="auto">
            <a:xfrm flipV="1">
              <a:off x="3894120" y="4694972"/>
              <a:ext cx="822663" cy="144330"/>
            </a:xfrm>
            <a:prstGeom prst="line">
              <a:avLst/>
            </a:prstGeom>
            <a:noFill/>
            <a:ln w="1270" algn="ctr">
              <a:solidFill>
                <a:schemeClr val="tx1"/>
              </a:solidFill>
              <a:round/>
              <a:headEnd/>
              <a:tailEnd/>
            </a:ln>
          </p:spPr>
        </p:cxnSp>
        <p:cxnSp>
          <p:nvCxnSpPr>
            <p:cNvPr id="56389" name="直接连接符 291"/>
            <p:cNvCxnSpPr>
              <a:cxnSpLocks noChangeShapeType="1"/>
              <a:stCxn id="207" idx="6"/>
              <a:endCxn id="218" idx="2"/>
            </p:cNvCxnSpPr>
            <p:nvPr/>
          </p:nvCxnSpPr>
          <p:spPr bwMode="auto">
            <a:xfrm>
              <a:off x="3894120" y="4839302"/>
              <a:ext cx="822663" cy="79671"/>
            </a:xfrm>
            <a:prstGeom prst="line">
              <a:avLst/>
            </a:prstGeom>
            <a:noFill/>
            <a:ln w="1270" algn="ctr">
              <a:solidFill>
                <a:schemeClr val="tx1"/>
              </a:solidFill>
              <a:round/>
              <a:headEnd/>
              <a:tailEnd/>
            </a:ln>
          </p:spPr>
        </p:cxnSp>
        <p:cxnSp>
          <p:nvCxnSpPr>
            <p:cNvPr id="56390" name="直接连接符 293"/>
            <p:cNvCxnSpPr>
              <a:cxnSpLocks noChangeShapeType="1"/>
              <a:stCxn id="207" idx="6"/>
              <a:endCxn id="224" idx="2"/>
            </p:cNvCxnSpPr>
            <p:nvPr/>
          </p:nvCxnSpPr>
          <p:spPr bwMode="auto">
            <a:xfrm>
              <a:off x="3894120" y="4839302"/>
              <a:ext cx="822663" cy="303672"/>
            </a:xfrm>
            <a:prstGeom prst="line">
              <a:avLst/>
            </a:prstGeom>
            <a:noFill/>
            <a:ln w="1270" algn="ctr">
              <a:solidFill>
                <a:schemeClr val="tx1"/>
              </a:solidFill>
              <a:round/>
              <a:headEnd/>
              <a:tailEnd/>
            </a:ln>
          </p:spPr>
        </p:cxnSp>
        <p:cxnSp>
          <p:nvCxnSpPr>
            <p:cNvPr id="56391" name="直接连接符 295"/>
            <p:cNvCxnSpPr>
              <a:cxnSpLocks noChangeShapeType="1"/>
              <a:stCxn id="207" idx="6"/>
              <a:endCxn id="220" idx="2"/>
            </p:cNvCxnSpPr>
            <p:nvPr/>
          </p:nvCxnSpPr>
          <p:spPr bwMode="auto">
            <a:xfrm>
              <a:off x="3894120" y="4839302"/>
              <a:ext cx="822663" cy="527673"/>
            </a:xfrm>
            <a:prstGeom prst="line">
              <a:avLst/>
            </a:prstGeom>
            <a:noFill/>
            <a:ln w="1270" algn="ctr">
              <a:solidFill>
                <a:schemeClr val="tx1"/>
              </a:solidFill>
              <a:round/>
              <a:headEnd/>
              <a:tailEnd/>
            </a:ln>
          </p:spPr>
        </p:cxnSp>
        <p:cxnSp>
          <p:nvCxnSpPr>
            <p:cNvPr id="56392" name="直接连接符 297"/>
            <p:cNvCxnSpPr>
              <a:cxnSpLocks noChangeShapeType="1"/>
              <a:stCxn id="207" idx="6"/>
              <a:endCxn id="226" idx="2"/>
            </p:cNvCxnSpPr>
            <p:nvPr/>
          </p:nvCxnSpPr>
          <p:spPr bwMode="auto">
            <a:xfrm>
              <a:off x="3894120" y="4839302"/>
              <a:ext cx="822663" cy="751674"/>
            </a:xfrm>
            <a:prstGeom prst="line">
              <a:avLst/>
            </a:prstGeom>
            <a:noFill/>
            <a:ln w="1270" algn="ctr">
              <a:solidFill>
                <a:schemeClr val="tx1"/>
              </a:solidFill>
              <a:round/>
              <a:headEnd/>
              <a:tailEnd/>
            </a:ln>
          </p:spPr>
        </p:cxnSp>
        <p:cxnSp>
          <p:nvCxnSpPr>
            <p:cNvPr id="56393" name="直接连接符 299"/>
            <p:cNvCxnSpPr>
              <a:cxnSpLocks noChangeShapeType="1"/>
              <a:stCxn id="207" idx="6"/>
              <a:endCxn id="228" idx="2"/>
            </p:cNvCxnSpPr>
            <p:nvPr/>
          </p:nvCxnSpPr>
          <p:spPr bwMode="auto">
            <a:xfrm>
              <a:off x="3894120" y="4839302"/>
              <a:ext cx="822663" cy="975675"/>
            </a:xfrm>
            <a:prstGeom prst="line">
              <a:avLst/>
            </a:prstGeom>
            <a:noFill/>
            <a:ln w="1270" algn="ctr">
              <a:solidFill>
                <a:schemeClr val="tx1"/>
              </a:solidFill>
              <a:round/>
              <a:headEnd/>
              <a:tailEnd/>
            </a:ln>
          </p:spPr>
        </p:cxnSp>
        <p:cxnSp>
          <p:nvCxnSpPr>
            <p:cNvPr id="56394" name="直接连接符 301"/>
            <p:cNvCxnSpPr>
              <a:cxnSpLocks noChangeShapeType="1"/>
              <a:stCxn id="207" idx="6"/>
              <a:endCxn id="230" idx="2"/>
            </p:cNvCxnSpPr>
            <p:nvPr/>
          </p:nvCxnSpPr>
          <p:spPr bwMode="auto">
            <a:xfrm>
              <a:off x="3894120" y="4839302"/>
              <a:ext cx="822663" cy="1199680"/>
            </a:xfrm>
            <a:prstGeom prst="line">
              <a:avLst/>
            </a:prstGeom>
            <a:noFill/>
            <a:ln w="1270" algn="ctr">
              <a:solidFill>
                <a:schemeClr val="tx1"/>
              </a:solidFill>
              <a:round/>
              <a:headEnd/>
              <a:tailEnd/>
            </a:ln>
          </p:spPr>
        </p:cxnSp>
        <p:cxnSp>
          <p:nvCxnSpPr>
            <p:cNvPr id="56395" name="直接连接符 303"/>
            <p:cNvCxnSpPr>
              <a:cxnSpLocks noChangeShapeType="1"/>
              <a:stCxn id="203" idx="6"/>
              <a:endCxn id="216" idx="2"/>
            </p:cNvCxnSpPr>
            <p:nvPr/>
          </p:nvCxnSpPr>
          <p:spPr bwMode="auto">
            <a:xfrm flipV="1">
              <a:off x="3894120" y="4470971"/>
              <a:ext cx="822663" cy="592332"/>
            </a:xfrm>
            <a:prstGeom prst="line">
              <a:avLst/>
            </a:prstGeom>
            <a:noFill/>
            <a:ln w="1270" algn="ctr">
              <a:solidFill>
                <a:schemeClr val="tx1"/>
              </a:solidFill>
              <a:round/>
              <a:headEnd/>
              <a:tailEnd/>
            </a:ln>
          </p:spPr>
        </p:cxnSp>
        <p:cxnSp>
          <p:nvCxnSpPr>
            <p:cNvPr id="56396" name="直接连接符 305"/>
            <p:cNvCxnSpPr>
              <a:cxnSpLocks noChangeShapeType="1"/>
              <a:stCxn id="203" idx="6"/>
              <a:endCxn id="222" idx="2"/>
            </p:cNvCxnSpPr>
            <p:nvPr/>
          </p:nvCxnSpPr>
          <p:spPr bwMode="auto">
            <a:xfrm flipV="1">
              <a:off x="3894120" y="4694972"/>
              <a:ext cx="822663" cy="368331"/>
            </a:xfrm>
            <a:prstGeom prst="line">
              <a:avLst/>
            </a:prstGeom>
            <a:noFill/>
            <a:ln w="1270" algn="ctr">
              <a:solidFill>
                <a:schemeClr val="tx1"/>
              </a:solidFill>
              <a:round/>
              <a:headEnd/>
              <a:tailEnd/>
            </a:ln>
          </p:spPr>
        </p:cxnSp>
        <p:cxnSp>
          <p:nvCxnSpPr>
            <p:cNvPr id="56397" name="直接连接符 307"/>
            <p:cNvCxnSpPr>
              <a:cxnSpLocks noChangeShapeType="1"/>
              <a:stCxn id="203" idx="6"/>
              <a:endCxn id="218" idx="2"/>
            </p:cNvCxnSpPr>
            <p:nvPr/>
          </p:nvCxnSpPr>
          <p:spPr bwMode="auto">
            <a:xfrm flipV="1">
              <a:off x="3894120" y="4918973"/>
              <a:ext cx="822663" cy="144330"/>
            </a:xfrm>
            <a:prstGeom prst="line">
              <a:avLst/>
            </a:prstGeom>
            <a:noFill/>
            <a:ln w="1270" algn="ctr">
              <a:solidFill>
                <a:schemeClr val="tx1"/>
              </a:solidFill>
              <a:round/>
              <a:headEnd/>
              <a:tailEnd/>
            </a:ln>
          </p:spPr>
        </p:cxnSp>
        <p:cxnSp>
          <p:nvCxnSpPr>
            <p:cNvPr id="56398" name="直接连接符 311"/>
            <p:cNvCxnSpPr>
              <a:cxnSpLocks noChangeShapeType="1"/>
              <a:stCxn id="203" idx="6"/>
              <a:endCxn id="224" idx="2"/>
            </p:cNvCxnSpPr>
            <p:nvPr/>
          </p:nvCxnSpPr>
          <p:spPr bwMode="auto">
            <a:xfrm>
              <a:off x="3894120" y="5063303"/>
              <a:ext cx="822663" cy="79671"/>
            </a:xfrm>
            <a:prstGeom prst="line">
              <a:avLst/>
            </a:prstGeom>
            <a:noFill/>
            <a:ln w="1270" algn="ctr">
              <a:solidFill>
                <a:schemeClr val="tx1"/>
              </a:solidFill>
              <a:round/>
              <a:headEnd/>
              <a:tailEnd/>
            </a:ln>
          </p:spPr>
        </p:cxnSp>
        <p:cxnSp>
          <p:nvCxnSpPr>
            <p:cNvPr id="56399" name="直接连接符 313"/>
            <p:cNvCxnSpPr>
              <a:cxnSpLocks noChangeShapeType="1"/>
              <a:stCxn id="203" idx="6"/>
              <a:endCxn id="220" idx="2"/>
            </p:cNvCxnSpPr>
            <p:nvPr/>
          </p:nvCxnSpPr>
          <p:spPr bwMode="auto">
            <a:xfrm>
              <a:off x="3894120" y="5063303"/>
              <a:ext cx="822663" cy="303672"/>
            </a:xfrm>
            <a:prstGeom prst="line">
              <a:avLst/>
            </a:prstGeom>
            <a:noFill/>
            <a:ln w="1270" algn="ctr">
              <a:solidFill>
                <a:schemeClr val="tx1"/>
              </a:solidFill>
              <a:round/>
              <a:headEnd/>
              <a:tailEnd/>
            </a:ln>
          </p:spPr>
        </p:cxnSp>
        <p:cxnSp>
          <p:nvCxnSpPr>
            <p:cNvPr id="56400" name="直接连接符 314"/>
            <p:cNvCxnSpPr>
              <a:cxnSpLocks noChangeShapeType="1"/>
              <a:stCxn id="203" idx="6"/>
              <a:endCxn id="226" idx="2"/>
            </p:cNvCxnSpPr>
            <p:nvPr/>
          </p:nvCxnSpPr>
          <p:spPr bwMode="auto">
            <a:xfrm>
              <a:off x="3894120" y="5063303"/>
              <a:ext cx="822663" cy="527673"/>
            </a:xfrm>
            <a:prstGeom prst="line">
              <a:avLst/>
            </a:prstGeom>
            <a:noFill/>
            <a:ln w="1270" algn="ctr">
              <a:solidFill>
                <a:schemeClr val="tx1"/>
              </a:solidFill>
              <a:round/>
              <a:headEnd/>
              <a:tailEnd/>
            </a:ln>
          </p:spPr>
        </p:cxnSp>
        <p:cxnSp>
          <p:nvCxnSpPr>
            <p:cNvPr id="56401" name="直接连接符 315"/>
            <p:cNvCxnSpPr>
              <a:cxnSpLocks noChangeShapeType="1"/>
              <a:stCxn id="203" idx="6"/>
              <a:endCxn id="228" idx="2"/>
            </p:cNvCxnSpPr>
            <p:nvPr/>
          </p:nvCxnSpPr>
          <p:spPr bwMode="auto">
            <a:xfrm>
              <a:off x="3894120" y="5063303"/>
              <a:ext cx="822663" cy="751674"/>
            </a:xfrm>
            <a:prstGeom prst="line">
              <a:avLst/>
            </a:prstGeom>
            <a:noFill/>
            <a:ln w="1270" algn="ctr">
              <a:solidFill>
                <a:schemeClr val="tx1"/>
              </a:solidFill>
              <a:round/>
              <a:headEnd/>
              <a:tailEnd/>
            </a:ln>
          </p:spPr>
        </p:cxnSp>
        <p:cxnSp>
          <p:nvCxnSpPr>
            <p:cNvPr id="56402" name="直接连接符 316"/>
            <p:cNvCxnSpPr>
              <a:cxnSpLocks noChangeShapeType="1"/>
              <a:stCxn id="203" idx="6"/>
              <a:endCxn id="230" idx="2"/>
            </p:cNvCxnSpPr>
            <p:nvPr/>
          </p:nvCxnSpPr>
          <p:spPr bwMode="auto">
            <a:xfrm>
              <a:off x="3894120" y="5063303"/>
              <a:ext cx="822663" cy="975679"/>
            </a:xfrm>
            <a:prstGeom prst="line">
              <a:avLst/>
            </a:prstGeom>
            <a:noFill/>
            <a:ln w="1270" algn="ctr">
              <a:solidFill>
                <a:schemeClr val="tx1"/>
              </a:solidFill>
              <a:round/>
              <a:headEnd/>
              <a:tailEnd/>
            </a:ln>
          </p:spPr>
        </p:cxnSp>
        <p:cxnSp>
          <p:nvCxnSpPr>
            <p:cNvPr id="56403" name="直接连接符 317"/>
            <p:cNvCxnSpPr>
              <a:cxnSpLocks noChangeShapeType="1"/>
              <a:stCxn id="209" idx="6"/>
              <a:endCxn id="216" idx="2"/>
            </p:cNvCxnSpPr>
            <p:nvPr/>
          </p:nvCxnSpPr>
          <p:spPr bwMode="auto">
            <a:xfrm flipV="1">
              <a:off x="3894120" y="4470971"/>
              <a:ext cx="822663" cy="816333"/>
            </a:xfrm>
            <a:prstGeom prst="line">
              <a:avLst/>
            </a:prstGeom>
            <a:noFill/>
            <a:ln w="1270" algn="ctr">
              <a:solidFill>
                <a:schemeClr val="tx1"/>
              </a:solidFill>
              <a:round/>
              <a:headEnd/>
              <a:tailEnd/>
            </a:ln>
          </p:spPr>
        </p:cxnSp>
        <p:cxnSp>
          <p:nvCxnSpPr>
            <p:cNvPr id="56404" name="直接连接符 318"/>
            <p:cNvCxnSpPr>
              <a:cxnSpLocks noChangeShapeType="1"/>
              <a:stCxn id="209" idx="6"/>
              <a:endCxn id="222" idx="2"/>
            </p:cNvCxnSpPr>
            <p:nvPr/>
          </p:nvCxnSpPr>
          <p:spPr bwMode="auto">
            <a:xfrm flipV="1">
              <a:off x="3894120" y="4694972"/>
              <a:ext cx="822663" cy="592332"/>
            </a:xfrm>
            <a:prstGeom prst="line">
              <a:avLst/>
            </a:prstGeom>
            <a:noFill/>
            <a:ln w="1270" algn="ctr">
              <a:solidFill>
                <a:schemeClr val="tx1"/>
              </a:solidFill>
              <a:round/>
              <a:headEnd/>
              <a:tailEnd/>
            </a:ln>
          </p:spPr>
        </p:cxnSp>
        <p:cxnSp>
          <p:nvCxnSpPr>
            <p:cNvPr id="56405" name="直接连接符 319"/>
            <p:cNvCxnSpPr>
              <a:cxnSpLocks noChangeShapeType="1"/>
              <a:stCxn id="209" idx="6"/>
              <a:endCxn id="218" idx="2"/>
            </p:cNvCxnSpPr>
            <p:nvPr/>
          </p:nvCxnSpPr>
          <p:spPr bwMode="auto">
            <a:xfrm flipV="1">
              <a:off x="3894120" y="4918973"/>
              <a:ext cx="822663" cy="368331"/>
            </a:xfrm>
            <a:prstGeom prst="line">
              <a:avLst/>
            </a:prstGeom>
            <a:noFill/>
            <a:ln w="1270" algn="ctr">
              <a:solidFill>
                <a:schemeClr val="tx1"/>
              </a:solidFill>
              <a:round/>
              <a:headEnd/>
              <a:tailEnd/>
            </a:ln>
          </p:spPr>
        </p:cxnSp>
        <p:cxnSp>
          <p:nvCxnSpPr>
            <p:cNvPr id="56406" name="直接连接符 320"/>
            <p:cNvCxnSpPr>
              <a:cxnSpLocks noChangeShapeType="1"/>
              <a:stCxn id="209" idx="6"/>
              <a:endCxn id="224" idx="2"/>
            </p:cNvCxnSpPr>
            <p:nvPr/>
          </p:nvCxnSpPr>
          <p:spPr bwMode="auto">
            <a:xfrm flipV="1">
              <a:off x="3894120" y="5142974"/>
              <a:ext cx="822663" cy="144330"/>
            </a:xfrm>
            <a:prstGeom prst="line">
              <a:avLst/>
            </a:prstGeom>
            <a:noFill/>
            <a:ln w="1270" algn="ctr">
              <a:solidFill>
                <a:schemeClr val="tx1"/>
              </a:solidFill>
              <a:round/>
              <a:headEnd/>
              <a:tailEnd/>
            </a:ln>
          </p:spPr>
        </p:cxnSp>
        <p:cxnSp>
          <p:nvCxnSpPr>
            <p:cNvPr id="56407" name="直接连接符 321"/>
            <p:cNvCxnSpPr>
              <a:cxnSpLocks noChangeShapeType="1"/>
              <a:stCxn id="209" idx="6"/>
              <a:endCxn id="220" idx="2"/>
            </p:cNvCxnSpPr>
            <p:nvPr/>
          </p:nvCxnSpPr>
          <p:spPr bwMode="auto">
            <a:xfrm>
              <a:off x="3894120" y="5287304"/>
              <a:ext cx="822663" cy="79671"/>
            </a:xfrm>
            <a:prstGeom prst="line">
              <a:avLst/>
            </a:prstGeom>
            <a:noFill/>
            <a:ln w="1270" algn="ctr">
              <a:solidFill>
                <a:schemeClr val="tx1"/>
              </a:solidFill>
              <a:round/>
              <a:headEnd/>
              <a:tailEnd/>
            </a:ln>
          </p:spPr>
        </p:cxnSp>
        <p:cxnSp>
          <p:nvCxnSpPr>
            <p:cNvPr id="56408" name="直接连接符 322"/>
            <p:cNvCxnSpPr>
              <a:cxnSpLocks noChangeShapeType="1"/>
              <a:stCxn id="209" idx="6"/>
              <a:endCxn id="226" idx="2"/>
            </p:cNvCxnSpPr>
            <p:nvPr/>
          </p:nvCxnSpPr>
          <p:spPr bwMode="auto">
            <a:xfrm>
              <a:off x="3894120" y="5287304"/>
              <a:ext cx="822663" cy="303672"/>
            </a:xfrm>
            <a:prstGeom prst="line">
              <a:avLst/>
            </a:prstGeom>
            <a:noFill/>
            <a:ln w="1270" algn="ctr">
              <a:solidFill>
                <a:schemeClr val="tx1"/>
              </a:solidFill>
              <a:round/>
              <a:headEnd/>
              <a:tailEnd/>
            </a:ln>
          </p:spPr>
        </p:cxnSp>
        <p:cxnSp>
          <p:nvCxnSpPr>
            <p:cNvPr id="56409" name="直接连接符 323"/>
            <p:cNvCxnSpPr>
              <a:cxnSpLocks noChangeShapeType="1"/>
              <a:stCxn id="209" idx="6"/>
              <a:endCxn id="228" idx="2"/>
            </p:cNvCxnSpPr>
            <p:nvPr/>
          </p:nvCxnSpPr>
          <p:spPr bwMode="auto">
            <a:xfrm>
              <a:off x="3894120" y="5287304"/>
              <a:ext cx="822663" cy="527673"/>
            </a:xfrm>
            <a:prstGeom prst="line">
              <a:avLst/>
            </a:prstGeom>
            <a:noFill/>
            <a:ln w="1270" algn="ctr">
              <a:solidFill>
                <a:schemeClr val="tx1"/>
              </a:solidFill>
              <a:round/>
              <a:headEnd/>
              <a:tailEnd/>
            </a:ln>
          </p:spPr>
        </p:cxnSp>
        <p:cxnSp>
          <p:nvCxnSpPr>
            <p:cNvPr id="56410" name="直接连接符 331"/>
            <p:cNvCxnSpPr>
              <a:cxnSpLocks noChangeShapeType="1"/>
              <a:stCxn id="209" idx="6"/>
              <a:endCxn id="230" idx="2"/>
            </p:cNvCxnSpPr>
            <p:nvPr/>
          </p:nvCxnSpPr>
          <p:spPr bwMode="auto">
            <a:xfrm>
              <a:off x="3894120" y="5287304"/>
              <a:ext cx="822663" cy="751678"/>
            </a:xfrm>
            <a:prstGeom prst="line">
              <a:avLst/>
            </a:prstGeom>
            <a:noFill/>
            <a:ln w="1270" algn="ctr">
              <a:solidFill>
                <a:schemeClr val="tx1"/>
              </a:solidFill>
              <a:round/>
              <a:headEnd/>
              <a:tailEnd/>
            </a:ln>
          </p:spPr>
        </p:cxnSp>
        <p:cxnSp>
          <p:nvCxnSpPr>
            <p:cNvPr id="56411" name="直接连接符 332"/>
            <p:cNvCxnSpPr>
              <a:cxnSpLocks noChangeShapeType="1"/>
              <a:stCxn id="205" idx="6"/>
              <a:endCxn id="216" idx="2"/>
            </p:cNvCxnSpPr>
            <p:nvPr/>
          </p:nvCxnSpPr>
          <p:spPr bwMode="auto">
            <a:xfrm flipV="1">
              <a:off x="3894120" y="4470971"/>
              <a:ext cx="822663" cy="1040334"/>
            </a:xfrm>
            <a:prstGeom prst="line">
              <a:avLst/>
            </a:prstGeom>
            <a:noFill/>
            <a:ln w="1270" algn="ctr">
              <a:solidFill>
                <a:schemeClr val="tx1"/>
              </a:solidFill>
              <a:round/>
              <a:headEnd/>
              <a:tailEnd/>
            </a:ln>
          </p:spPr>
        </p:cxnSp>
        <p:cxnSp>
          <p:nvCxnSpPr>
            <p:cNvPr id="56412" name="直接连接符 333"/>
            <p:cNvCxnSpPr>
              <a:cxnSpLocks noChangeShapeType="1"/>
              <a:stCxn id="205" idx="6"/>
              <a:endCxn id="222" idx="2"/>
            </p:cNvCxnSpPr>
            <p:nvPr/>
          </p:nvCxnSpPr>
          <p:spPr bwMode="auto">
            <a:xfrm flipV="1">
              <a:off x="3894120" y="4694972"/>
              <a:ext cx="822663" cy="816333"/>
            </a:xfrm>
            <a:prstGeom prst="line">
              <a:avLst/>
            </a:prstGeom>
            <a:noFill/>
            <a:ln w="1270" algn="ctr">
              <a:solidFill>
                <a:schemeClr val="tx1"/>
              </a:solidFill>
              <a:round/>
              <a:headEnd/>
              <a:tailEnd/>
            </a:ln>
          </p:spPr>
        </p:cxnSp>
        <p:cxnSp>
          <p:nvCxnSpPr>
            <p:cNvPr id="56413" name="直接连接符 334"/>
            <p:cNvCxnSpPr>
              <a:cxnSpLocks noChangeShapeType="1"/>
              <a:stCxn id="205" idx="6"/>
              <a:endCxn id="218" idx="2"/>
            </p:cNvCxnSpPr>
            <p:nvPr/>
          </p:nvCxnSpPr>
          <p:spPr bwMode="auto">
            <a:xfrm flipV="1">
              <a:off x="3894120" y="4918973"/>
              <a:ext cx="822663" cy="592332"/>
            </a:xfrm>
            <a:prstGeom prst="line">
              <a:avLst/>
            </a:prstGeom>
            <a:noFill/>
            <a:ln w="1270" algn="ctr">
              <a:solidFill>
                <a:schemeClr val="tx1"/>
              </a:solidFill>
              <a:round/>
              <a:headEnd/>
              <a:tailEnd/>
            </a:ln>
          </p:spPr>
        </p:cxnSp>
        <p:cxnSp>
          <p:nvCxnSpPr>
            <p:cNvPr id="56414" name="直接连接符 335"/>
            <p:cNvCxnSpPr>
              <a:cxnSpLocks noChangeShapeType="1"/>
              <a:stCxn id="205" idx="6"/>
              <a:endCxn id="224" idx="2"/>
            </p:cNvCxnSpPr>
            <p:nvPr/>
          </p:nvCxnSpPr>
          <p:spPr bwMode="auto">
            <a:xfrm flipV="1">
              <a:off x="3894120" y="5142974"/>
              <a:ext cx="822663" cy="368331"/>
            </a:xfrm>
            <a:prstGeom prst="line">
              <a:avLst/>
            </a:prstGeom>
            <a:noFill/>
            <a:ln w="1270" algn="ctr">
              <a:solidFill>
                <a:schemeClr val="tx1"/>
              </a:solidFill>
              <a:round/>
              <a:headEnd/>
              <a:tailEnd/>
            </a:ln>
          </p:spPr>
        </p:cxnSp>
        <p:cxnSp>
          <p:nvCxnSpPr>
            <p:cNvPr id="56415" name="直接连接符 336"/>
            <p:cNvCxnSpPr>
              <a:cxnSpLocks noChangeShapeType="1"/>
              <a:stCxn id="205" idx="6"/>
              <a:endCxn id="220" idx="2"/>
            </p:cNvCxnSpPr>
            <p:nvPr/>
          </p:nvCxnSpPr>
          <p:spPr bwMode="auto">
            <a:xfrm flipV="1">
              <a:off x="3894120" y="5366975"/>
              <a:ext cx="822663" cy="144330"/>
            </a:xfrm>
            <a:prstGeom prst="line">
              <a:avLst/>
            </a:prstGeom>
            <a:noFill/>
            <a:ln w="1270" algn="ctr">
              <a:solidFill>
                <a:schemeClr val="tx1"/>
              </a:solidFill>
              <a:round/>
              <a:headEnd/>
              <a:tailEnd/>
            </a:ln>
          </p:spPr>
        </p:cxnSp>
        <p:cxnSp>
          <p:nvCxnSpPr>
            <p:cNvPr id="56416" name="直接连接符 337"/>
            <p:cNvCxnSpPr>
              <a:cxnSpLocks noChangeShapeType="1"/>
              <a:stCxn id="205" idx="6"/>
              <a:endCxn id="226" idx="2"/>
            </p:cNvCxnSpPr>
            <p:nvPr/>
          </p:nvCxnSpPr>
          <p:spPr bwMode="auto">
            <a:xfrm>
              <a:off x="3894120" y="5511305"/>
              <a:ext cx="822663" cy="79671"/>
            </a:xfrm>
            <a:prstGeom prst="line">
              <a:avLst/>
            </a:prstGeom>
            <a:noFill/>
            <a:ln w="1270" algn="ctr">
              <a:solidFill>
                <a:schemeClr val="tx1"/>
              </a:solidFill>
              <a:round/>
              <a:headEnd/>
              <a:tailEnd/>
            </a:ln>
          </p:spPr>
        </p:cxnSp>
        <p:cxnSp>
          <p:nvCxnSpPr>
            <p:cNvPr id="56417" name="直接连接符 338"/>
            <p:cNvCxnSpPr>
              <a:cxnSpLocks noChangeShapeType="1"/>
              <a:stCxn id="205" idx="6"/>
              <a:endCxn id="228" idx="2"/>
            </p:cNvCxnSpPr>
            <p:nvPr/>
          </p:nvCxnSpPr>
          <p:spPr bwMode="auto">
            <a:xfrm>
              <a:off x="3894120" y="5511305"/>
              <a:ext cx="822663" cy="303672"/>
            </a:xfrm>
            <a:prstGeom prst="line">
              <a:avLst/>
            </a:prstGeom>
            <a:noFill/>
            <a:ln w="1270" algn="ctr">
              <a:solidFill>
                <a:schemeClr val="tx1"/>
              </a:solidFill>
              <a:round/>
              <a:headEnd/>
              <a:tailEnd/>
            </a:ln>
          </p:spPr>
        </p:cxnSp>
        <p:cxnSp>
          <p:nvCxnSpPr>
            <p:cNvPr id="56418" name="直接连接符 339"/>
            <p:cNvCxnSpPr>
              <a:cxnSpLocks noChangeShapeType="1"/>
              <a:stCxn id="205" idx="6"/>
              <a:endCxn id="230" idx="2"/>
            </p:cNvCxnSpPr>
            <p:nvPr/>
          </p:nvCxnSpPr>
          <p:spPr bwMode="auto">
            <a:xfrm>
              <a:off x="3894120" y="5511305"/>
              <a:ext cx="822663" cy="527677"/>
            </a:xfrm>
            <a:prstGeom prst="line">
              <a:avLst/>
            </a:prstGeom>
            <a:noFill/>
            <a:ln w="1270" algn="ctr">
              <a:solidFill>
                <a:schemeClr val="tx1"/>
              </a:solidFill>
              <a:round/>
              <a:headEnd/>
              <a:tailEnd/>
            </a:ln>
          </p:spPr>
        </p:cxnSp>
        <p:cxnSp>
          <p:nvCxnSpPr>
            <p:cNvPr id="56419" name="直接连接符 340"/>
            <p:cNvCxnSpPr>
              <a:cxnSpLocks noChangeShapeType="1"/>
              <a:stCxn id="211" idx="6"/>
              <a:endCxn id="216" idx="2"/>
            </p:cNvCxnSpPr>
            <p:nvPr/>
          </p:nvCxnSpPr>
          <p:spPr bwMode="auto">
            <a:xfrm flipV="1">
              <a:off x="3894120" y="4470971"/>
              <a:ext cx="822663" cy="1264335"/>
            </a:xfrm>
            <a:prstGeom prst="line">
              <a:avLst/>
            </a:prstGeom>
            <a:noFill/>
            <a:ln w="1270" algn="ctr">
              <a:solidFill>
                <a:schemeClr val="tx1"/>
              </a:solidFill>
              <a:round/>
              <a:headEnd/>
              <a:tailEnd/>
            </a:ln>
          </p:spPr>
        </p:cxnSp>
        <p:cxnSp>
          <p:nvCxnSpPr>
            <p:cNvPr id="56420" name="直接连接符 341"/>
            <p:cNvCxnSpPr>
              <a:cxnSpLocks noChangeShapeType="1"/>
              <a:stCxn id="211" idx="6"/>
              <a:endCxn id="222" idx="2"/>
            </p:cNvCxnSpPr>
            <p:nvPr/>
          </p:nvCxnSpPr>
          <p:spPr bwMode="auto">
            <a:xfrm flipV="1">
              <a:off x="3894120" y="4694972"/>
              <a:ext cx="822663" cy="1040334"/>
            </a:xfrm>
            <a:prstGeom prst="line">
              <a:avLst/>
            </a:prstGeom>
            <a:noFill/>
            <a:ln w="1270" algn="ctr">
              <a:solidFill>
                <a:schemeClr val="tx1"/>
              </a:solidFill>
              <a:round/>
              <a:headEnd/>
              <a:tailEnd/>
            </a:ln>
          </p:spPr>
        </p:cxnSp>
        <p:cxnSp>
          <p:nvCxnSpPr>
            <p:cNvPr id="56421" name="直接连接符 342"/>
            <p:cNvCxnSpPr>
              <a:cxnSpLocks noChangeShapeType="1"/>
              <a:stCxn id="211" idx="6"/>
              <a:endCxn id="218" idx="2"/>
            </p:cNvCxnSpPr>
            <p:nvPr/>
          </p:nvCxnSpPr>
          <p:spPr bwMode="auto">
            <a:xfrm flipV="1">
              <a:off x="3894120" y="4918973"/>
              <a:ext cx="822663" cy="816333"/>
            </a:xfrm>
            <a:prstGeom prst="line">
              <a:avLst/>
            </a:prstGeom>
            <a:noFill/>
            <a:ln w="1270" algn="ctr">
              <a:solidFill>
                <a:schemeClr val="tx1"/>
              </a:solidFill>
              <a:round/>
              <a:headEnd/>
              <a:tailEnd/>
            </a:ln>
          </p:spPr>
        </p:cxnSp>
        <p:cxnSp>
          <p:nvCxnSpPr>
            <p:cNvPr id="56422" name="直接连接符 343"/>
            <p:cNvCxnSpPr>
              <a:cxnSpLocks noChangeShapeType="1"/>
              <a:stCxn id="211" idx="6"/>
              <a:endCxn id="224" idx="2"/>
            </p:cNvCxnSpPr>
            <p:nvPr/>
          </p:nvCxnSpPr>
          <p:spPr bwMode="auto">
            <a:xfrm flipV="1">
              <a:off x="3894120" y="5142974"/>
              <a:ext cx="822663" cy="592332"/>
            </a:xfrm>
            <a:prstGeom prst="line">
              <a:avLst/>
            </a:prstGeom>
            <a:noFill/>
            <a:ln w="1270" algn="ctr">
              <a:solidFill>
                <a:schemeClr val="tx1"/>
              </a:solidFill>
              <a:round/>
              <a:headEnd/>
              <a:tailEnd/>
            </a:ln>
          </p:spPr>
        </p:cxnSp>
        <p:cxnSp>
          <p:nvCxnSpPr>
            <p:cNvPr id="56423" name="直接连接符 344"/>
            <p:cNvCxnSpPr>
              <a:cxnSpLocks noChangeShapeType="1"/>
              <a:stCxn id="211" idx="6"/>
              <a:endCxn id="220" idx="2"/>
            </p:cNvCxnSpPr>
            <p:nvPr/>
          </p:nvCxnSpPr>
          <p:spPr bwMode="auto">
            <a:xfrm flipV="1">
              <a:off x="3894120" y="5366975"/>
              <a:ext cx="822663" cy="368331"/>
            </a:xfrm>
            <a:prstGeom prst="line">
              <a:avLst/>
            </a:prstGeom>
            <a:noFill/>
            <a:ln w="1270" algn="ctr">
              <a:solidFill>
                <a:schemeClr val="tx1"/>
              </a:solidFill>
              <a:round/>
              <a:headEnd/>
              <a:tailEnd/>
            </a:ln>
          </p:spPr>
        </p:cxnSp>
        <p:cxnSp>
          <p:nvCxnSpPr>
            <p:cNvPr id="56424" name="直接连接符 345"/>
            <p:cNvCxnSpPr>
              <a:cxnSpLocks noChangeShapeType="1"/>
              <a:stCxn id="211" idx="6"/>
              <a:endCxn id="226" idx="2"/>
            </p:cNvCxnSpPr>
            <p:nvPr/>
          </p:nvCxnSpPr>
          <p:spPr bwMode="auto">
            <a:xfrm flipV="1">
              <a:off x="3894120" y="5590976"/>
              <a:ext cx="822663" cy="144330"/>
            </a:xfrm>
            <a:prstGeom prst="line">
              <a:avLst/>
            </a:prstGeom>
            <a:noFill/>
            <a:ln w="1270" algn="ctr">
              <a:solidFill>
                <a:schemeClr val="tx1"/>
              </a:solidFill>
              <a:round/>
              <a:headEnd/>
              <a:tailEnd/>
            </a:ln>
          </p:spPr>
        </p:cxnSp>
        <p:cxnSp>
          <p:nvCxnSpPr>
            <p:cNvPr id="56425" name="直接连接符 346"/>
            <p:cNvCxnSpPr>
              <a:cxnSpLocks noChangeShapeType="1"/>
              <a:stCxn id="211" idx="6"/>
              <a:endCxn id="228" idx="2"/>
            </p:cNvCxnSpPr>
            <p:nvPr/>
          </p:nvCxnSpPr>
          <p:spPr bwMode="auto">
            <a:xfrm>
              <a:off x="3894120" y="5735306"/>
              <a:ext cx="822663" cy="79671"/>
            </a:xfrm>
            <a:prstGeom prst="line">
              <a:avLst/>
            </a:prstGeom>
            <a:noFill/>
            <a:ln w="1270" algn="ctr">
              <a:solidFill>
                <a:schemeClr val="tx1"/>
              </a:solidFill>
              <a:round/>
              <a:headEnd/>
              <a:tailEnd/>
            </a:ln>
          </p:spPr>
        </p:cxnSp>
        <p:cxnSp>
          <p:nvCxnSpPr>
            <p:cNvPr id="56426" name="直接连接符 347"/>
            <p:cNvCxnSpPr>
              <a:cxnSpLocks noChangeShapeType="1"/>
              <a:stCxn id="211" idx="6"/>
              <a:endCxn id="230" idx="2"/>
            </p:cNvCxnSpPr>
            <p:nvPr/>
          </p:nvCxnSpPr>
          <p:spPr bwMode="auto">
            <a:xfrm>
              <a:off x="3894120" y="5735306"/>
              <a:ext cx="822663" cy="303676"/>
            </a:xfrm>
            <a:prstGeom prst="line">
              <a:avLst/>
            </a:prstGeom>
            <a:noFill/>
            <a:ln w="1270" algn="ctr">
              <a:solidFill>
                <a:schemeClr val="tx1"/>
              </a:solidFill>
              <a:round/>
              <a:headEnd/>
              <a:tailEnd/>
            </a:ln>
          </p:spPr>
        </p:cxnSp>
        <p:cxnSp>
          <p:nvCxnSpPr>
            <p:cNvPr id="56427" name="直接连接符 348"/>
            <p:cNvCxnSpPr>
              <a:cxnSpLocks noChangeShapeType="1"/>
              <a:stCxn id="213" idx="6"/>
              <a:endCxn id="216" idx="2"/>
            </p:cNvCxnSpPr>
            <p:nvPr/>
          </p:nvCxnSpPr>
          <p:spPr bwMode="auto">
            <a:xfrm flipV="1">
              <a:off x="3894120" y="4470971"/>
              <a:ext cx="822663" cy="1488336"/>
            </a:xfrm>
            <a:prstGeom prst="line">
              <a:avLst/>
            </a:prstGeom>
            <a:noFill/>
            <a:ln w="1270" algn="ctr">
              <a:solidFill>
                <a:schemeClr val="tx1"/>
              </a:solidFill>
              <a:round/>
              <a:headEnd/>
              <a:tailEnd/>
            </a:ln>
          </p:spPr>
        </p:cxnSp>
        <p:cxnSp>
          <p:nvCxnSpPr>
            <p:cNvPr id="56428" name="直接连接符 349"/>
            <p:cNvCxnSpPr>
              <a:cxnSpLocks noChangeShapeType="1"/>
              <a:stCxn id="213" idx="6"/>
              <a:endCxn id="222" idx="2"/>
            </p:cNvCxnSpPr>
            <p:nvPr/>
          </p:nvCxnSpPr>
          <p:spPr bwMode="auto">
            <a:xfrm flipV="1">
              <a:off x="3894120" y="4694972"/>
              <a:ext cx="822663" cy="1264335"/>
            </a:xfrm>
            <a:prstGeom prst="line">
              <a:avLst/>
            </a:prstGeom>
            <a:noFill/>
            <a:ln w="1270" algn="ctr">
              <a:solidFill>
                <a:schemeClr val="tx1"/>
              </a:solidFill>
              <a:round/>
              <a:headEnd/>
              <a:tailEnd/>
            </a:ln>
          </p:spPr>
        </p:cxnSp>
        <p:cxnSp>
          <p:nvCxnSpPr>
            <p:cNvPr id="56429" name="直接箭头连接符 350"/>
            <p:cNvCxnSpPr>
              <a:cxnSpLocks noChangeShapeType="1"/>
              <a:stCxn id="213" idx="6"/>
              <a:endCxn id="218" idx="2"/>
            </p:cNvCxnSpPr>
            <p:nvPr/>
          </p:nvCxnSpPr>
          <p:spPr bwMode="auto">
            <a:xfrm flipV="1">
              <a:off x="3894120" y="4918973"/>
              <a:ext cx="822663" cy="1040334"/>
            </a:xfrm>
            <a:prstGeom prst="straightConnector1">
              <a:avLst/>
            </a:prstGeom>
            <a:noFill/>
            <a:ln w="1270" algn="ctr">
              <a:solidFill>
                <a:schemeClr val="tx1"/>
              </a:solidFill>
              <a:round/>
              <a:headEnd/>
              <a:tailEnd/>
            </a:ln>
          </p:spPr>
        </p:cxnSp>
        <p:cxnSp>
          <p:nvCxnSpPr>
            <p:cNvPr id="56430" name="直接连接符 351"/>
            <p:cNvCxnSpPr>
              <a:cxnSpLocks noChangeShapeType="1"/>
              <a:stCxn id="213" idx="6"/>
              <a:endCxn id="224" idx="2"/>
            </p:cNvCxnSpPr>
            <p:nvPr/>
          </p:nvCxnSpPr>
          <p:spPr bwMode="auto">
            <a:xfrm flipV="1">
              <a:off x="3894120" y="5142974"/>
              <a:ext cx="822663" cy="816333"/>
            </a:xfrm>
            <a:prstGeom prst="line">
              <a:avLst/>
            </a:prstGeom>
            <a:noFill/>
            <a:ln w="1270" algn="ctr">
              <a:solidFill>
                <a:schemeClr val="tx1"/>
              </a:solidFill>
              <a:round/>
              <a:headEnd/>
              <a:tailEnd/>
            </a:ln>
          </p:spPr>
        </p:cxnSp>
        <p:cxnSp>
          <p:nvCxnSpPr>
            <p:cNvPr id="56431" name="直接连接符 352"/>
            <p:cNvCxnSpPr>
              <a:cxnSpLocks noChangeShapeType="1"/>
              <a:stCxn id="213" idx="6"/>
              <a:endCxn id="220" idx="2"/>
            </p:cNvCxnSpPr>
            <p:nvPr/>
          </p:nvCxnSpPr>
          <p:spPr bwMode="auto">
            <a:xfrm flipV="1">
              <a:off x="3894120" y="5366975"/>
              <a:ext cx="822663" cy="592332"/>
            </a:xfrm>
            <a:prstGeom prst="line">
              <a:avLst/>
            </a:prstGeom>
            <a:noFill/>
            <a:ln w="1270" algn="ctr">
              <a:solidFill>
                <a:schemeClr val="tx1"/>
              </a:solidFill>
              <a:round/>
              <a:headEnd/>
              <a:tailEnd/>
            </a:ln>
          </p:spPr>
        </p:cxnSp>
        <p:cxnSp>
          <p:nvCxnSpPr>
            <p:cNvPr id="56432" name="直接连接符 353"/>
            <p:cNvCxnSpPr>
              <a:cxnSpLocks noChangeShapeType="1"/>
              <a:stCxn id="213" idx="6"/>
              <a:endCxn id="226" idx="2"/>
            </p:cNvCxnSpPr>
            <p:nvPr/>
          </p:nvCxnSpPr>
          <p:spPr bwMode="auto">
            <a:xfrm flipV="1">
              <a:off x="3894120" y="5590976"/>
              <a:ext cx="822663" cy="368331"/>
            </a:xfrm>
            <a:prstGeom prst="line">
              <a:avLst/>
            </a:prstGeom>
            <a:noFill/>
            <a:ln w="1270" algn="ctr">
              <a:solidFill>
                <a:schemeClr val="tx1"/>
              </a:solidFill>
              <a:round/>
              <a:headEnd/>
              <a:tailEnd/>
            </a:ln>
          </p:spPr>
        </p:cxnSp>
        <p:cxnSp>
          <p:nvCxnSpPr>
            <p:cNvPr id="56433" name="直接连接符 354"/>
            <p:cNvCxnSpPr>
              <a:cxnSpLocks noChangeShapeType="1"/>
              <a:stCxn id="213" idx="6"/>
              <a:endCxn id="228" idx="2"/>
            </p:cNvCxnSpPr>
            <p:nvPr/>
          </p:nvCxnSpPr>
          <p:spPr bwMode="auto">
            <a:xfrm flipV="1">
              <a:off x="3894120" y="5814977"/>
              <a:ext cx="822663" cy="144330"/>
            </a:xfrm>
            <a:prstGeom prst="line">
              <a:avLst/>
            </a:prstGeom>
            <a:noFill/>
            <a:ln w="1270" algn="ctr">
              <a:solidFill>
                <a:schemeClr val="tx1"/>
              </a:solidFill>
              <a:round/>
              <a:headEnd/>
              <a:tailEnd/>
            </a:ln>
          </p:spPr>
        </p:cxnSp>
        <p:cxnSp>
          <p:nvCxnSpPr>
            <p:cNvPr id="56434" name="直接连接符 355"/>
            <p:cNvCxnSpPr>
              <a:cxnSpLocks noChangeShapeType="1"/>
              <a:stCxn id="213" idx="6"/>
              <a:endCxn id="230" idx="2"/>
            </p:cNvCxnSpPr>
            <p:nvPr/>
          </p:nvCxnSpPr>
          <p:spPr bwMode="auto">
            <a:xfrm>
              <a:off x="3894120" y="5959307"/>
              <a:ext cx="822663" cy="79675"/>
            </a:xfrm>
            <a:prstGeom prst="line">
              <a:avLst/>
            </a:prstGeom>
            <a:noFill/>
            <a:ln w="1270" algn="ctr">
              <a:solidFill>
                <a:schemeClr val="tx1"/>
              </a:solidFill>
              <a:round/>
              <a:headEnd/>
              <a:tailEnd/>
            </a:ln>
          </p:spPr>
        </p:cxnSp>
        <p:cxnSp>
          <p:nvCxnSpPr>
            <p:cNvPr id="56435" name="直接连接符 356"/>
            <p:cNvCxnSpPr>
              <a:cxnSpLocks noChangeShapeType="1"/>
              <a:stCxn id="214" idx="6"/>
              <a:endCxn id="216" idx="2"/>
            </p:cNvCxnSpPr>
            <p:nvPr/>
          </p:nvCxnSpPr>
          <p:spPr bwMode="auto">
            <a:xfrm flipV="1">
              <a:off x="3894120" y="4470971"/>
              <a:ext cx="822663" cy="1712341"/>
            </a:xfrm>
            <a:prstGeom prst="line">
              <a:avLst/>
            </a:prstGeom>
            <a:noFill/>
            <a:ln w="1270" algn="ctr">
              <a:solidFill>
                <a:schemeClr val="tx1"/>
              </a:solidFill>
              <a:round/>
              <a:headEnd/>
              <a:tailEnd/>
            </a:ln>
          </p:spPr>
        </p:cxnSp>
        <p:cxnSp>
          <p:nvCxnSpPr>
            <p:cNvPr id="56436" name="直接连接符 357"/>
            <p:cNvCxnSpPr>
              <a:cxnSpLocks noChangeShapeType="1"/>
              <a:stCxn id="214" idx="6"/>
              <a:endCxn id="222" idx="2"/>
            </p:cNvCxnSpPr>
            <p:nvPr/>
          </p:nvCxnSpPr>
          <p:spPr bwMode="auto">
            <a:xfrm flipV="1">
              <a:off x="3894120" y="4694972"/>
              <a:ext cx="822663" cy="1488340"/>
            </a:xfrm>
            <a:prstGeom prst="line">
              <a:avLst/>
            </a:prstGeom>
            <a:noFill/>
            <a:ln w="1270" algn="ctr">
              <a:solidFill>
                <a:schemeClr val="tx1"/>
              </a:solidFill>
              <a:round/>
              <a:headEnd/>
              <a:tailEnd/>
            </a:ln>
          </p:spPr>
        </p:cxnSp>
        <p:cxnSp>
          <p:nvCxnSpPr>
            <p:cNvPr id="56437" name="直接连接符 358"/>
            <p:cNvCxnSpPr>
              <a:cxnSpLocks noChangeShapeType="1"/>
              <a:stCxn id="214" idx="6"/>
              <a:endCxn id="218" idx="2"/>
            </p:cNvCxnSpPr>
            <p:nvPr/>
          </p:nvCxnSpPr>
          <p:spPr bwMode="auto">
            <a:xfrm flipV="1">
              <a:off x="3894120" y="4918973"/>
              <a:ext cx="822663" cy="1264339"/>
            </a:xfrm>
            <a:prstGeom prst="line">
              <a:avLst/>
            </a:prstGeom>
            <a:noFill/>
            <a:ln w="1270" algn="ctr">
              <a:solidFill>
                <a:schemeClr val="tx1"/>
              </a:solidFill>
              <a:round/>
              <a:headEnd/>
              <a:tailEnd/>
            </a:ln>
          </p:spPr>
        </p:cxnSp>
        <p:cxnSp>
          <p:nvCxnSpPr>
            <p:cNvPr id="56438" name="直接连接符 359"/>
            <p:cNvCxnSpPr>
              <a:cxnSpLocks noChangeShapeType="1"/>
              <a:stCxn id="214" idx="6"/>
              <a:endCxn id="224" idx="2"/>
            </p:cNvCxnSpPr>
            <p:nvPr/>
          </p:nvCxnSpPr>
          <p:spPr bwMode="auto">
            <a:xfrm flipV="1">
              <a:off x="3894120" y="5142974"/>
              <a:ext cx="822663" cy="1040338"/>
            </a:xfrm>
            <a:prstGeom prst="line">
              <a:avLst/>
            </a:prstGeom>
            <a:noFill/>
            <a:ln w="1270" algn="ctr">
              <a:solidFill>
                <a:schemeClr val="tx1"/>
              </a:solidFill>
              <a:round/>
              <a:headEnd/>
              <a:tailEnd/>
            </a:ln>
          </p:spPr>
        </p:cxnSp>
        <p:cxnSp>
          <p:nvCxnSpPr>
            <p:cNvPr id="56439" name="直接连接符 360"/>
            <p:cNvCxnSpPr>
              <a:cxnSpLocks noChangeShapeType="1"/>
              <a:stCxn id="214" idx="6"/>
              <a:endCxn id="220" idx="2"/>
            </p:cNvCxnSpPr>
            <p:nvPr/>
          </p:nvCxnSpPr>
          <p:spPr bwMode="auto">
            <a:xfrm flipV="1">
              <a:off x="3894120" y="5366975"/>
              <a:ext cx="822663" cy="816337"/>
            </a:xfrm>
            <a:prstGeom prst="line">
              <a:avLst/>
            </a:prstGeom>
            <a:noFill/>
            <a:ln w="1270" algn="ctr">
              <a:solidFill>
                <a:schemeClr val="tx1"/>
              </a:solidFill>
              <a:round/>
              <a:headEnd/>
              <a:tailEnd/>
            </a:ln>
          </p:spPr>
        </p:cxnSp>
        <p:cxnSp>
          <p:nvCxnSpPr>
            <p:cNvPr id="56440" name="直接连接符 361"/>
            <p:cNvCxnSpPr>
              <a:cxnSpLocks noChangeShapeType="1"/>
              <a:stCxn id="214" idx="6"/>
              <a:endCxn id="226" idx="2"/>
            </p:cNvCxnSpPr>
            <p:nvPr/>
          </p:nvCxnSpPr>
          <p:spPr bwMode="auto">
            <a:xfrm flipV="1">
              <a:off x="3894120" y="5590976"/>
              <a:ext cx="822663" cy="592336"/>
            </a:xfrm>
            <a:prstGeom prst="line">
              <a:avLst/>
            </a:prstGeom>
            <a:noFill/>
            <a:ln w="1270" algn="ctr">
              <a:solidFill>
                <a:schemeClr val="tx1"/>
              </a:solidFill>
              <a:round/>
              <a:headEnd/>
              <a:tailEnd/>
            </a:ln>
          </p:spPr>
        </p:cxnSp>
        <p:cxnSp>
          <p:nvCxnSpPr>
            <p:cNvPr id="56441" name="直接连接符 362"/>
            <p:cNvCxnSpPr>
              <a:cxnSpLocks noChangeShapeType="1"/>
              <a:stCxn id="214" idx="6"/>
              <a:endCxn id="228" idx="2"/>
            </p:cNvCxnSpPr>
            <p:nvPr/>
          </p:nvCxnSpPr>
          <p:spPr bwMode="auto">
            <a:xfrm flipV="1">
              <a:off x="3894120" y="5814977"/>
              <a:ext cx="822663" cy="368335"/>
            </a:xfrm>
            <a:prstGeom prst="line">
              <a:avLst/>
            </a:prstGeom>
            <a:noFill/>
            <a:ln w="1270" algn="ctr">
              <a:solidFill>
                <a:schemeClr val="tx1"/>
              </a:solidFill>
              <a:round/>
              <a:headEnd/>
              <a:tailEnd/>
            </a:ln>
          </p:spPr>
        </p:cxnSp>
        <p:cxnSp>
          <p:nvCxnSpPr>
            <p:cNvPr id="56442" name="直接连接符 363"/>
            <p:cNvCxnSpPr>
              <a:cxnSpLocks noChangeShapeType="1"/>
              <a:stCxn id="214" idx="6"/>
              <a:endCxn id="230" idx="2"/>
            </p:cNvCxnSpPr>
            <p:nvPr/>
          </p:nvCxnSpPr>
          <p:spPr bwMode="auto">
            <a:xfrm flipV="1">
              <a:off x="3894120" y="6038982"/>
              <a:ext cx="822663" cy="144330"/>
            </a:xfrm>
            <a:prstGeom prst="line">
              <a:avLst/>
            </a:prstGeom>
            <a:noFill/>
            <a:ln w="1270" algn="ctr">
              <a:solidFill>
                <a:schemeClr val="tx1"/>
              </a:solidFill>
              <a:round/>
              <a:headEnd/>
              <a:tailEnd/>
            </a:ln>
          </p:spPr>
        </p:cxnSp>
        <p:cxnSp>
          <p:nvCxnSpPr>
            <p:cNvPr id="56443" name="直接连接符 364"/>
            <p:cNvCxnSpPr>
              <a:cxnSpLocks noChangeShapeType="1"/>
              <a:stCxn id="216" idx="6"/>
              <a:endCxn id="231" idx="2"/>
            </p:cNvCxnSpPr>
            <p:nvPr/>
          </p:nvCxnSpPr>
          <p:spPr bwMode="auto">
            <a:xfrm>
              <a:off x="4824783" y="4470971"/>
              <a:ext cx="812961" cy="412535"/>
            </a:xfrm>
            <a:prstGeom prst="line">
              <a:avLst/>
            </a:prstGeom>
            <a:noFill/>
            <a:ln w="1270" algn="ctr">
              <a:solidFill>
                <a:schemeClr val="tx1"/>
              </a:solidFill>
              <a:round/>
              <a:headEnd/>
              <a:tailEnd/>
            </a:ln>
          </p:spPr>
        </p:cxnSp>
        <p:cxnSp>
          <p:nvCxnSpPr>
            <p:cNvPr id="56444" name="直接连接符 365"/>
            <p:cNvCxnSpPr>
              <a:cxnSpLocks noChangeShapeType="1"/>
              <a:stCxn id="216" idx="6"/>
              <a:endCxn id="233" idx="2"/>
            </p:cNvCxnSpPr>
            <p:nvPr/>
          </p:nvCxnSpPr>
          <p:spPr bwMode="auto">
            <a:xfrm>
              <a:off x="4824783" y="4470971"/>
              <a:ext cx="812961" cy="636536"/>
            </a:xfrm>
            <a:prstGeom prst="line">
              <a:avLst/>
            </a:prstGeom>
            <a:noFill/>
            <a:ln w="1270" algn="ctr">
              <a:solidFill>
                <a:schemeClr val="tx1"/>
              </a:solidFill>
              <a:round/>
              <a:headEnd/>
              <a:tailEnd/>
            </a:ln>
          </p:spPr>
        </p:cxnSp>
        <p:cxnSp>
          <p:nvCxnSpPr>
            <p:cNvPr id="56445" name="直接连接符 366"/>
            <p:cNvCxnSpPr>
              <a:cxnSpLocks noChangeShapeType="1"/>
              <a:stCxn id="216" idx="6"/>
              <a:endCxn id="234" idx="2"/>
            </p:cNvCxnSpPr>
            <p:nvPr/>
          </p:nvCxnSpPr>
          <p:spPr bwMode="auto">
            <a:xfrm>
              <a:off x="4824783" y="4470971"/>
              <a:ext cx="812961" cy="860537"/>
            </a:xfrm>
            <a:prstGeom prst="line">
              <a:avLst/>
            </a:prstGeom>
            <a:noFill/>
            <a:ln w="1270" algn="ctr">
              <a:solidFill>
                <a:schemeClr val="tx1"/>
              </a:solidFill>
              <a:round/>
              <a:headEnd/>
              <a:tailEnd/>
            </a:ln>
          </p:spPr>
        </p:cxnSp>
        <p:cxnSp>
          <p:nvCxnSpPr>
            <p:cNvPr id="56446" name="直接连接符 367"/>
            <p:cNvCxnSpPr>
              <a:cxnSpLocks noChangeShapeType="1"/>
              <a:stCxn id="216" idx="6"/>
              <a:endCxn id="236" idx="2"/>
            </p:cNvCxnSpPr>
            <p:nvPr/>
          </p:nvCxnSpPr>
          <p:spPr bwMode="auto">
            <a:xfrm>
              <a:off x="4824783" y="4470971"/>
              <a:ext cx="812961" cy="1084542"/>
            </a:xfrm>
            <a:prstGeom prst="line">
              <a:avLst/>
            </a:prstGeom>
            <a:noFill/>
            <a:ln w="1270" algn="ctr">
              <a:solidFill>
                <a:schemeClr val="tx1"/>
              </a:solidFill>
              <a:round/>
              <a:headEnd/>
              <a:tailEnd/>
            </a:ln>
          </p:spPr>
        </p:cxnSp>
        <p:cxnSp>
          <p:nvCxnSpPr>
            <p:cNvPr id="56447" name="直接连接符 368"/>
            <p:cNvCxnSpPr>
              <a:cxnSpLocks noChangeShapeType="1"/>
              <a:stCxn id="222" idx="6"/>
              <a:endCxn id="231" idx="2"/>
            </p:cNvCxnSpPr>
            <p:nvPr/>
          </p:nvCxnSpPr>
          <p:spPr bwMode="auto">
            <a:xfrm>
              <a:off x="4824783" y="4694972"/>
              <a:ext cx="812961" cy="188534"/>
            </a:xfrm>
            <a:prstGeom prst="line">
              <a:avLst/>
            </a:prstGeom>
            <a:noFill/>
            <a:ln w="1270" algn="ctr">
              <a:solidFill>
                <a:schemeClr val="tx1"/>
              </a:solidFill>
              <a:round/>
              <a:headEnd/>
              <a:tailEnd/>
            </a:ln>
          </p:spPr>
        </p:cxnSp>
        <p:cxnSp>
          <p:nvCxnSpPr>
            <p:cNvPr id="56448" name="直接连接符 369"/>
            <p:cNvCxnSpPr>
              <a:cxnSpLocks noChangeShapeType="1"/>
              <a:stCxn id="222" idx="6"/>
              <a:endCxn id="233" idx="2"/>
            </p:cNvCxnSpPr>
            <p:nvPr/>
          </p:nvCxnSpPr>
          <p:spPr bwMode="auto">
            <a:xfrm>
              <a:off x="4824783" y="4694972"/>
              <a:ext cx="812961" cy="412535"/>
            </a:xfrm>
            <a:prstGeom prst="line">
              <a:avLst/>
            </a:prstGeom>
            <a:noFill/>
            <a:ln w="1270" algn="ctr">
              <a:solidFill>
                <a:schemeClr val="tx1"/>
              </a:solidFill>
              <a:round/>
              <a:headEnd/>
              <a:tailEnd/>
            </a:ln>
          </p:spPr>
        </p:cxnSp>
        <p:cxnSp>
          <p:nvCxnSpPr>
            <p:cNvPr id="56449" name="直接连接符 370"/>
            <p:cNvCxnSpPr>
              <a:cxnSpLocks noChangeShapeType="1"/>
              <a:stCxn id="222" idx="6"/>
              <a:endCxn id="234" idx="2"/>
            </p:cNvCxnSpPr>
            <p:nvPr/>
          </p:nvCxnSpPr>
          <p:spPr bwMode="auto">
            <a:xfrm>
              <a:off x="4824783" y="4694972"/>
              <a:ext cx="812961" cy="636536"/>
            </a:xfrm>
            <a:prstGeom prst="line">
              <a:avLst/>
            </a:prstGeom>
            <a:noFill/>
            <a:ln w="1270" algn="ctr">
              <a:solidFill>
                <a:schemeClr val="tx1"/>
              </a:solidFill>
              <a:round/>
              <a:headEnd/>
              <a:tailEnd/>
            </a:ln>
          </p:spPr>
        </p:cxnSp>
        <p:cxnSp>
          <p:nvCxnSpPr>
            <p:cNvPr id="56450" name="直接连接符 371"/>
            <p:cNvCxnSpPr>
              <a:cxnSpLocks noChangeShapeType="1"/>
              <a:stCxn id="222" idx="6"/>
              <a:endCxn id="236" idx="2"/>
            </p:cNvCxnSpPr>
            <p:nvPr/>
          </p:nvCxnSpPr>
          <p:spPr bwMode="auto">
            <a:xfrm>
              <a:off x="4824783" y="4694972"/>
              <a:ext cx="812961" cy="860541"/>
            </a:xfrm>
            <a:prstGeom prst="line">
              <a:avLst/>
            </a:prstGeom>
            <a:noFill/>
            <a:ln w="1270" algn="ctr">
              <a:solidFill>
                <a:schemeClr val="tx1"/>
              </a:solidFill>
              <a:round/>
              <a:headEnd/>
              <a:tailEnd/>
            </a:ln>
          </p:spPr>
        </p:cxnSp>
        <p:cxnSp>
          <p:nvCxnSpPr>
            <p:cNvPr id="56451" name="直接连接符 372"/>
            <p:cNvCxnSpPr>
              <a:cxnSpLocks noChangeShapeType="1"/>
              <a:stCxn id="218" idx="6"/>
              <a:endCxn id="231" idx="2"/>
            </p:cNvCxnSpPr>
            <p:nvPr/>
          </p:nvCxnSpPr>
          <p:spPr bwMode="auto">
            <a:xfrm flipV="1">
              <a:off x="4824783" y="4883506"/>
              <a:ext cx="812961" cy="35467"/>
            </a:xfrm>
            <a:prstGeom prst="line">
              <a:avLst/>
            </a:prstGeom>
            <a:noFill/>
            <a:ln w="1270" algn="ctr">
              <a:solidFill>
                <a:schemeClr val="tx1"/>
              </a:solidFill>
              <a:round/>
              <a:headEnd/>
              <a:tailEnd/>
            </a:ln>
          </p:spPr>
        </p:cxnSp>
        <p:cxnSp>
          <p:nvCxnSpPr>
            <p:cNvPr id="56452" name="直接连接符 373"/>
            <p:cNvCxnSpPr>
              <a:cxnSpLocks noChangeShapeType="1"/>
              <a:stCxn id="218" idx="6"/>
              <a:endCxn id="233" idx="2"/>
            </p:cNvCxnSpPr>
            <p:nvPr/>
          </p:nvCxnSpPr>
          <p:spPr bwMode="auto">
            <a:xfrm>
              <a:off x="4824783" y="4918973"/>
              <a:ext cx="812961" cy="188534"/>
            </a:xfrm>
            <a:prstGeom prst="line">
              <a:avLst/>
            </a:prstGeom>
            <a:noFill/>
            <a:ln w="1270" algn="ctr">
              <a:solidFill>
                <a:schemeClr val="tx1"/>
              </a:solidFill>
              <a:round/>
              <a:headEnd/>
              <a:tailEnd/>
            </a:ln>
          </p:spPr>
        </p:cxnSp>
        <p:cxnSp>
          <p:nvCxnSpPr>
            <p:cNvPr id="56453" name="直接连接符 374"/>
            <p:cNvCxnSpPr>
              <a:cxnSpLocks noChangeShapeType="1"/>
              <a:stCxn id="218" idx="6"/>
              <a:endCxn id="234" idx="2"/>
            </p:cNvCxnSpPr>
            <p:nvPr/>
          </p:nvCxnSpPr>
          <p:spPr bwMode="auto">
            <a:xfrm>
              <a:off x="4824783" y="4918973"/>
              <a:ext cx="812961" cy="412535"/>
            </a:xfrm>
            <a:prstGeom prst="line">
              <a:avLst/>
            </a:prstGeom>
            <a:noFill/>
            <a:ln w="1270" algn="ctr">
              <a:solidFill>
                <a:schemeClr val="tx1"/>
              </a:solidFill>
              <a:round/>
              <a:headEnd/>
              <a:tailEnd/>
            </a:ln>
          </p:spPr>
        </p:cxnSp>
        <p:cxnSp>
          <p:nvCxnSpPr>
            <p:cNvPr id="56454" name="直接连接符 375"/>
            <p:cNvCxnSpPr>
              <a:cxnSpLocks noChangeShapeType="1"/>
              <a:stCxn id="218" idx="6"/>
              <a:endCxn id="236" idx="2"/>
            </p:cNvCxnSpPr>
            <p:nvPr/>
          </p:nvCxnSpPr>
          <p:spPr bwMode="auto">
            <a:xfrm>
              <a:off x="4824783" y="4918973"/>
              <a:ext cx="812961" cy="636540"/>
            </a:xfrm>
            <a:prstGeom prst="line">
              <a:avLst/>
            </a:prstGeom>
            <a:noFill/>
            <a:ln w="1270" algn="ctr">
              <a:solidFill>
                <a:schemeClr val="tx1"/>
              </a:solidFill>
              <a:round/>
              <a:headEnd/>
              <a:tailEnd/>
            </a:ln>
          </p:spPr>
        </p:cxnSp>
        <p:cxnSp>
          <p:nvCxnSpPr>
            <p:cNvPr id="56455" name="直接连接符 376"/>
            <p:cNvCxnSpPr>
              <a:cxnSpLocks noChangeShapeType="1"/>
              <a:stCxn id="224" idx="6"/>
              <a:endCxn id="231" idx="2"/>
            </p:cNvCxnSpPr>
            <p:nvPr/>
          </p:nvCxnSpPr>
          <p:spPr bwMode="auto">
            <a:xfrm flipV="1">
              <a:off x="4824783" y="4883506"/>
              <a:ext cx="812961" cy="259468"/>
            </a:xfrm>
            <a:prstGeom prst="line">
              <a:avLst/>
            </a:prstGeom>
            <a:noFill/>
            <a:ln w="1270" algn="ctr">
              <a:solidFill>
                <a:schemeClr val="tx1"/>
              </a:solidFill>
              <a:round/>
              <a:headEnd/>
              <a:tailEnd/>
            </a:ln>
          </p:spPr>
        </p:cxnSp>
        <p:cxnSp>
          <p:nvCxnSpPr>
            <p:cNvPr id="56456" name="直接连接符 377"/>
            <p:cNvCxnSpPr>
              <a:cxnSpLocks noChangeShapeType="1"/>
              <a:stCxn id="224" idx="6"/>
              <a:endCxn id="233" idx="2"/>
            </p:cNvCxnSpPr>
            <p:nvPr/>
          </p:nvCxnSpPr>
          <p:spPr bwMode="auto">
            <a:xfrm flipV="1">
              <a:off x="4824783" y="5107507"/>
              <a:ext cx="812961" cy="35467"/>
            </a:xfrm>
            <a:prstGeom prst="line">
              <a:avLst/>
            </a:prstGeom>
            <a:noFill/>
            <a:ln w="1270" algn="ctr">
              <a:solidFill>
                <a:schemeClr val="tx1"/>
              </a:solidFill>
              <a:round/>
              <a:headEnd/>
              <a:tailEnd/>
            </a:ln>
          </p:spPr>
        </p:cxnSp>
        <p:cxnSp>
          <p:nvCxnSpPr>
            <p:cNvPr id="56457" name="直接连接符 378"/>
            <p:cNvCxnSpPr>
              <a:cxnSpLocks noChangeShapeType="1"/>
              <a:stCxn id="224" idx="6"/>
              <a:endCxn id="234" idx="2"/>
            </p:cNvCxnSpPr>
            <p:nvPr/>
          </p:nvCxnSpPr>
          <p:spPr bwMode="auto">
            <a:xfrm>
              <a:off x="4824783" y="5142974"/>
              <a:ext cx="812961" cy="188534"/>
            </a:xfrm>
            <a:prstGeom prst="line">
              <a:avLst/>
            </a:prstGeom>
            <a:noFill/>
            <a:ln w="1270" algn="ctr">
              <a:solidFill>
                <a:schemeClr val="tx1"/>
              </a:solidFill>
              <a:round/>
              <a:headEnd/>
              <a:tailEnd/>
            </a:ln>
          </p:spPr>
        </p:cxnSp>
        <p:cxnSp>
          <p:nvCxnSpPr>
            <p:cNvPr id="56458" name="直接连接符 379"/>
            <p:cNvCxnSpPr>
              <a:cxnSpLocks noChangeShapeType="1"/>
              <a:stCxn id="224" idx="6"/>
              <a:endCxn id="236" idx="2"/>
            </p:cNvCxnSpPr>
            <p:nvPr/>
          </p:nvCxnSpPr>
          <p:spPr bwMode="auto">
            <a:xfrm>
              <a:off x="4824783" y="5142974"/>
              <a:ext cx="812961" cy="412539"/>
            </a:xfrm>
            <a:prstGeom prst="line">
              <a:avLst/>
            </a:prstGeom>
            <a:noFill/>
            <a:ln w="1270" algn="ctr">
              <a:solidFill>
                <a:schemeClr val="tx1"/>
              </a:solidFill>
              <a:round/>
              <a:headEnd/>
              <a:tailEnd/>
            </a:ln>
          </p:spPr>
        </p:cxnSp>
        <p:cxnSp>
          <p:nvCxnSpPr>
            <p:cNvPr id="56459" name="直接连接符 380"/>
            <p:cNvCxnSpPr>
              <a:cxnSpLocks noChangeShapeType="1"/>
              <a:stCxn id="220" idx="6"/>
              <a:endCxn id="231" idx="2"/>
            </p:cNvCxnSpPr>
            <p:nvPr/>
          </p:nvCxnSpPr>
          <p:spPr bwMode="auto">
            <a:xfrm flipV="1">
              <a:off x="4824783" y="4883506"/>
              <a:ext cx="812961" cy="483469"/>
            </a:xfrm>
            <a:prstGeom prst="line">
              <a:avLst/>
            </a:prstGeom>
            <a:noFill/>
            <a:ln w="1270" algn="ctr">
              <a:solidFill>
                <a:schemeClr val="tx1"/>
              </a:solidFill>
              <a:round/>
              <a:headEnd/>
              <a:tailEnd/>
            </a:ln>
          </p:spPr>
        </p:cxnSp>
        <p:cxnSp>
          <p:nvCxnSpPr>
            <p:cNvPr id="56460" name="直接连接符 381"/>
            <p:cNvCxnSpPr>
              <a:cxnSpLocks noChangeShapeType="1"/>
              <a:stCxn id="220" idx="6"/>
              <a:endCxn id="233" idx="2"/>
            </p:cNvCxnSpPr>
            <p:nvPr/>
          </p:nvCxnSpPr>
          <p:spPr bwMode="auto">
            <a:xfrm flipV="1">
              <a:off x="4824783" y="5107507"/>
              <a:ext cx="812961" cy="259468"/>
            </a:xfrm>
            <a:prstGeom prst="line">
              <a:avLst/>
            </a:prstGeom>
            <a:noFill/>
            <a:ln w="1270" algn="ctr">
              <a:solidFill>
                <a:schemeClr val="tx1"/>
              </a:solidFill>
              <a:round/>
              <a:headEnd/>
              <a:tailEnd/>
            </a:ln>
          </p:spPr>
        </p:cxnSp>
        <p:cxnSp>
          <p:nvCxnSpPr>
            <p:cNvPr id="56461" name="直接连接符 382"/>
            <p:cNvCxnSpPr>
              <a:cxnSpLocks noChangeShapeType="1"/>
              <a:stCxn id="220" idx="6"/>
              <a:endCxn id="234" idx="2"/>
            </p:cNvCxnSpPr>
            <p:nvPr/>
          </p:nvCxnSpPr>
          <p:spPr bwMode="auto">
            <a:xfrm flipV="1">
              <a:off x="4824783" y="5331508"/>
              <a:ext cx="812961" cy="35467"/>
            </a:xfrm>
            <a:prstGeom prst="line">
              <a:avLst/>
            </a:prstGeom>
            <a:noFill/>
            <a:ln w="1270" algn="ctr">
              <a:solidFill>
                <a:schemeClr val="tx1"/>
              </a:solidFill>
              <a:round/>
              <a:headEnd/>
              <a:tailEnd/>
            </a:ln>
          </p:spPr>
        </p:cxnSp>
        <p:cxnSp>
          <p:nvCxnSpPr>
            <p:cNvPr id="56462" name="直接连接符 383"/>
            <p:cNvCxnSpPr>
              <a:cxnSpLocks noChangeShapeType="1"/>
              <a:stCxn id="220" idx="6"/>
              <a:endCxn id="236" idx="2"/>
            </p:cNvCxnSpPr>
            <p:nvPr/>
          </p:nvCxnSpPr>
          <p:spPr bwMode="auto">
            <a:xfrm>
              <a:off x="4824783" y="5366975"/>
              <a:ext cx="812961" cy="188538"/>
            </a:xfrm>
            <a:prstGeom prst="line">
              <a:avLst/>
            </a:prstGeom>
            <a:noFill/>
            <a:ln w="1270" algn="ctr">
              <a:solidFill>
                <a:schemeClr val="tx1"/>
              </a:solidFill>
              <a:round/>
              <a:headEnd/>
              <a:tailEnd/>
            </a:ln>
          </p:spPr>
        </p:cxnSp>
        <p:cxnSp>
          <p:nvCxnSpPr>
            <p:cNvPr id="56463" name="直接连接符 384"/>
            <p:cNvCxnSpPr>
              <a:cxnSpLocks noChangeShapeType="1"/>
              <a:stCxn id="226" idx="6"/>
              <a:endCxn id="231" idx="2"/>
            </p:cNvCxnSpPr>
            <p:nvPr/>
          </p:nvCxnSpPr>
          <p:spPr bwMode="auto">
            <a:xfrm flipV="1">
              <a:off x="4824783" y="4883506"/>
              <a:ext cx="812961" cy="707470"/>
            </a:xfrm>
            <a:prstGeom prst="line">
              <a:avLst/>
            </a:prstGeom>
            <a:noFill/>
            <a:ln w="1270" algn="ctr">
              <a:solidFill>
                <a:schemeClr val="tx1"/>
              </a:solidFill>
              <a:round/>
              <a:headEnd/>
              <a:tailEnd/>
            </a:ln>
          </p:spPr>
        </p:cxnSp>
        <p:cxnSp>
          <p:nvCxnSpPr>
            <p:cNvPr id="56464" name="直接连接符 385"/>
            <p:cNvCxnSpPr>
              <a:cxnSpLocks noChangeShapeType="1"/>
              <a:stCxn id="226" idx="6"/>
              <a:endCxn id="233" idx="2"/>
            </p:cNvCxnSpPr>
            <p:nvPr/>
          </p:nvCxnSpPr>
          <p:spPr bwMode="auto">
            <a:xfrm flipV="1">
              <a:off x="4824783" y="5107507"/>
              <a:ext cx="812961" cy="483469"/>
            </a:xfrm>
            <a:prstGeom prst="line">
              <a:avLst/>
            </a:prstGeom>
            <a:noFill/>
            <a:ln w="1270" algn="ctr">
              <a:solidFill>
                <a:schemeClr val="tx1"/>
              </a:solidFill>
              <a:round/>
              <a:headEnd/>
              <a:tailEnd/>
            </a:ln>
          </p:spPr>
        </p:cxnSp>
        <p:cxnSp>
          <p:nvCxnSpPr>
            <p:cNvPr id="56465" name="直接连接符 386"/>
            <p:cNvCxnSpPr>
              <a:cxnSpLocks noChangeShapeType="1"/>
              <a:stCxn id="226" idx="6"/>
              <a:endCxn id="234" idx="2"/>
            </p:cNvCxnSpPr>
            <p:nvPr/>
          </p:nvCxnSpPr>
          <p:spPr bwMode="auto">
            <a:xfrm flipV="1">
              <a:off x="4824783" y="5331508"/>
              <a:ext cx="812961" cy="259468"/>
            </a:xfrm>
            <a:prstGeom prst="line">
              <a:avLst/>
            </a:prstGeom>
            <a:noFill/>
            <a:ln w="1270" algn="ctr">
              <a:solidFill>
                <a:schemeClr val="tx1"/>
              </a:solidFill>
              <a:round/>
              <a:headEnd/>
              <a:tailEnd/>
            </a:ln>
          </p:spPr>
        </p:cxnSp>
        <p:cxnSp>
          <p:nvCxnSpPr>
            <p:cNvPr id="56466" name="直接连接符 387"/>
            <p:cNvCxnSpPr>
              <a:cxnSpLocks noChangeShapeType="1"/>
              <a:stCxn id="226" idx="6"/>
              <a:endCxn id="236" idx="2"/>
            </p:cNvCxnSpPr>
            <p:nvPr/>
          </p:nvCxnSpPr>
          <p:spPr bwMode="auto">
            <a:xfrm flipV="1">
              <a:off x="4824783" y="5555513"/>
              <a:ext cx="812961" cy="35463"/>
            </a:xfrm>
            <a:prstGeom prst="line">
              <a:avLst/>
            </a:prstGeom>
            <a:noFill/>
            <a:ln w="1270" algn="ctr">
              <a:solidFill>
                <a:schemeClr val="tx1"/>
              </a:solidFill>
              <a:round/>
              <a:headEnd/>
              <a:tailEnd/>
            </a:ln>
          </p:spPr>
        </p:cxnSp>
        <p:cxnSp>
          <p:nvCxnSpPr>
            <p:cNvPr id="56467" name="直接连接符 388"/>
            <p:cNvCxnSpPr>
              <a:cxnSpLocks noChangeShapeType="1"/>
              <a:stCxn id="228" idx="6"/>
              <a:endCxn id="231" idx="2"/>
            </p:cNvCxnSpPr>
            <p:nvPr/>
          </p:nvCxnSpPr>
          <p:spPr bwMode="auto">
            <a:xfrm flipV="1">
              <a:off x="4824783" y="4883506"/>
              <a:ext cx="812961" cy="931471"/>
            </a:xfrm>
            <a:prstGeom prst="line">
              <a:avLst/>
            </a:prstGeom>
            <a:noFill/>
            <a:ln w="1270" algn="ctr">
              <a:solidFill>
                <a:schemeClr val="tx1"/>
              </a:solidFill>
              <a:round/>
              <a:headEnd/>
              <a:tailEnd/>
            </a:ln>
          </p:spPr>
        </p:cxnSp>
        <p:cxnSp>
          <p:nvCxnSpPr>
            <p:cNvPr id="56468" name="直接连接符 389"/>
            <p:cNvCxnSpPr>
              <a:cxnSpLocks noChangeShapeType="1"/>
              <a:stCxn id="228" idx="6"/>
              <a:endCxn id="233" idx="2"/>
            </p:cNvCxnSpPr>
            <p:nvPr/>
          </p:nvCxnSpPr>
          <p:spPr bwMode="auto">
            <a:xfrm flipV="1">
              <a:off x="4824783" y="5107507"/>
              <a:ext cx="812961" cy="707470"/>
            </a:xfrm>
            <a:prstGeom prst="line">
              <a:avLst/>
            </a:prstGeom>
            <a:noFill/>
            <a:ln w="1270" algn="ctr">
              <a:solidFill>
                <a:schemeClr val="tx1"/>
              </a:solidFill>
              <a:round/>
              <a:headEnd/>
              <a:tailEnd/>
            </a:ln>
          </p:spPr>
        </p:cxnSp>
        <p:cxnSp>
          <p:nvCxnSpPr>
            <p:cNvPr id="56469" name="直接连接符 390"/>
            <p:cNvCxnSpPr>
              <a:cxnSpLocks noChangeShapeType="1"/>
              <a:stCxn id="228" idx="6"/>
              <a:endCxn id="234" idx="2"/>
            </p:cNvCxnSpPr>
            <p:nvPr/>
          </p:nvCxnSpPr>
          <p:spPr bwMode="auto">
            <a:xfrm flipV="1">
              <a:off x="4824783" y="5331508"/>
              <a:ext cx="812961" cy="483469"/>
            </a:xfrm>
            <a:prstGeom prst="line">
              <a:avLst/>
            </a:prstGeom>
            <a:noFill/>
            <a:ln w="1270" algn="ctr">
              <a:solidFill>
                <a:schemeClr val="tx1"/>
              </a:solidFill>
              <a:round/>
              <a:headEnd/>
              <a:tailEnd/>
            </a:ln>
          </p:spPr>
        </p:cxnSp>
        <p:cxnSp>
          <p:nvCxnSpPr>
            <p:cNvPr id="56470" name="直接连接符 391"/>
            <p:cNvCxnSpPr>
              <a:cxnSpLocks noChangeShapeType="1"/>
              <a:stCxn id="228" idx="6"/>
              <a:endCxn id="236" idx="2"/>
            </p:cNvCxnSpPr>
            <p:nvPr/>
          </p:nvCxnSpPr>
          <p:spPr bwMode="auto">
            <a:xfrm flipV="1">
              <a:off x="4824783" y="5555513"/>
              <a:ext cx="812961" cy="259464"/>
            </a:xfrm>
            <a:prstGeom prst="line">
              <a:avLst/>
            </a:prstGeom>
            <a:noFill/>
            <a:ln w="1270" algn="ctr">
              <a:solidFill>
                <a:schemeClr val="tx1"/>
              </a:solidFill>
              <a:round/>
              <a:headEnd/>
              <a:tailEnd/>
            </a:ln>
          </p:spPr>
        </p:cxnSp>
        <p:cxnSp>
          <p:nvCxnSpPr>
            <p:cNvPr id="56471" name="直接连接符 392"/>
            <p:cNvCxnSpPr>
              <a:cxnSpLocks noChangeShapeType="1"/>
              <a:stCxn id="230" idx="6"/>
              <a:endCxn id="231" idx="2"/>
            </p:cNvCxnSpPr>
            <p:nvPr/>
          </p:nvCxnSpPr>
          <p:spPr bwMode="auto">
            <a:xfrm flipV="1">
              <a:off x="4824783" y="4883506"/>
              <a:ext cx="812961" cy="1155476"/>
            </a:xfrm>
            <a:prstGeom prst="line">
              <a:avLst/>
            </a:prstGeom>
            <a:noFill/>
            <a:ln w="1270" algn="ctr">
              <a:solidFill>
                <a:schemeClr val="tx1"/>
              </a:solidFill>
              <a:round/>
              <a:headEnd/>
              <a:tailEnd/>
            </a:ln>
          </p:spPr>
        </p:cxnSp>
        <p:cxnSp>
          <p:nvCxnSpPr>
            <p:cNvPr id="56472" name="直接连接符 393"/>
            <p:cNvCxnSpPr>
              <a:cxnSpLocks noChangeShapeType="1"/>
              <a:stCxn id="230" idx="6"/>
              <a:endCxn id="233" idx="2"/>
            </p:cNvCxnSpPr>
            <p:nvPr/>
          </p:nvCxnSpPr>
          <p:spPr bwMode="auto">
            <a:xfrm flipV="1">
              <a:off x="4824783" y="5107507"/>
              <a:ext cx="812961" cy="931475"/>
            </a:xfrm>
            <a:prstGeom prst="line">
              <a:avLst/>
            </a:prstGeom>
            <a:noFill/>
            <a:ln w="1270" algn="ctr">
              <a:solidFill>
                <a:schemeClr val="tx1"/>
              </a:solidFill>
              <a:round/>
              <a:headEnd/>
              <a:tailEnd/>
            </a:ln>
          </p:spPr>
        </p:cxnSp>
        <p:cxnSp>
          <p:nvCxnSpPr>
            <p:cNvPr id="56473" name="直接连接符 394"/>
            <p:cNvCxnSpPr>
              <a:cxnSpLocks noChangeShapeType="1"/>
              <a:stCxn id="230" idx="6"/>
              <a:endCxn id="234" idx="2"/>
            </p:cNvCxnSpPr>
            <p:nvPr/>
          </p:nvCxnSpPr>
          <p:spPr bwMode="auto">
            <a:xfrm flipV="1">
              <a:off x="4824783" y="5331508"/>
              <a:ext cx="812961" cy="707474"/>
            </a:xfrm>
            <a:prstGeom prst="line">
              <a:avLst/>
            </a:prstGeom>
            <a:noFill/>
            <a:ln w="1270" algn="ctr">
              <a:solidFill>
                <a:schemeClr val="tx1"/>
              </a:solidFill>
              <a:round/>
              <a:headEnd/>
              <a:tailEnd/>
            </a:ln>
          </p:spPr>
        </p:cxnSp>
        <p:cxnSp>
          <p:nvCxnSpPr>
            <p:cNvPr id="56474" name="直接连接符 395"/>
            <p:cNvCxnSpPr>
              <a:cxnSpLocks noChangeShapeType="1"/>
              <a:stCxn id="230" idx="6"/>
              <a:endCxn id="236" idx="2"/>
            </p:cNvCxnSpPr>
            <p:nvPr/>
          </p:nvCxnSpPr>
          <p:spPr bwMode="auto">
            <a:xfrm flipV="1">
              <a:off x="4824783" y="5555513"/>
              <a:ext cx="812961" cy="483469"/>
            </a:xfrm>
            <a:prstGeom prst="line">
              <a:avLst/>
            </a:prstGeom>
            <a:noFill/>
            <a:ln w="1270" algn="ctr">
              <a:solidFill>
                <a:schemeClr val="tx1"/>
              </a:solidFill>
              <a:round/>
              <a:headEnd/>
              <a:tailEnd/>
            </a:ln>
          </p:spPr>
        </p:cxnSp>
        <p:sp>
          <p:nvSpPr>
            <p:cNvPr id="56475" name="TextBox 131"/>
            <p:cNvSpPr txBox="1">
              <a:spLocks noChangeArrowheads="1"/>
            </p:cNvSpPr>
            <p:nvPr/>
          </p:nvSpPr>
          <p:spPr bwMode="auto">
            <a:xfrm>
              <a:off x="5777165" y="4847129"/>
              <a:ext cx="595035" cy="584775"/>
            </a:xfrm>
            <a:prstGeom prst="rect">
              <a:avLst/>
            </a:prstGeom>
            <a:noFill/>
            <a:ln w="9525">
              <a:noFill/>
              <a:miter lim="800000"/>
              <a:headEnd/>
              <a:tailEnd/>
            </a:ln>
          </p:spPr>
          <p:txBody>
            <a:bodyPr wrap="none">
              <a:spAutoFit/>
            </a:bodyPr>
            <a:lstStyle/>
            <a:p>
              <a:r>
                <a:rPr lang="zh-CN" altLang="en-US" sz="1600">
                  <a:latin typeface="黑体" pitchFamily="49" charset="-122"/>
                  <a:ea typeface="黑体" pitchFamily="49" charset="-122"/>
                </a:rPr>
                <a:t>特征</a:t>
              </a:r>
              <a:endParaRPr lang="en-US" altLang="zh-CN" sz="1600">
                <a:latin typeface="黑体" pitchFamily="49" charset="-122"/>
                <a:ea typeface="黑体" pitchFamily="49" charset="-122"/>
              </a:endParaRPr>
            </a:p>
            <a:p>
              <a:r>
                <a:rPr lang="zh-CN" altLang="en-US" sz="1600">
                  <a:latin typeface="黑体" pitchFamily="49" charset="-122"/>
                  <a:ea typeface="黑体" pitchFamily="49" charset="-122"/>
                </a:rPr>
                <a:t>输出</a:t>
              </a:r>
            </a:p>
          </p:txBody>
        </p:sp>
        <p:sp>
          <p:nvSpPr>
            <p:cNvPr id="56476" name="TextBox 131"/>
            <p:cNvSpPr txBox="1">
              <a:spLocks noChangeArrowheads="1"/>
            </p:cNvSpPr>
            <p:nvPr/>
          </p:nvSpPr>
          <p:spPr bwMode="auto">
            <a:xfrm>
              <a:off x="3096623" y="4847129"/>
              <a:ext cx="595035" cy="584775"/>
            </a:xfrm>
            <a:prstGeom prst="rect">
              <a:avLst/>
            </a:prstGeom>
            <a:noFill/>
            <a:ln w="9525">
              <a:noFill/>
              <a:miter lim="800000"/>
              <a:headEnd/>
              <a:tailEnd/>
            </a:ln>
          </p:spPr>
          <p:txBody>
            <a:bodyPr wrap="none">
              <a:spAutoFit/>
            </a:bodyPr>
            <a:lstStyle/>
            <a:p>
              <a:r>
                <a:rPr lang="zh-CN" altLang="en-US" sz="1600">
                  <a:latin typeface="黑体" pitchFamily="49" charset="-122"/>
                  <a:ea typeface="黑体" pitchFamily="49" charset="-122"/>
                </a:rPr>
                <a:t>特征</a:t>
              </a:r>
              <a:endParaRPr lang="en-US" altLang="zh-CN" sz="1600">
                <a:latin typeface="黑体" pitchFamily="49" charset="-122"/>
                <a:ea typeface="黑体" pitchFamily="49" charset="-122"/>
              </a:endParaRPr>
            </a:p>
            <a:p>
              <a:r>
                <a:rPr lang="zh-CN" altLang="en-US" sz="1600">
                  <a:latin typeface="黑体" pitchFamily="49" charset="-122"/>
                  <a:ea typeface="黑体" pitchFamily="49" charset="-122"/>
                </a:rPr>
                <a:t>输入</a:t>
              </a:r>
            </a:p>
          </p:txBody>
        </p:sp>
      </p:grpSp>
      <p:sp>
        <p:nvSpPr>
          <p:cNvPr id="56330" name="矩形 398"/>
          <p:cNvSpPr>
            <a:spLocks noChangeArrowheads="1"/>
          </p:cNvSpPr>
          <p:nvPr/>
        </p:nvSpPr>
        <p:spPr bwMode="auto">
          <a:xfrm>
            <a:off x="3851275" y="5548313"/>
            <a:ext cx="1752600" cy="544512"/>
          </a:xfrm>
          <a:prstGeom prst="rect">
            <a:avLst/>
          </a:prstGeom>
          <a:noFill/>
          <a:ln w="31750" algn="ctr">
            <a:noFill/>
            <a:round/>
            <a:headEnd/>
            <a:tailEnd/>
          </a:ln>
        </p:spPr>
        <p:txBody>
          <a:bodyPr wrap="none" anchor="ctr" anchorCtr="1"/>
          <a:lstStyle/>
          <a:p>
            <a:pPr algn="just"/>
            <a:r>
              <a:rPr lang="zh-CN" altLang="en-US" sz="2400">
                <a:latin typeface="黑体" pitchFamily="49" charset="-122"/>
                <a:ea typeface="黑体" pitchFamily="49" charset="-122"/>
              </a:rPr>
              <a:t>神经网络</a:t>
            </a:r>
          </a:p>
        </p:txBody>
      </p:sp>
      <p:grpSp>
        <p:nvGrpSpPr>
          <p:cNvPr id="56331" name="组合 399"/>
          <p:cNvGrpSpPr>
            <a:grpSpLocks/>
          </p:cNvGrpSpPr>
          <p:nvPr/>
        </p:nvGrpSpPr>
        <p:grpSpPr bwMode="auto">
          <a:xfrm>
            <a:off x="6059488" y="836613"/>
            <a:ext cx="2786062" cy="1828800"/>
            <a:chOff x="6285027" y="1096576"/>
            <a:chExt cx="2786310" cy="1828368"/>
          </a:xfrm>
        </p:grpSpPr>
        <p:sp>
          <p:nvSpPr>
            <p:cNvPr id="401" name="矩形 400"/>
            <p:cNvSpPr/>
            <p:nvPr/>
          </p:nvSpPr>
          <p:spPr bwMode="auto">
            <a:xfrm>
              <a:off x="6285027" y="1107685"/>
              <a:ext cx="2786310" cy="1817259"/>
            </a:xfrm>
            <a:prstGeom prst="rect">
              <a:avLst/>
            </a:prstGeom>
            <a:solidFill>
              <a:schemeClr val="bg1">
                <a:lumMod val="50000"/>
              </a:schemeClr>
            </a:solidFill>
            <a:ln w="31750" cap="flat" cmpd="sng" algn="ctr">
              <a:noFill/>
              <a:prstDash val="solid"/>
              <a:round/>
              <a:headEnd type="none" w="med" len="med"/>
              <a:tailEnd type="none" w="med" len="med"/>
            </a:ln>
            <a:effectLst/>
          </p:spPr>
          <p:txBody>
            <a:bodyPr wrap="none" anchor="ctr"/>
            <a:lstStyle/>
            <a:p>
              <a:pPr algn="ctr">
                <a:defRPr/>
              </a:pPr>
              <a:endParaRPr lang="zh-CN" altLang="en-US" sz="2600" dirty="0">
                <a:latin typeface="+mn-lt"/>
                <a:ea typeface="黑体" pitchFamily="49" charset="-122"/>
              </a:endParaRPr>
            </a:p>
          </p:txBody>
        </p:sp>
        <p:pic>
          <p:nvPicPr>
            <p:cNvPr id="56336" name="图片 401"/>
            <p:cNvPicPr>
              <a:picLocks noChangeAspect="1"/>
            </p:cNvPicPr>
            <p:nvPr/>
          </p:nvPicPr>
          <p:blipFill>
            <a:blip r:embed="rId6"/>
            <a:srcRect/>
            <a:stretch>
              <a:fillRect/>
            </a:stretch>
          </p:blipFill>
          <p:spPr bwMode="auto">
            <a:xfrm>
              <a:off x="7789788" y="1096576"/>
              <a:ext cx="1281549" cy="1573982"/>
            </a:xfrm>
            <a:prstGeom prst="rect">
              <a:avLst/>
            </a:prstGeom>
            <a:noFill/>
            <a:ln w="9525">
              <a:noFill/>
              <a:miter lim="800000"/>
              <a:headEnd/>
              <a:tailEnd/>
            </a:ln>
          </p:spPr>
        </p:pic>
        <p:pic>
          <p:nvPicPr>
            <p:cNvPr id="56337" name="图片 402"/>
            <p:cNvPicPr>
              <a:picLocks noChangeAspect="1"/>
            </p:cNvPicPr>
            <p:nvPr/>
          </p:nvPicPr>
          <p:blipFill>
            <a:blip r:embed="rId7"/>
            <a:srcRect/>
            <a:stretch>
              <a:fillRect/>
            </a:stretch>
          </p:blipFill>
          <p:spPr bwMode="auto">
            <a:xfrm>
              <a:off x="6285027" y="1099129"/>
              <a:ext cx="1504762" cy="1571429"/>
            </a:xfrm>
            <a:prstGeom prst="rect">
              <a:avLst/>
            </a:prstGeom>
            <a:noFill/>
            <a:ln w="9525">
              <a:noFill/>
              <a:miter lim="800000"/>
              <a:headEnd/>
              <a:tailEnd/>
            </a:ln>
          </p:spPr>
        </p:pic>
        <p:sp>
          <p:nvSpPr>
            <p:cNvPr id="56338" name="TextBox 131"/>
            <p:cNvSpPr txBox="1">
              <a:spLocks noChangeArrowheads="1"/>
            </p:cNvSpPr>
            <p:nvPr/>
          </p:nvSpPr>
          <p:spPr bwMode="auto">
            <a:xfrm>
              <a:off x="6558107" y="2579356"/>
              <a:ext cx="748923" cy="261610"/>
            </a:xfrm>
            <a:prstGeom prst="rect">
              <a:avLst/>
            </a:prstGeom>
            <a:noFill/>
            <a:ln w="9525">
              <a:noFill/>
              <a:miter lim="800000"/>
              <a:headEnd/>
              <a:tailEnd/>
            </a:ln>
          </p:spPr>
          <p:txBody>
            <a:bodyPr wrap="none">
              <a:spAutoFit/>
            </a:bodyPr>
            <a:lstStyle/>
            <a:p>
              <a:r>
                <a:rPr lang="zh-CN" altLang="en-US" sz="1100">
                  <a:solidFill>
                    <a:srgbClr val="FFFF00"/>
                  </a:solidFill>
                  <a:latin typeface="黑体" pitchFamily="49" charset="-122"/>
                  <a:ea typeface="黑体" pitchFamily="49" charset="-122"/>
                </a:rPr>
                <a:t>特征输入</a:t>
              </a:r>
            </a:p>
          </p:txBody>
        </p:sp>
        <p:sp>
          <p:nvSpPr>
            <p:cNvPr id="56339" name="TextBox 131"/>
            <p:cNvSpPr txBox="1">
              <a:spLocks noChangeArrowheads="1"/>
            </p:cNvSpPr>
            <p:nvPr/>
          </p:nvSpPr>
          <p:spPr bwMode="auto">
            <a:xfrm>
              <a:off x="8034692" y="2579356"/>
              <a:ext cx="748923" cy="261610"/>
            </a:xfrm>
            <a:prstGeom prst="rect">
              <a:avLst/>
            </a:prstGeom>
            <a:noFill/>
            <a:ln w="9525">
              <a:noFill/>
              <a:miter lim="800000"/>
              <a:headEnd/>
              <a:tailEnd/>
            </a:ln>
          </p:spPr>
          <p:txBody>
            <a:bodyPr wrap="none">
              <a:spAutoFit/>
            </a:bodyPr>
            <a:lstStyle/>
            <a:p>
              <a:r>
                <a:rPr lang="zh-CN" altLang="en-US" sz="1100">
                  <a:solidFill>
                    <a:srgbClr val="FFFF00"/>
                  </a:solidFill>
                  <a:latin typeface="黑体" pitchFamily="49" charset="-122"/>
                  <a:ea typeface="黑体" pitchFamily="49" charset="-122"/>
                </a:rPr>
                <a:t>特征输出</a:t>
              </a:r>
            </a:p>
          </p:txBody>
        </p:sp>
      </p:grpSp>
      <p:sp>
        <p:nvSpPr>
          <p:cNvPr id="56332" name="矩形 405"/>
          <p:cNvSpPr>
            <a:spLocks noChangeArrowheads="1"/>
          </p:cNvSpPr>
          <p:nvPr/>
        </p:nvSpPr>
        <p:spPr bwMode="auto">
          <a:xfrm>
            <a:off x="6767513" y="2668588"/>
            <a:ext cx="1751012" cy="544512"/>
          </a:xfrm>
          <a:prstGeom prst="rect">
            <a:avLst/>
          </a:prstGeom>
          <a:noFill/>
          <a:ln w="31750" algn="ctr">
            <a:noFill/>
            <a:round/>
            <a:headEnd/>
            <a:tailEnd/>
          </a:ln>
        </p:spPr>
        <p:txBody>
          <a:bodyPr wrap="none" anchor="ctr" anchorCtr="1"/>
          <a:lstStyle/>
          <a:p>
            <a:pPr algn="just"/>
            <a:r>
              <a:rPr lang="zh-CN" altLang="en-US" sz="2400">
                <a:latin typeface="黑体" pitchFamily="49" charset="-122"/>
                <a:ea typeface="黑体" pitchFamily="49" charset="-122"/>
              </a:rPr>
              <a:t>空间映射</a:t>
            </a:r>
          </a:p>
        </p:txBody>
      </p:sp>
      <p:sp>
        <p:nvSpPr>
          <p:cNvPr id="56333" name="TextBox 131"/>
          <p:cNvSpPr txBox="1">
            <a:spLocks noChangeArrowheads="1"/>
          </p:cNvSpPr>
          <p:nvPr/>
        </p:nvSpPr>
        <p:spPr bwMode="auto">
          <a:xfrm>
            <a:off x="3268663" y="6248400"/>
            <a:ext cx="5480050" cy="493713"/>
          </a:xfrm>
          <a:prstGeom prst="rect">
            <a:avLst/>
          </a:prstGeom>
          <a:noFill/>
          <a:ln w="9525">
            <a:noFill/>
            <a:miter lim="800000"/>
            <a:headEnd/>
            <a:tailEnd/>
          </a:ln>
        </p:spPr>
        <p:txBody>
          <a:bodyPr>
            <a:spAutoFit/>
          </a:bodyPr>
          <a:lstStyle/>
          <a:p>
            <a:pPr algn="ctr"/>
            <a:r>
              <a:rPr lang="zh-CN" altLang="en-US" sz="2600">
                <a:solidFill>
                  <a:srgbClr val="FFFF00"/>
                </a:solidFill>
                <a:latin typeface="黑体" pitchFamily="49" charset="-122"/>
                <a:ea typeface="黑体" pitchFamily="49" charset="-122"/>
              </a:rPr>
              <a:t>四类主要特征降维方法</a:t>
            </a:r>
          </a:p>
        </p:txBody>
      </p:sp>
      <p:cxnSp>
        <p:nvCxnSpPr>
          <p:cNvPr id="56334" name="直接连接符 407"/>
          <p:cNvCxnSpPr>
            <a:cxnSpLocks noChangeShapeType="1"/>
          </p:cNvCxnSpPr>
          <p:nvPr/>
        </p:nvCxnSpPr>
        <p:spPr bwMode="auto">
          <a:xfrm>
            <a:off x="2928938" y="922338"/>
            <a:ext cx="0" cy="5749925"/>
          </a:xfrm>
          <a:prstGeom prst="line">
            <a:avLst/>
          </a:prstGeom>
          <a:noFill/>
          <a:ln w="19050" algn="ctr">
            <a:solidFill>
              <a:srgbClr val="FFFF00"/>
            </a:solidFill>
            <a:prstDash val="dash"/>
            <a:round/>
            <a:headEnd/>
            <a:tailEnd/>
          </a:ln>
        </p:spPr>
      </p:cxn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cs typeface="Arial" pitchFamily="34" charset="0"/>
              </a:rPr>
              <a:t>影像组学关键技术</a:t>
            </a:r>
            <a:r>
              <a:rPr lang="en-US" altLang="zh-CN" sz="3600" b="0" dirty="0" smtClean="0">
                <a:solidFill>
                  <a:srgbClr val="FFFF00"/>
                </a:solidFill>
                <a:latin typeface="Arial" pitchFamily="34" charset="0"/>
                <a:ea typeface="黑体" pitchFamily="49" charset="-122"/>
                <a:cs typeface="Arial" pitchFamily="34" charset="0"/>
              </a:rPr>
              <a:t>—</a:t>
            </a:r>
            <a:r>
              <a:rPr lang="zh-CN" altLang="en-US" sz="3600" b="0" dirty="0" smtClean="0">
                <a:solidFill>
                  <a:srgbClr val="FFFF00"/>
                </a:solidFill>
                <a:latin typeface="Arial" pitchFamily="34" charset="0"/>
                <a:ea typeface="黑体" pitchFamily="49" charset="-122"/>
                <a:cs typeface="Arial" pitchFamily="34" charset="0"/>
              </a:rPr>
              <a:t>模型构建</a:t>
            </a:r>
            <a:r>
              <a:rPr lang="en-US" altLang="zh-CN" sz="3600" b="0" dirty="0" smtClean="0">
                <a:solidFill>
                  <a:srgbClr val="FFFF00"/>
                </a:solidFill>
                <a:latin typeface="Arial" pitchFamily="34" charset="0"/>
                <a:ea typeface="黑体" pitchFamily="49" charset="-122"/>
                <a:cs typeface="Arial" pitchFamily="34" charset="0"/>
              </a:rPr>
              <a:t>(1/2)</a:t>
            </a:r>
            <a:endParaRPr lang="zh-CN" altLang="en-US" sz="3600" b="0" dirty="0">
              <a:solidFill>
                <a:srgbClr val="FFFF00"/>
              </a:solidFill>
              <a:latin typeface="Arial" pitchFamily="34" charset="0"/>
              <a:ea typeface="黑体" pitchFamily="49" charset="-122"/>
              <a:cs typeface="Arial" pitchFamily="34" charset="0"/>
            </a:endParaRPr>
          </a:p>
        </p:txBody>
      </p:sp>
      <p:sp>
        <p:nvSpPr>
          <p:cNvPr id="12" name="文本框 25">
            <a:extLst/>
          </p:cNvPr>
          <p:cNvSpPr txBox="1"/>
          <p:nvPr/>
        </p:nvSpPr>
        <p:spPr>
          <a:xfrm>
            <a:off x="647700" y="765175"/>
            <a:ext cx="7885113" cy="954088"/>
          </a:xfrm>
          <a:prstGeom prst="rect">
            <a:avLst/>
          </a:prstGeom>
          <a:solidFill>
            <a:schemeClr val="bg2">
              <a:lumMod val="75000"/>
            </a:schemeClr>
          </a:solidFill>
          <a:ln w="28575">
            <a:solidFill>
              <a:srgbClr val="FFFF00"/>
            </a:solidFill>
          </a:ln>
        </p:spPr>
        <p:txBody>
          <a:bodyPr>
            <a:spAutoFit/>
          </a:bodyPr>
          <a:lstStyle/>
          <a:p>
            <a:pPr algn="dist">
              <a:defRPr/>
            </a:pPr>
            <a:r>
              <a:rPr lang="zh-CN" altLang="en-US" sz="2800" dirty="0">
                <a:latin typeface="Arial" panose="020B0604020202020204" pitchFamily="34" charset="0"/>
                <a:ea typeface="黑体" panose="02010609060101010101" pitchFamily="49" charset="-122"/>
                <a:cs typeface="Arial" panose="020B0604020202020204" pitchFamily="34" charset="0"/>
              </a:rPr>
              <a:t>针对具体临床问题，</a:t>
            </a: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建立计算机定量影像特征与</a:t>
            </a:r>
            <a:r>
              <a:rPr lang="zh-CN" altLang="en-US" sz="2800" dirty="0">
                <a:latin typeface="Arial" panose="020B0604020202020204" pitchFamily="34" charset="0"/>
                <a:ea typeface="黑体" panose="02010609060101010101" pitchFamily="49" charset="-122"/>
                <a:cs typeface="Arial" panose="020B0604020202020204" pitchFamily="34" charset="0"/>
              </a:rPr>
              <a:t>所研究</a:t>
            </a: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临床研究问题</a:t>
            </a:r>
            <a:r>
              <a:rPr lang="zh-CN" altLang="en-US" sz="2800" dirty="0">
                <a:latin typeface="Arial" panose="020B0604020202020204" pitchFamily="34" charset="0"/>
                <a:ea typeface="黑体" panose="02010609060101010101" pitchFamily="49" charset="-122"/>
                <a:cs typeface="Arial" panose="020B0604020202020204" pitchFamily="34" charset="0"/>
              </a:rPr>
              <a:t>标签之间</a:t>
            </a: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的分类模型</a:t>
            </a:r>
            <a:r>
              <a:rPr lang="zh-CN" altLang="en-US" sz="2800" dirty="0">
                <a:latin typeface="Arial" panose="020B0604020202020204" pitchFamily="34" charset="0"/>
                <a:ea typeface="黑体" panose="02010609060101010101" pitchFamily="49" charset="-122"/>
                <a:cs typeface="Arial" panose="020B0604020202020204" pitchFamily="34" charset="0"/>
              </a:rPr>
              <a:t>。</a:t>
            </a:r>
          </a:p>
        </p:txBody>
      </p:sp>
      <p:cxnSp>
        <p:nvCxnSpPr>
          <p:cNvPr id="58371" name="直接连接符 13"/>
          <p:cNvCxnSpPr>
            <a:cxnSpLocks/>
          </p:cNvCxnSpPr>
          <p:nvPr/>
        </p:nvCxnSpPr>
        <p:spPr bwMode="auto">
          <a:xfrm>
            <a:off x="4572000" y="1801813"/>
            <a:ext cx="0" cy="5024437"/>
          </a:xfrm>
          <a:prstGeom prst="line">
            <a:avLst/>
          </a:prstGeom>
          <a:noFill/>
          <a:ln w="28575" algn="ctr">
            <a:solidFill>
              <a:schemeClr val="tx1"/>
            </a:solidFill>
            <a:prstDash val="dash"/>
            <a:round/>
            <a:headEnd/>
            <a:tailEnd/>
          </a:ln>
        </p:spPr>
      </p:cxnSp>
      <p:grpSp>
        <p:nvGrpSpPr>
          <p:cNvPr id="58372" name="组合 16"/>
          <p:cNvGrpSpPr>
            <a:grpSpLocks/>
          </p:cNvGrpSpPr>
          <p:nvPr/>
        </p:nvGrpSpPr>
        <p:grpSpPr bwMode="auto">
          <a:xfrm>
            <a:off x="942975" y="4021138"/>
            <a:ext cx="2424113" cy="2101850"/>
            <a:chOff x="6444208" y="2394366"/>
            <a:chExt cx="2218870" cy="1920120"/>
          </a:xfrm>
        </p:grpSpPr>
        <p:grpSp>
          <p:nvGrpSpPr>
            <p:cNvPr id="58378" name="组合 17"/>
            <p:cNvGrpSpPr>
              <a:grpSpLocks/>
            </p:cNvGrpSpPr>
            <p:nvPr/>
          </p:nvGrpSpPr>
          <p:grpSpPr bwMode="auto">
            <a:xfrm>
              <a:off x="6444208" y="2622242"/>
              <a:ext cx="129919" cy="1526838"/>
              <a:chOff x="7250393" y="1844824"/>
              <a:chExt cx="129919" cy="1417778"/>
            </a:xfrm>
          </p:grpSpPr>
          <p:sp>
            <p:nvSpPr>
              <p:cNvPr id="113" name="矩形 112">
                <a:extLst/>
              </p:cNvPr>
              <p:cNvSpPr/>
              <p:nvPr/>
            </p:nvSpPr>
            <p:spPr>
              <a:xfrm>
                <a:off x="7250393" y="2080314"/>
                <a:ext cx="129326" cy="117158"/>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4" name="矩形 113">
                <a:extLst/>
              </p:cNvPr>
              <p:cNvSpPr/>
              <p:nvPr/>
            </p:nvSpPr>
            <p:spPr>
              <a:xfrm>
                <a:off x="7250393" y="1961808"/>
                <a:ext cx="129326" cy="118505"/>
              </a:xfrm>
              <a:prstGeom prst="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5" name="矩形 114">
                <a:extLst/>
              </p:cNvPr>
              <p:cNvSpPr/>
              <p:nvPr/>
            </p:nvSpPr>
            <p:spPr>
              <a:xfrm>
                <a:off x="7250393" y="1844649"/>
                <a:ext cx="129326" cy="117159"/>
              </a:xfrm>
              <a:prstGeom prst="rect">
                <a:avLst/>
              </a:prstGeom>
              <a:solidFill>
                <a:srgbClr val="C0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6" name="矩形 115">
                <a:extLst/>
              </p:cNvPr>
              <p:cNvSpPr/>
              <p:nvPr/>
            </p:nvSpPr>
            <p:spPr>
              <a:xfrm>
                <a:off x="7250393" y="2439870"/>
                <a:ext cx="129326" cy="117159"/>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7" name="矩形 116">
                <a:extLst/>
              </p:cNvPr>
              <p:cNvSpPr/>
              <p:nvPr/>
            </p:nvSpPr>
            <p:spPr>
              <a:xfrm>
                <a:off x="7250393" y="2322711"/>
                <a:ext cx="129326" cy="117158"/>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8" name="矩形 117">
                <a:extLst/>
              </p:cNvPr>
              <p:cNvSpPr/>
              <p:nvPr/>
            </p:nvSpPr>
            <p:spPr>
              <a:xfrm>
                <a:off x="7250393" y="2204206"/>
                <a:ext cx="129326" cy="118505"/>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9" name="矩形 118">
                <a:extLst/>
              </p:cNvPr>
              <p:cNvSpPr/>
              <p:nvPr/>
            </p:nvSpPr>
            <p:spPr>
              <a:xfrm>
                <a:off x="7250393" y="2784613"/>
                <a:ext cx="129326" cy="118505"/>
              </a:xfrm>
              <a:prstGeom prst="rect">
                <a:avLst/>
              </a:prstGeom>
              <a:solidFill>
                <a:srgbClr val="7030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0" name="矩形 119">
                <a:extLst/>
              </p:cNvPr>
              <p:cNvSpPr/>
              <p:nvPr/>
            </p:nvSpPr>
            <p:spPr>
              <a:xfrm>
                <a:off x="7250393" y="2667454"/>
                <a:ext cx="129326" cy="117158"/>
              </a:xfrm>
              <a:prstGeom prst="rect">
                <a:avLst/>
              </a:prstGeom>
              <a:solidFill>
                <a:srgbClr val="00206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1" name="矩形 120">
                <a:extLst/>
              </p:cNvPr>
              <p:cNvSpPr/>
              <p:nvPr/>
            </p:nvSpPr>
            <p:spPr>
              <a:xfrm>
                <a:off x="7250393" y="2550295"/>
                <a:ext cx="129326" cy="117159"/>
              </a:xfrm>
              <a:prstGeom prst="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2" name="矩形 121">
                <a:extLst/>
              </p:cNvPr>
              <p:cNvSpPr/>
              <p:nvPr/>
            </p:nvSpPr>
            <p:spPr>
              <a:xfrm>
                <a:off x="7250393" y="3145516"/>
                <a:ext cx="129326" cy="117159"/>
              </a:xfrm>
              <a:prstGeom prst="rect">
                <a:avLst/>
              </a:prstGeom>
              <a:solidFill>
                <a:srgbClr val="CC00C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3" name="矩形 122">
                <a:extLst/>
              </p:cNvPr>
              <p:cNvSpPr/>
              <p:nvPr/>
            </p:nvSpPr>
            <p:spPr>
              <a:xfrm>
                <a:off x="7250393" y="3027010"/>
                <a:ext cx="129326" cy="118505"/>
              </a:xfrm>
              <a:prstGeom prst="rec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4" name="矩形 123">
                <a:extLst/>
              </p:cNvPr>
              <p:cNvSpPr/>
              <p:nvPr/>
            </p:nvSpPr>
            <p:spPr>
              <a:xfrm>
                <a:off x="7250393" y="2909852"/>
                <a:ext cx="129326" cy="117158"/>
              </a:xfrm>
              <a:prstGeom prst="rect">
                <a:avLst/>
              </a:prstGeom>
              <a:solidFill>
                <a:schemeClr val="accent4">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cxnSp>
          <p:nvCxnSpPr>
            <p:cNvPr id="19" name="直接箭头连接符 18">
              <a:extLst/>
            </p:cNvPr>
            <p:cNvCxnSpPr/>
            <p:nvPr/>
          </p:nvCxnSpPr>
          <p:spPr>
            <a:xfrm flipV="1">
              <a:off x="6999289" y="2413219"/>
              <a:ext cx="0" cy="175479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p:cNvPr>
            <p:cNvCxnSpPr/>
            <p:nvPr/>
          </p:nvCxnSpPr>
          <p:spPr>
            <a:xfrm>
              <a:off x="6994930" y="4150608"/>
              <a:ext cx="153010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a:extLst/>
            </p:cNvPr>
            <p:cNvSpPr/>
            <p:nvPr/>
          </p:nvSpPr>
          <p:spPr>
            <a:xfrm>
              <a:off x="7829004" y="3334123"/>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a:extLst/>
            </p:cNvPr>
            <p:cNvSpPr/>
            <p:nvPr/>
          </p:nvSpPr>
          <p:spPr>
            <a:xfrm>
              <a:off x="7394529" y="4005584"/>
              <a:ext cx="56671"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a:extLst/>
            </p:cNvPr>
            <p:cNvSpPr/>
            <p:nvPr/>
          </p:nvSpPr>
          <p:spPr>
            <a:xfrm>
              <a:off x="7487527" y="3780797"/>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8384" name="组合 24"/>
            <p:cNvGrpSpPr>
              <a:grpSpLocks/>
            </p:cNvGrpSpPr>
            <p:nvPr/>
          </p:nvGrpSpPr>
          <p:grpSpPr bwMode="auto">
            <a:xfrm>
              <a:off x="7514923" y="3508380"/>
              <a:ext cx="384363" cy="452417"/>
              <a:chOff x="7514923" y="3303133"/>
              <a:chExt cx="384363" cy="452417"/>
            </a:xfrm>
          </p:grpSpPr>
          <p:sp>
            <p:nvSpPr>
              <p:cNvPr id="104" name="椭圆 103">
                <a:extLst/>
              </p:cNvPr>
              <p:cNvSpPr/>
              <p:nvPr/>
            </p:nvSpPr>
            <p:spPr>
              <a:xfrm>
                <a:off x="7635742" y="3421824"/>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5" name="椭圆 104">
                <a:extLst/>
              </p:cNvPr>
              <p:cNvSpPr/>
              <p:nvPr/>
            </p:nvSpPr>
            <p:spPr>
              <a:xfrm>
                <a:off x="7539838" y="3302905"/>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6" name="椭圆 105">
                <a:extLst/>
              </p:cNvPr>
              <p:cNvSpPr/>
              <p:nvPr/>
            </p:nvSpPr>
            <p:spPr>
              <a:xfrm>
                <a:off x="7704038" y="3302905"/>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椭圆 106">
                <a:extLst/>
              </p:cNvPr>
              <p:cNvSpPr/>
              <p:nvPr/>
            </p:nvSpPr>
            <p:spPr>
              <a:xfrm>
                <a:off x="7843535" y="3410223"/>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8" name="椭圆 107">
                <a:extLst/>
              </p:cNvPr>
              <p:cNvSpPr/>
              <p:nvPr/>
            </p:nvSpPr>
            <p:spPr>
              <a:xfrm>
                <a:off x="7738912" y="3511739"/>
                <a:ext cx="56670"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9" name="椭圆 108">
                <a:extLst/>
              </p:cNvPr>
              <p:cNvSpPr/>
              <p:nvPr/>
            </p:nvSpPr>
            <p:spPr>
              <a:xfrm>
                <a:off x="7654633" y="3698820"/>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椭圆 109">
                <a:extLst/>
              </p:cNvPr>
              <p:cNvSpPr/>
              <p:nvPr/>
            </p:nvSpPr>
            <p:spPr>
              <a:xfrm>
                <a:off x="7515136" y="3411672"/>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1" name="椭圆 110">
                <a:extLst/>
              </p:cNvPr>
              <p:cNvSpPr/>
              <p:nvPr/>
            </p:nvSpPr>
            <p:spPr>
              <a:xfrm>
                <a:off x="7571806" y="3518990"/>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 name="椭圆 111">
                <a:extLst/>
              </p:cNvPr>
              <p:cNvSpPr/>
              <p:nvPr/>
            </p:nvSpPr>
            <p:spPr>
              <a:xfrm>
                <a:off x="7682241" y="3569749"/>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椭圆 25">
              <a:extLst/>
            </p:cNvPr>
            <p:cNvSpPr/>
            <p:nvPr/>
          </p:nvSpPr>
          <p:spPr>
            <a:xfrm>
              <a:off x="7478809" y="3213752"/>
              <a:ext cx="56671"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p:cNvPr>
            <p:cNvSpPr/>
            <p:nvPr/>
          </p:nvSpPr>
          <p:spPr>
            <a:xfrm>
              <a:off x="7446841" y="3392132"/>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8387" name="组合 27"/>
            <p:cNvGrpSpPr>
              <a:grpSpLocks/>
            </p:cNvGrpSpPr>
            <p:nvPr/>
          </p:nvGrpSpPr>
          <p:grpSpPr bwMode="auto">
            <a:xfrm>
              <a:off x="7020272" y="3056919"/>
              <a:ext cx="359626" cy="585504"/>
              <a:chOff x="7056619" y="3056872"/>
              <a:chExt cx="359626" cy="585504"/>
            </a:xfrm>
          </p:grpSpPr>
          <p:sp>
            <p:nvSpPr>
              <p:cNvPr id="94" name="椭圆 93">
                <a:extLst/>
              </p:cNvPr>
              <p:cNvSpPr/>
              <p:nvPr/>
            </p:nvSpPr>
            <p:spPr>
              <a:xfrm>
                <a:off x="7055979" y="3586418"/>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椭圆 94">
                <a:extLst/>
              </p:cNvPr>
              <p:cNvSpPr/>
              <p:nvPr/>
            </p:nvSpPr>
            <p:spPr>
              <a:xfrm>
                <a:off x="7269584" y="3354379"/>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6" name="椭圆 95">
                <a:extLst/>
              </p:cNvPr>
              <p:cNvSpPr/>
              <p:nvPr/>
            </p:nvSpPr>
            <p:spPr>
              <a:xfrm>
                <a:off x="7257959" y="3168748"/>
                <a:ext cx="56670"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7" name="椭圆 96">
                <a:extLst/>
              </p:cNvPr>
              <p:cNvSpPr/>
              <p:nvPr/>
            </p:nvSpPr>
            <p:spPr>
              <a:xfrm>
                <a:off x="7259412" y="3473299"/>
                <a:ext cx="56671"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椭圆 97">
                <a:extLst/>
              </p:cNvPr>
              <p:cNvSpPr/>
              <p:nvPr/>
            </p:nvSpPr>
            <p:spPr>
              <a:xfrm>
                <a:off x="7361128" y="3277516"/>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9" name="椭圆 98">
                <a:extLst/>
              </p:cNvPr>
              <p:cNvSpPr/>
              <p:nvPr/>
            </p:nvSpPr>
            <p:spPr>
              <a:xfrm>
                <a:off x="7304458" y="3564664"/>
                <a:ext cx="56670"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 name="椭圆 99">
                <a:extLst/>
              </p:cNvPr>
              <p:cNvSpPr/>
              <p:nvPr/>
            </p:nvSpPr>
            <p:spPr>
              <a:xfrm>
                <a:off x="7079229" y="3099137"/>
                <a:ext cx="56671"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椭圆 100">
                <a:extLst/>
              </p:cNvPr>
              <p:cNvSpPr/>
              <p:nvPr/>
            </p:nvSpPr>
            <p:spPr>
              <a:xfrm>
                <a:off x="7201288" y="3057079"/>
                <a:ext cx="56671"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 name="椭圆 101">
                <a:extLst/>
              </p:cNvPr>
              <p:cNvSpPr/>
              <p:nvPr/>
            </p:nvSpPr>
            <p:spPr>
              <a:xfrm>
                <a:off x="7137352" y="3442844"/>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3" name="椭圆 102">
                <a:extLst/>
              </p:cNvPr>
              <p:cNvSpPr/>
              <p:nvPr/>
            </p:nvSpPr>
            <p:spPr>
              <a:xfrm>
                <a:off x="7332066" y="3435593"/>
                <a:ext cx="56671"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9" name="右箭头 52">
              <a:extLst/>
            </p:cNvPr>
            <p:cNvSpPr/>
            <p:nvPr/>
          </p:nvSpPr>
          <p:spPr>
            <a:xfrm>
              <a:off x="6669438" y="3296416"/>
              <a:ext cx="308055" cy="324854"/>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任意多边形 58">
              <a:extLst/>
            </p:cNvPr>
            <p:cNvSpPr/>
            <p:nvPr/>
          </p:nvSpPr>
          <p:spPr bwMode="auto">
            <a:xfrm rot="1229268">
              <a:off x="7409060" y="2394366"/>
              <a:ext cx="607392" cy="1920120"/>
            </a:xfrm>
            <a:custGeom>
              <a:avLst/>
              <a:gdLst>
                <a:gd name="connsiteX0" fmla="*/ 1490 w 953446"/>
                <a:gd name="connsiteY0" fmla="*/ 2499360 h 2499360"/>
                <a:gd name="connsiteX1" fmla="*/ 146270 w 953446"/>
                <a:gd name="connsiteY1" fmla="*/ 1600200 h 2499360"/>
                <a:gd name="connsiteX2" fmla="*/ 923510 w 953446"/>
                <a:gd name="connsiteY2" fmla="*/ 716280 h 2499360"/>
                <a:gd name="connsiteX3" fmla="*/ 793970 w 953446"/>
                <a:gd name="connsiteY3" fmla="*/ 114300 h 2499360"/>
                <a:gd name="connsiteX4" fmla="*/ 801590 w 953446"/>
                <a:gd name="connsiteY4" fmla="*/ 0 h 2499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446" h="2499360">
                  <a:moveTo>
                    <a:pt x="1490" y="2499360"/>
                  </a:moveTo>
                  <a:cubicBezTo>
                    <a:pt x="-2955" y="2198370"/>
                    <a:pt x="-7400" y="1897380"/>
                    <a:pt x="146270" y="1600200"/>
                  </a:cubicBezTo>
                  <a:cubicBezTo>
                    <a:pt x="299940" y="1303020"/>
                    <a:pt x="815560" y="963930"/>
                    <a:pt x="923510" y="716280"/>
                  </a:cubicBezTo>
                  <a:cubicBezTo>
                    <a:pt x="1031460" y="468630"/>
                    <a:pt x="814290" y="233680"/>
                    <a:pt x="793970" y="114300"/>
                  </a:cubicBezTo>
                  <a:cubicBezTo>
                    <a:pt x="773650" y="-5080"/>
                    <a:pt x="801590" y="24130"/>
                    <a:pt x="801590" y="0"/>
                  </a:cubicBezTo>
                </a:path>
              </a:pathLst>
            </a:cu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58390" name="组合 30"/>
            <p:cNvGrpSpPr>
              <a:grpSpLocks/>
            </p:cNvGrpSpPr>
            <p:nvPr/>
          </p:nvGrpSpPr>
          <p:grpSpPr bwMode="auto">
            <a:xfrm>
              <a:off x="7140424" y="2896795"/>
              <a:ext cx="359626" cy="585504"/>
              <a:chOff x="7056619" y="3056872"/>
              <a:chExt cx="359626" cy="585504"/>
            </a:xfrm>
          </p:grpSpPr>
          <p:sp>
            <p:nvSpPr>
              <p:cNvPr id="84" name="椭圆 83">
                <a:extLst/>
              </p:cNvPr>
              <p:cNvSpPr/>
              <p:nvPr/>
            </p:nvSpPr>
            <p:spPr>
              <a:xfrm>
                <a:off x="7056434" y="3585565"/>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 name="椭圆 84">
                <a:extLst/>
              </p:cNvPr>
              <p:cNvSpPr/>
              <p:nvPr/>
            </p:nvSpPr>
            <p:spPr>
              <a:xfrm>
                <a:off x="7270038" y="3353526"/>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椭圆 85">
                <a:extLst/>
              </p:cNvPr>
              <p:cNvSpPr/>
              <p:nvPr/>
            </p:nvSpPr>
            <p:spPr>
              <a:xfrm>
                <a:off x="7258413" y="3167895"/>
                <a:ext cx="56671"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椭圆 86">
                <a:extLst/>
              </p:cNvPr>
              <p:cNvSpPr/>
              <p:nvPr/>
            </p:nvSpPr>
            <p:spPr>
              <a:xfrm>
                <a:off x="7259867" y="3472446"/>
                <a:ext cx="56670"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椭圆 87">
                <a:extLst/>
              </p:cNvPr>
              <p:cNvSpPr/>
              <p:nvPr/>
            </p:nvSpPr>
            <p:spPr>
              <a:xfrm>
                <a:off x="7361583" y="3276664"/>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椭圆 88">
                <a:extLst/>
              </p:cNvPr>
              <p:cNvSpPr/>
              <p:nvPr/>
            </p:nvSpPr>
            <p:spPr>
              <a:xfrm>
                <a:off x="7304912" y="3563812"/>
                <a:ext cx="56671"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椭圆 89">
                <a:extLst/>
              </p:cNvPr>
              <p:cNvSpPr/>
              <p:nvPr/>
            </p:nvSpPr>
            <p:spPr>
              <a:xfrm>
                <a:off x="7079684" y="3098284"/>
                <a:ext cx="56670"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 name="椭圆 90">
                <a:extLst/>
              </p:cNvPr>
              <p:cNvSpPr/>
              <p:nvPr/>
            </p:nvSpPr>
            <p:spPr>
              <a:xfrm>
                <a:off x="7201743" y="3056227"/>
                <a:ext cx="56670"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 name="椭圆 91">
                <a:extLst/>
              </p:cNvPr>
              <p:cNvSpPr/>
              <p:nvPr/>
            </p:nvSpPr>
            <p:spPr>
              <a:xfrm>
                <a:off x="7137807" y="3441991"/>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椭圆 92">
                <a:extLst/>
              </p:cNvPr>
              <p:cNvSpPr/>
              <p:nvPr/>
            </p:nvSpPr>
            <p:spPr>
              <a:xfrm>
                <a:off x="7332521" y="3434740"/>
                <a:ext cx="56670"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8391" name="组合 31"/>
            <p:cNvGrpSpPr>
              <a:grpSpLocks/>
            </p:cNvGrpSpPr>
            <p:nvPr/>
          </p:nvGrpSpPr>
          <p:grpSpPr bwMode="auto">
            <a:xfrm>
              <a:off x="7353507" y="2618782"/>
              <a:ext cx="359626" cy="585504"/>
              <a:chOff x="7056619" y="3056872"/>
              <a:chExt cx="359626" cy="585504"/>
            </a:xfrm>
          </p:grpSpPr>
          <p:sp>
            <p:nvSpPr>
              <p:cNvPr id="74" name="椭圆 73">
                <a:extLst/>
              </p:cNvPr>
              <p:cNvSpPr/>
              <p:nvPr/>
            </p:nvSpPr>
            <p:spPr>
              <a:xfrm>
                <a:off x="7056955" y="3585131"/>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 name="椭圆 74">
                <a:extLst/>
              </p:cNvPr>
              <p:cNvSpPr/>
              <p:nvPr/>
            </p:nvSpPr>
            <p:spPr>
              <a:xfrm>
                <a:off x="7269106" y="3354543"/>
                <a:ext cx="56671"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椭圆 75">
                <a:extLst/>
              </p:cNvPr>
              <p:cNvSpPr/>
              <p:nvPr/>
            </p:nvSpPr>
            <p:spPr>
              <a:xfrm>
                <a:off x="7258935" y="3168912"/>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椭圆 76">
                <a:extLst/>
              </p:cNvPr>
              <p:cNvSpPr/>
              <p:nvPr/>
            </p:nvSpPr>
            <p:spPr>
              <a:xfrm>
                <a:off x="7260388" y="3472012"/>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椭圆 77">
                <a:extLst/>
              </p:cNvPr>
              <p:cNvSpPr/>
              <p:nvPr/>
            </p:nvSpPr>
            <p:spPr>
              <a:xfrm>
                <a:off x="7360651" y="3277680"/>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9" name="椭圆 78">
                <a:extLst/>
              </p:cNvPr>
              <p:cNvSpPr/>
              <p:nvPr/>
            </p:nvSpPr>
            <p:spPr>
              <a:xfrm>
                <a:off x="7303980" y="3563378"/>
                <a:ext cx="56671"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椭圆 79">
                <a:extLst/>
              </p:cNvPr>
              <p:cNvSpPr/>
              <p:nvPr/>
            </p:nvSpPr>
            <p:spPr>
              <a:xfrm>
                <a:off x="7080204" y="3099300"/>
                <a:ext cx="56671"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1" name="椭圆 80">
                <a:extLst/>
              </p:cNvPr>
              <p:cNvSpPr/>
              <p:nvPr/>
            </p:nvSpPr>
            <p:spPr>
              <a:xfrm>
                <a:off x="7202264" y="3057243"/>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 name="椭圆 81">
                <a:extLst/>
              </p:cNvPr>
              <p:cNvSpPr/>
              <p:nvPr/>
            </p:nvSpPr>
            <p:spPr>
              <a:xfrm>
                <a:off x="7138328" y="3441557"/>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 name="椭圆 82">
                <a:extLst/>
              </p:cNvPr>
              <p:cNvSpPr/>
              <p:nvPr/>
            </p:nvSpPr>
            <p:spPr>
              <a:xfrm>
                <a:off x="7333042" y="3435756"/>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8392" name="组合 32"/>
            <p:cNvGrpSpPr>
              <a:grpSpLocks/>
            </p:cNvGrpSpPr>
            <p:nvPr/>
          </p:nvGrpSpPr>
          <p:grpSpPr bwMode="auto">
            <a:xfrm>
              <a:off x="7583332" y="2495288"/>
              <a:ext cx="359626" cy="585504"/>
              <a:chOff x="7056619" y="3056872"/>
              <a:chExt cx="359626" cy="585504"/>
            </a:xfrm>
          </p:grpSpPr>
          <p:sp>
            <p:nvSpPr>
              <p:cNvPr id="64" name="椭圆 63">
                <a:extLst/>
              </p:cNvPr>
              <p:cNvSpPr/>
              <p:nvPr/>
            </p:nvSpPr>
            <p:spPr>
              <a:xfrm>
                <a:off x="7056718" y="3585355"/>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p:cNvPr>
              <p:cNvSpPr/>
              <p:nvPr/>
            </p:nvSpPr>
            <p:spPr>
              <a:xfrm>
                <a:off x="7268869" y="3354766"/>
                <a:ext cx="56671"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椭圆 65">
                <a:extLst/>
              </p:cNvPr>
              <p:cNvSpPr/>
              <p:nvPr/>
            </p:nvSpPr>
            <p:spPr>
              <a:xfrm>
                <a:off x="7258698" y="3169135"/>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椭圆 66">
                <a:extLst/>
              </p:cNvPr>
              <p:cNvSpPr/>
              <p:nvPr/>
            </p:nvSpPr>
            <p:spPr>
              <a:xfrm>
                <a:off x="7260151" y="3472236"/>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 name="椭圆 67">
                <a:extLst/>
              </p:cNvPr>
              <p:cNvSpPr/>
              <p:nvPr/>
            </p:nvSpPr>
            <p:spPr>
              <a:xfrm>
                <a:off x="7360414" y="3277903"/>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 name="椭圆 68">
                <a:extLst/>
              </p:cNvPr>
              <p:cNvSpPr/>
              <p:nvPr/>
            </p:nvSpPr>
            <p:spPr>
              <a:xfrm>
                <a:off x="7303743" y="3563601"/>
                <a:ext cx="56671" cy="5801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0" name="椭圆 69">
                <a:extLst/>
              </p:cNvPr>
              <p:cNvSpPr/>
              <p:nvPr/>
            </p:nvSpPr>
            <p:spPr>
              <a:xfrm>
                <a:off x="7079967" y="3099523"/>
                <a:ext cx="56671"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 name="椭圆 70">
                <a:extLst/>
              </p:cNvPr>
              <p:cNvSpPr/>
              <p:nvPr/>
            </p:nvSpPr>
            <p:spPr>
              <a:xfrm>
                <a:off x="7202027" y="3057467"/>
                <a:ext cx="55217" cy="5655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 name="椭圆 71">
                <a:extLst/>
              </p:cNvPr>
              <p:cNvSpPr/>
              <p:nvPr/>
            </p:nvSpPr>
            <p:spPr>
              <a:xfrm>
                <a:off x="7138091" y="3441780"/>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椭圆 72">
                <a:extLst/>
              </p:cNvPr>
              <p:cNvSpPr/>
              <p:nvPr/>
            </p:nvSpPr>
            <p:spPr>
              <a:xfrm>
                <a:off x="7332805" y="3435979"/>
                <a:ext cx="55217" cy="5656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8393" name="组合 33"/>
            <p:cNvGrpSpPr>
              <a:grpSpLocks/>
            </p:cNvGrpSpPr>
            <p:nvPr/>
          </p:nvGrpSpPr>
          <p:grpSpPr bwMode="auto">
            <a:xfrm>
              <a:off x="7767672" y="3491627"/>
              <a:ext cx="384363" cy="452417"/>
              <a:chOff x="7514923" y="3303133"/>
              <a:chExt cx="384363" cy="452417"/>
            </a:xfrm>
          </p:grpSpPr>
          <p:sp>
            <p:nvSpPr>
              <p:cNvPr id="55" name="椭圆 54">
                <a:extLst/>
              </p:cNvPr>
              <p:cNvSpPr/>
              <p:nvPr/>
            </p:nvSpPr>
            <p:spPr>
              <a:xfrm>
                <a:off x="7635831" y="3422625"/>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椭圆 55">
                <a:extLst/>
              </p:cNvPr>
              <p:cNvSpPr/>
              <p:nvPr/>
            </p:nvSpPr>
            <p:spPr>
              <a:xfrm>
                <a:off x="7539927" y="3303705"/>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椭圆 56">
                <a:extLst/>
              </p:cNvPr>
              <p:cNvSpPr/>
              <p:nvPr/>
            </p:nvSpPr>
            <p:spPr>
              <a:xfrm>
                <a:off x="7704127" y="3303705"/>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椭圆 57">
                <a:extLst/>
              </p:cNvPr>
              <p:cNvSpPr/>
              <p:nvPr/>
            </p:nvSpPr>
            <p:spPr>
              <a:xfrm>
                <a:off x="7843624" y="3411023"/>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 name="椭圆 58">
                <a:extLst/>
              </p:cNvPr>
              <p:cNvSpPr/>
              <p:nvPr/>
            </p:nvSpPr>
            <p:spPr>
              <a:xfrm>
                <a:off x="7739001" y="3512540"/>
                <a:ext cx="56670"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椭圆 59">
                <a:extLst/>
              </p:cNvPr>
              <p:cNvSpPr/>
              <p:nvPr/>
            </p:nvSpPr>
            <p:spPr>
              <a:xfrm>
                <a:off x="7654722" y="3699621"/>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p:cNvPr>
              <p:cNvSpPr/>
              <p:nvPr/>
            </p:nvSpPr>
            <p:spPr>
              <a:xfrm>
                <a:off x="7515225" y="3412473"/>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椭圆 61">
                <a:extLst/>
              </p:cNvPr>
              <p:cNvSpPr/>
              <p:nvPr/>
            </p:nvSpPr>
            <p:spPr>
              <a:xfrm>
                <a:off x="7571895" y="3519791"/>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a:extLst/>
              </p:cNvPr>
              <p:cNvSpPr/>
              <p:nvPr/>
            </p:nvSpPr>
            <p:spPr>
              <a:xfrm>
                <a:off x="7682330" y="3570549"/>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8394" name="组合 34"/>
            <p:cNvGrpSpPr>
              <a:grpSpLocks/>
            </p:cNvGrpSpPr>
            <p:nvPr/>
          </p:nvGrpSpPr>
          <p:grpSpPr bwMode="auto">
            <a:xfrm>
              <a:off x="8102209" y="3270921"/>
              <a:ext cx="384363" cy="452417"/>
              <a:chOff x="7514923" y="3303133"/>
              <a:chExt cx="384363" cy="452417"/>
            </a:xfrm>
          </p:grpSpPr>
          <p:sp>
            <p:nvSpPr>
              <p:cNvPr id="46" name="椭圆 45">
                <a:extLst/>
              </p:cNvPr>
              <p:cNvSpPr/>
              <p:nvPr/>
            </p:nvSpPr>
            <p:spPr>
              <a:xfrm>
                <a:off x="7635505" y="3421444"/>
                <a:ext cx="56671"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椭圆 46">
                <a:extLst/>
              </p:cNvPr>
              <p:cNvSpPr/>
              <p:nvPr/>
            </p:nvSpPr>
            <p:spPr>
              <a:xfrm>
                <a:off x="7539601" y="3302524"/>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椭圆 47">
                <a:extLst/>
              </p:cNvPr>
              <p:cNvSpPr/>
              <p:nvPr/>
            </p:nvSpPr>
            <p:spPr>
              <a:xfrm>
                <a:off x="7705254" y="3302524"/>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椭圆 48">
                <a:extLst/>
              </p:cNvPr>
              <p:cNvSpPr/>
              <p:nvPr/>
            </p:nvSpPr>
            <p:spPr>
              <a:xfrm>
                <a:off x="7844750" y="3409842"/>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椭圆 49">
                <a:extLst/>
              </p:cNvPr>
              <p:cNvSpPr/>
              <p:nvPr/>
            </p:nvSpPr>
            <p:spPr>
              <a:xfrm>
                <a:off x="7740128" y="3511359"/>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a:extLst/>
              </p:cNvPr>
              <p:cNvSpPr/>
              <p:nvPr/>
            </p:nvSpPr>
            <p:spPr>
              <a:xfrm>
                <a:off x="7654396" y="3698439"/>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p:cNvPr>
              <p:cNvSpPr/>
              <p:nvPr/>
            </p:nvSpPr>
            <p:spPr>
              <a:xfrm>
                <a:off x="7514899" y="3411291"/>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椭圆 52">
                <a:extLst/>
              </p:cNvPr>
              <p:cNvSpPr/>
              <p:nvPr/>
            </p:nvSpPr>
            <p:spPr>
              <a:xfrm>
                <a:off x="7571569" y="3518609"/>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椭圆 53">
                <a:extLst/>
              </p:cNvPr>
              <p:cNvSpPr/>
              <p:nvPr/>
            </p:nvSpPr>
            <p:spPr>
              <a:xfrm>
                <a:off x="7682004" y="3569368"/>
                <a:ext cx="56671"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8395" name="组合 35"/>
            <p:cNvGrpSpPr>
              <a:grpSpLocks/>
            </p:cNvGrpSpPr>
            <p:nvPr/>
          </p:nvGrpSpPr>
          <p:grpSpPr bwMode="auto">
            <a:xfrm>
              <a:off x="8278715" y="2731072"/>
              <a:ext cx="384363" cy="452417"/>
              <a:chOff x="7514923" y="3303133"/>
              <a:chExt cx="384363" cy="452417"/>
            </a:xfrm>
          </p:grpSpPr>
          <p:sp>
            <p:nvSpPr>
              <p:cNvPr id="37" name="椭圆 36">
                <a:extLst/>
              </p:cNvPr>
              <p:cNvSpPr/>
              <p:nvPr/>
            </p:nvSpPr>
            <p:spPr>
              <a:xfrm>
                <a:off x="7634823" y="3421803"/>
                <a:ext cx="56670"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a:extLst/>
              </p:cNvPr>
              <p:cNvSpPr/>
              <p:nvPr/>
            </p:nvSpPr>
            <p:spPr>
              <a:xfrm>
                <a:off x="7538919" y="3302883"/>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p:cNvPr>
              <p:cNvSpPr/>
              <p:nvPr/>
            </p:nvSpPr>
            <p:spPr>
              <a:xfrm>
                <a:off x="7704572" y="3302883"/>
                <a:ext cx="55217"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椭圆 39">
                <a:extLst/>
              </p:cNvPr>
              <p:cNvSpPr/>
              <p:nvPr/>
            </p:nvSpPr>
            <p:spPr>
              <a:xfrm>
                <a:off x="7844069" y="3410201"/>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a:extLst/>
              </p:cNvPr>
              <p:cNvSpPr/>
              <p:nvPr/>
            </p:nvSpPr>
            <p:spPr>
              <a:xfrm>
                <a:off x="7739446" y="3511718"/>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p:cNvPr>
              <p:cNvSpPr/>
              <p:nvPr/>
            </p:nvSpPr>
            <p:spPr>
              <a:xfrm>
                <a:off x="7653713" y="3698798"/>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p:cNvPr>
              <p:cNvSpPr/>
              <p:nvPr/>
            </p:nvSpPr>
            <p:spPr>
              <a:xfrm>
                <a:off x="7514216" y="3411650"/>
                <a:ext cx="55217" cy="580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p:cNvPr>
              <p:cNvSpPr/>
              <p:nvPr/>
            </p:nvSpPr>
            <p:spPr>
              <a:xfrm>
                <a:off x="7570887" y="3518968"/>
                <a:ext cx="55217" cy="565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p:cNvPr>
              <p:cNvSpPr/>
              <p:nvPr/>
            </p:nvSpPr>
            <p:spPr>
              <a:xfrm>
                <a:off x="7681322" y="3569727"/>
                <a:ext cx="56670" cy="565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pic>
        <p:nvPicPr>
          <p:cNvPr id="58373" name="Picture 5" descr="https://timgsa.baidu.com/timg?image&amp;quality=80&amp;size=b9999_10000&amp;sec=1497970402927&amp;di=ca069dc72f7ddf917b1ee5ae26ef4820&amp;imgtype=0&amp;src=http%3A%2F%2Fstatic.open-open.com%2Flib%2FuploadImg%2F20160121%2F20160121101358_990.png"/>
          <p:cNvPicPr>
            <a:picLocks noChangeAspect="1" noChangeArrowheads="1"/>
          </p:cNvPicPr>
          <p:nvPr/>
        </p:nvPicPr>
        <p:blipFill>
          <a:blip r:embed="rId2"/>
          <a:srcRect t="10617"/>
          <a:stretch>
            <a:fillRect/>
          </a:stretch>
        </p:blipFill>
        <p:spPr bwMode="auto">
          <a:xfrm>
            <a:off x="4745038" y="3970338"/>
            <a:ext cx="4281487" cy="2309812"/>
          </a:xfrm>
          <a:prstGeom prst="rect">
            <a:avLst/>
          </a:prstGeom>
          <a:noFill/>
          <a:ln w="9525">
            <a:noFill/>
            <a:miter lim="800000"/>
            <a:headEnd/>
            <a:tailEnd/>
          </a:ln>
        </p:spPr>
      </p:pic>
      <p:sp>
        <p:nvSpPr>
          <p:cNvPr id="58374" name="TextBox 21"/>
          <p:cNvSpPr txBox="1">
            <a:spLocks noChangeArrowheads="1"/>
          </p:cNvSpPr>
          <p:nvPr/>
        </p:nvSpPr>
        <p:spPr bwMode="auto">
          <a:xfrm>
            <a:off x="4716463" y="1962150"/>
            <a:ext cx="4310062" cy="1693863"/>
          </a:xfrm>
          <a:prstGeom prst="rect">
            <a:avLst/>
          </a:prstGeom>
          <a:noFill/>
          <a:ln w="28575">
            <a:solidFill>
              <a:srgbClr val="FFFF00"/>
            </a:solidFill>
            <a:miter lim="800000"/>
            <a:headEnd/>
            <a:tailEnd/>
          </a:ln>
        </p:spPr>
        <p:txBody>
          <a:bodyPr>
            <a:spAutoFit/>
          </a:bodyPr>
          <a:lstStyle/>
          <a:p>
            <a:pPr algn="just"/>
            <a:r>
              <a:rPr lang="zh-CN" altLang="en-US" sz="2600">
                <a:solidFill>
                  <a:srgbClr val="FFFFFF"/>
                </a:solidFill>
                <a:latin typeface="黑体" pitchFamily="49" charset="-122"/>
                <a:ea typeface="黑体" pitchFamily="49" charset="-122"/>
              </a:rPr>
              <a:t>从影像大数据原始像素出发，</a:t>
            </a:r>
            <a:r>
              <a:rPr lang="zh-CN" altLang="en-US" sz="2600">
                <a:solidFill>
                  <a:srgbClr val="FFFF00"/>
                </a:solidFill>
                <a:latin typeface="黑体" pitchFamily="49" charset="-122"/>
                <a:ea typeface="黑体" pitchFamily="49" charset="-122"/>
              </a:rPr>
              <a:t>自主挖掘</a:t>
            </a:r>
            <a:r>
              <a:rPr lang="zh-CN" altLang="en-US" sz="2600">
                <a:solidFill>
                  <a:srgbClr val="FFFFFF"/>
                </a:solidFill>
                <a:latin typeface="黑体" pitchFamily="49" charset="-122"/>
                <a:ea typeface="黑体" pitchFamily="49" charset="-122"/>
              </a:rPr>
              <a:t>与临床问题相关的</a:t>
            </a:r>
            <a:r>
              <a:rPr lang="zh-CN" altLang="en-US" sz="2600">
                <a:solidFill>
                  <a:srgbClr val="FFFF00"/>
                </a:solidFill>
                <a:latin typeface="黑体" pitchFamily="49" charset="-122"/>
                <a:ea typeface="黑体" pitchFamily="49" charset="-122"/>
              </a:rPr>
              <a:t>影像组学特征</a:t>
            </a:r>
            <a:r>
              <a:rPr lang="zh-CN" altLang="en-US" sz="2600">
                <a:solidFill>
                  <a:srgbClr val="FFFFFF"/>
                </a:solidFill>
                <a:latin typeface="黑体" pitchFamily="49" charset="-122"/>
                <a:ea typeface="黑体" pitchFamily="49" charset="-122"/>
              </a:rPr>
              <a:t>，</a:t>
            </a:r>
            <a:r>
              <a:rPr lang="zh-CN" altLang="en-US" sz="2600">
                <a:latin typeface="黑体" pitchFamily="49" charset="-122"/>
                <a:ea typeface="黑体" pitchFamily="49" charset="-122"/>
              </a:rPr>
              <a:t>构建</a:t>
            </a:r>
            <a:r>
              <a:rPr lang="zh-CN" altLang="en-US" sz="2600">
                <a:solidFill>
                  <a:srgbClr val="FFFFFF"/>
                </a:solidFill>
                <a:latin typeface="黑体" pitchFamily="49" charset="-122"/>
                <a:ea typeface="黑体" pitchFamily="49" charset="-122"/>
              </a:rPr>
              <a:t>影像特征与临床问题的分类模型。</a:t>
            </a:r>
          </a:p>
        </p:txBody>
      </p:sp>
      <p:sp>
        <p:nvSpPr>
          <p:cNvPr id="58375" name="TextBox 21"/>
          <p:cNvSpPr txBox="1">
            <a:spLocks noChangeArrowheads="1"/>
          </p:cNvSpPr>
          <p:nvPr/>
        </p:nvSpPr>
        <p:spPr bwMode="auto">
          <a:xfrm>
            <a:off x="80963" y="1962150"/>
            <a:ext cx="4346575" cy="1693863"/>
          </a:xfrm>
          <a:prstGeom prst="rect">
            <a:avLst/>
          </a:prstGeom>
          <a:noFill/>
          <a:ln w="28575">
            <a:solidFill>
              <a:srgbClr val="FFFF00"/>
            </a:solidFill>
            <a:miter lim="800000"/>
            <a:headEnd/>
            <a:tailEnd/>
          </a:ln>
        </p:spPr>
        <p:txBody>
          <a:bodyPr>
            <a:spAutoFit/>
          </a:bodyPr>
          <a:lstStyle/>
          <a:p>
            <a:pPr algn="just"/>
            <a:r>
              <a:rPr lang="zh-CN" altLang="en-US" sz="2600">
                <a:solidFill>
                  <a:srgbClr val="FFFFFF"/>
                </a:solidFill>
                <a:latin typeface="黑体" pitchFamily="49" charset="-122"/>
                <a:ea typeface="黑体" pitchFamily="49" charset="-122"/>
              </a:rPr>
              <a:t>从影像大数据原始像素出发，</a:t>
            </a:r>
            <a:r>
              <a:rPr lang="zh-CN" altLang="en-US" sz="2600">
                <a:solidFill>
                  <a:srgbClr val="FFFF00"/>
                </a:solidFill>
                <a:latin typeface="黑体" pitchFamily="49" charset="-122"/>
                <a:ea typeface="黑体" pitchFamily="49" charset="-122"/>
              </a:rPr>
              <a:t>提取高维手工设计特征</a:t>
            </a:r>
            <a:r>
              <a:rPr lang="zh-CN" altLang="en-US" sz="2600">
                <a:solidFill>
                  <a:srgbClr val="FFFFFF"/>
                </a:solidFill>
                <a:latin typeface="黑体" pitchFamily="49" charset="-122"/>
                <a:ea typeface="黑体" pitchFamily="49" charset="-122"/>
              </a:rPr>
              <a:t>并进行特征选择，构建影像特征与临床问题的分类模型。</a:t>
            </a:r>
          </a:p>
        </p:txBody>
      </p:sp>
      <p:sp>
        <p:nvSpPr>
          <p:cNvPr id="58376" name="文本框 2"/>
          <p:cNvSpPr txBox="1">
            <a:spLocks noChangeArrowheads="1"/>
          </p:cNvSpPr>
          <p:nvPr/>
        </p:nvSpPr>
        <p:spPr bwMode="auto">
          <a:xfrm>
            <a:off x="1373188" y="6338888"/>
            <a:ext cx="1211262" cy="369887"/>
          </a:xfrm>
          <a:prstGeom prst="rect">
            <a:avLst/>
          </a:prstGeom>
          <a:noFill/>
          <a:ln w="9525">
            <a:noFill/>
            <a:miter lim="800000"/>
            <a:headEnd/>
            <a:tailEnd/>
          </a:ln>
        </p:spPr>
        <p:txBody>
          <a:bodyPr wrap="none">
            <a:spAutoFit/>
          </a:bodyPr>
          <a:lstStyle/>
          <a:p>
            <a:r>
              <a:rPr lang="en-US" altLang="zh-CN"/>
              <a:t>SVM </a:t>
            </a:r>
            <a:r>
              <a:rPr lang="zh-CN" altLang="en-US">
                <a:latin typeface="黑体" pitchFamily="49" charset="-122"/>
                <a:ea typeface="黑体" pitchFamily="49" charset="-122"/>
              </a:rPr>
              <a:t>模型</a:t>
            </a:r>
          </a:p>
        </p:txBody>
      </p:sp>
      <p:sp>
        <p:nvSpPr>
          <p:cNvPr id="58377" name="文本框 174"/>
          <p:cNvSpPr txBox="1">
            <a:spLocks noChangeArrowheads="1"/>
          </p:cNvSpPr>
          <p:nvPr/>
        </p:nvSpPr>
        <p:spPr bwMode="auto">
          <a:xfrm>
            <a:off x="6235700" y="6338888"/>
            <a:ext cx="1209675" cy="369887"/>
          </a:xfrm>
          <a:prstGeom prst="rect">
            <a:avLst/>
          </a:prstGeom>
          <a:noFill/>
          <a:ln w="9525">
            <a:noFill/>
            <a:miter lim="800000"/>
            <a:headEnd/>
            <a:tailEnd/>
          </a:ln>
        </p:spPr>
        <p:txBody>
          <a:bodyPr wrap="none">
            <a:spAutoFit/>
          </a:bodyPr>
          <a:lstStyle/>
          <a:p>
            <a:r>
              <a:rPr lang="en-US" altLang="zh-CN"/>
              <a:t>CNN </a:t>
            </a:r>
            <a:r>
              <a:rPr lang="zh-CN" altLang="en-US">
                <a:latin typeface="黑体" pitchFamily="49" charset="-122"/>
                <a:ea typeface="黑体" pitchFamily="49" charset="-122"/>
              </a:rPr>
              <a:t>模型</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4925" y="34925"/>
            <a:ext cx="9109075"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影像组学关键技术</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latin typeface="Arial" pitchFamily="34" charset="0"/>
                <a:ea typeface="黑体" pitchFamily="49" charset="-122"/>
              </a:rPr>
              <a:t>模型构建</a:t>
            </a:r>
            <a:r>
              <a:rPr lang="en-US" altLang="zh-CN" sz="3600" b="0" dirty="0" smtClean="0">
                <a:solidFill>
                  <a:srgbClr val="FFFF00"/>
                </a:solidFill>
                <a:latin typeface="Arial" pitchFamily="34" charset="0"/>
                <a:ea typeface="黑体" pitchFamily="49" charset="-122"/>
              </a:rPr>
              <a:t>(2/2)</a:t>
            </a:r>
            <a:endParaRPr lang="en-US" altLang="zh-CN" sz="3600" b="0" dirty="0">
              <a:solidFill>
                <a:srgbClr val="FFFF00"/>
              </a:solidFill>
              <a:latin typeface="Arial" pitchFamily="34" charset="0"/>
              <a:ea typeface="黑体" pitchFamily="49" charset="-122"/>
            </a:endParaRPr>
          </a:p>
        </p:txBody>
      </p:sp>
      <p:sp>
        <p:nvSpPr>
          <p:cNvPr id="78" name="Text Placeholder 2">
            <a:extLst/>
          </p:cNvPr>
          <p:cNvSpPr>
            <a:spLocks noGrp="1"/>
          </p:cNvSpPr>
          <p:nvPr/>
        </p:nvSpPr>
        <p:spPr>
          <a:xfrm>
            <a:off x="323850" y="765175"/>
            <a:ext cx="8382000" cy="601663"/>
          </a:xfrm>
          <a:prstGeom prst="rect">
            <a:avLst/>
          </a:prstGeom>
          <a:solidFill>
            <a:schemeClr val="bg2">
              <a:lumMod val="75000"/>
            </a:schemeClr>
          </a:solidFill>
          <a:ln>
            <a:solidFill>
              <a:srgbClr val="FFFF00"/>
            </a:solidFill>
          </a:ln>
        </p:spPr>
        <p:txBody>
          <a:bodyPr>
            <a:spAutoFit/>
          </a:bodyPr>
          <a:lstStyle/>
          <a:p>
            <a:pPr algn="ctr">
              <a:defRPr/>
            </a:pPr>
            <a:r>
              <a:rPr lang="zh-CN" altLang="en-US" sz="3200" dirty="0">
                <a:solidFill>
                  <a:srgbClr val="FFFF00"/>
                </a:solidFill>
                <a:latin typeface="黑体" pitchFamily="49" charset="-122"/>
                <a:ea typeface="黑体" pitchFamily="49" charset="-122"/>
              </a:rPr>
              <a:t>多尺度深度学习分类模型提升分类精度</a:t>
            </a:r>
            <a:endParaRPr lang="en-US" sz="3200" dirty="0">
              <a:solidFill>
                <a:srgbClr val="FFFF00"/>
              </a:solidFill>
              <a:latin typeface="黑体" pitchFamily="49" charset="-122"/>
              <a:ea typeface="黑体" pitchFamily="49" charset="-122"/>
            </a:endParaRPr>
          </a:p>
        </p:txBody>
      </p:sp>
      <p:graphicFrame>
        <p:nvGraphicFramePr>
          <p:cNvPr id="79" name="表格 78">
            <a:extLst/>
          </p:cNvPr>
          <p:cNvGraphicFramePr>
            <a:graphicFrameLocks noGrp="1"/>
          </p:cNvGraphicFramePr>
          <p:nvPr/>
        </p:nvGraphicFramePr>
        <p:xfrm>
          <a:off x="179388" y="5014913"/>
          <a:ext cx="8631237" cy="1006475"/>
        </p:xfrm>
        <a:graphic>
          <a:graphicData uri="http://schemas.openxmlformats.org/drawingml/2006/table">
            <a:tbl>
              <a:tblPr firstRow="1" bandRow="1">
                <a:tableStyleId>{7DF18680-E054-41AD-8BC1-D1AEF772440D}</a:tableStyleId>
              </a:tblPr>
              <a:tblGrid>
                <a:gridCol w="1473580">
                  <a:extLst>
                    <a:ext uri="{9D8B030D-6E8A-4147-A177-3AD203B41FA5}">
                      <a16:colId xmlns:a16="http://schemas.microsoft.com/office/drawing/2014/main" val="20000"/>
                    </a:ext>
                  </a:extLst>
                </a:gridCol>
                <a:gridCol w="1022483">
                  <a:extLst>
                    <a:ext uri="{9D8B030D-6E8A-4147-A177-3AD203B41FA5}">
                      <a16:colId xmlns:a16="http://schemas.microsoft.com/office/drawing/2014/main" val="20001"/>
                    </a:ext>
                  </a:extLst>
                </a:gridCol>
                <a:gridCol w="1022483">
                  <a:extLst>
                    <a:ext uri="{9D8B030D-6E8A-4147-A177-3AD203B41FA5}">
                      <a16:colId xmlns:a16="http://schemas.microsoft.com/office/drawing/2014/main" val="20002"/>
                    </a:ext>
                  </a:extLst>
                </a:gridCol>
                <a:gridCol w="1022483">
                  <a:extLst>
                    <a:ext uri="{9D8B030D-6E8A-4147-A177-3AD203B41FA5}">
                      <a16:colId xmlns:a16="http://schemas.microsoft.com/office/drawing/2014/main" val="20003"/>
                    </a:ext>
                  </a:extLst>
                </a:gridCol>
                <a:gridCol w="1022483">
                  <a:extLst>
                    <a:ext uri="{9D8B030D-6E8A-4147-A177-3AD203B41FA5}">
                      <a16:colId xmlns:a16="http://schemas.microsoft.com/office/drawing/2014/main" val="20004"/>
                    </a:ext>
                  </a:extLst>
                </a:gridCol>
                <a:gridCol w="1022483">
                  <a:extLst>
                    <a:ext uri="{9D8B030D-6E8A-4147-A177-3AD203B41FA5}">
                      <a16:colId xmlns:a16="http://schemas.microsoft.com/office/drawing/2014/main" val="20005"/>
                    </a:ext>
                  </a:extLst>
                </a:gridCol>
                <a:gridCol w="1022483">
                  <a:extLst>
                    <a:ext uri="{9D8B030D-6E8A-4147-A177-3AD203B41FA5}">
                      <a16:colId xmlns:a16="http://schemas.microsoft.com/office/drawing/2014/main" val="20006"/>
                    </a:ext>
                  </a:extLst>
                </a:gridCol>
                <a:gridCol w="1022483">
                  <a:extLst>
                    <a:ext uri="{9D8B030D-6E8A-4147-A177-3AD203B41FA5}">
                      <a16:colId xmlns:a16="http://schemas.microsoft.com/office/drawing/2014/main" val="20007"/>
                    </a:ext>
                  </a:extLst>
                </a:gridCol>
              </a:tblGrid>
              <a:tr h="360040">
                <a:tc>
                  <a:txBody>
                    <a:bodyPr/>
                    <a:lstStyle/>
                    <a:p>
                      <a:pPr algn="ctr"/>
                      <a:r>
                        <a:rPr lang="zh-CN" altLang="en-US" sz="1800" b="0" dirty="0">
                          <a:solidFill>
                            <a:schemeClr val="tx1"/>
                          </a:solidFill>
                          <a:effectLst>
                            <a:outerShdw blurRad="38100" dist="38100" dir="2700000" algn="tl">
                              <a:srgbClr val="000000">
                                <a:alpha val="43137"/>
                              </a:srgbClr>
                            </a:outerShdw>
                          </a:effectLst>
                          <a:latin typeface="黑体" pitchFamily="49" charset="-122"/>
                          <a:ea typeface="黑体" pitchFamily="49" charset="-122"/>
                        </a:rPr>
                        <a:t>尺度</a:t>
                      </a: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0</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outerShdw blurRad="38100" dist="38100" dir="2700000" algn="tl">
                              <a:srgbClr val="000000">
                                <a:alpha val="43137"/>
                              </a:srgbClr>
                            </a:outerShdw>
                          </a:effectLst>
                        </a:rPr>
                        <a:t>1</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outerShdw blurRad="38100" dist="38100" dir="2700000" algn="tl">
                              <a:srgbClr val="000000">
                                <a:alpha val="43137"/>
                              </a:srgbClr>
                            </a:outerShdw>
                          </a:effectLst>
                        </a:rPr>
                        <a:t>2</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outerShdw blurRad="38100" dist="38100" dir="2700000" algn="tl">
                              <a:srgbClr val="000000">
                                <a:alpha val="43137"/>
                              </a:srgbClr>
                            </a:outerShdw>
                          </a:effectLst>
                        </a:rPr>
                        <a:t>0+</a:t>
                      </a:r>
                      <a:r>
                        <a:rPr lang="en-US" altLang="zh-CN" sz="1800" b="0" baseline="0" dirty="0">
                          <a:solidFill>
                            <a:schemeClr val="tx1"/>
                          </a:solidFill>
                          <a:effectLst>
                            <a:outerShdw blurRad="38100" dist="38100" dir="2700000" algn="tl">
                              <a:srgbClr val="000000">
                                <a:alpha val="43137"/>
                              </a:srgbClr>
                            </a:outerShdw>
                          </a:effectLst>
                        </a:rPr>
                        <a:t>1</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outerShdw blurRad="38100" dist="38100" dir="2700000" algn="tl">
                              <a:srgbClr val="000000">
                                <a:alpha val="43137"/>
                              </a:srgbClr>
                            </a:outerShdw>
                          </a:effectLst>
                        </a:rPr>
                        <a:t>0+2</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outerShdw blurRad="38100" dist="38100" dir="2700000" algn="tl">
                              <a:srgbClr val="000000">
                                <a:alpha val="43137"/>
                              </a:srgbClr>
                            </a:outerShdw>
                          </a:effectLst>
                        </a:rPr>
                        <a:t>1+2</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outerShdw blurRad="38100" dist="38100" dir="2700000" algn="tl">
                              <a:srgbClr val="000000">
                                <a:alpha val="43137"/>
                              </a:srgbClr>
                            </a:outerShdw>
                          </a:effectLst>
                        </a:rPr>
                        <a:t>0+1+2</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07813">
                <a:tc>
                  <a:txBody>
                    <a:bodyPr/>
                    <a:lstStyle/>
                    <a:p>
                      <a:pPr algn="ctr"/>
                      <a:r>
                        <a:rPr lang="zh-CN" altLang="en-US" sz="1800" b="0" dirty="0">
                          <a:solidFill>
                            <a:schemeClr val="tx1"/>
                          </a:solidFill>
                          <a:effectLst>
                            <a:outerShdw blurRad="38100" dist="38100" dir="2700000" algn="tl">
                              <a:srgbClr val="000000">
                                <a:alpha val="43137"/>
                              </a:srgbClr>
                            </a:outerShdw>
                          </a:effectLst>
                          <a:latin typeface="黑体" pitchFamily="49" charset="-122"/>
                          <a:ea typeface="黑体" pitchFamily="49" charset="-122"/>
                        </a:rPr>
                        <a:t>良恶性</a:t>
                      </a:r>
                      <a:endParaRPr lang="en-US" altLang="zh-CN" sz="1800" b="0" dirty="0">
                        <a:solidFill>
                          <a:schemeClr val="tx1"/>
                        </a:solidFill>
                        <a:effectLst>
                          <a:outerShdw blurRad="38100" dist="38100" dir="2700000" algn="tl">
                            <a:srgbClr val="000000">
                              <a:alpha val="43137"/>
                            </a:srgbClr>
                          </a:outerShdw>
                        </a:effectLst>
                        <a:latin typeface="黑体" pitchFamily="49" charset="-122"/>
                        <a:ea typeface="黑体" pitchFamily="49" charset="-122"/>
                      </a:endParaRPr>
                    </a:p>
                    <a:p>
                      <a:pPr algn="ctr"/>
                      <a:r>
                        <a:rPr lang="zh-CN" altLang="en-US" sz="1800" b="0" dirty="0">
                          <a:solidFill>
                            <a:schemeClr val="tx1"/>
                          </a:solidFill>
                          <a:effectLst>
                            <a:outerShdw blurRad="38100" dist="38100" dir="2700000" algn="tl">
                              <a:srgbClr val="000000">
                                <a:alpha val="43137"/>
                              </a:srgbClr>
                            </a:outerShdw>
                          </a:effectLst>
                          <a:latin typeface="黑体" pitchFamily="49" charset="-122"/>
                          <a:ea typeface="黑体" pitchFamily="49" charset="-122"/>
                        </a:rPr>
                        <a:t>分类精度</a:t>
                      </a: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76.36%</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79.49%</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82.12%</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80.90%</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81.41%</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chemeClr val="tx1"/>
                          </a:solidFill>
                          <a:effectLst>
                            <a:outerShdw blurRad="38100" dist="38100" dir="2700000" algn="tl">
                              <a:srgbClr val="000000">
                                <a:alpha val="43137"/>
                              </a:srgbClr>
                            </a:outerShdw>
                          </a:effectLst>
                        </a:rPr>
                        <a:t>80.81%</a:t>
                      </a:r>
                      <a:endParaRPr lang="zh-CN" altLang="en-US" sz="1800" b="0" dirty="0">
                        <a:solidFill>
                          <a:schemeClr val="tx1"/>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altLang="zh-CN" sz="1800" b="0" dirty="0">
                          <a:solidFill>
                            <a:srgbClr val="FFFF00"/>
                          </a:solidFill>
                          <a:effectLst>
                            <a:outerShdw blurRad="38100" dist="38100" dir="2700000" algn="tl">
                              <a:srgbClr val="000000">
                                <a:alpha val="43137"/>
                              </a:srgbClr>
                            </a:outerShdw>
                          </a:effectLst>
                        </a:rPr>
                        <a:t>83.23%</a:t>
                      </a:r>
                      <a:endParaRPr lang="zh-CN" altLang="en-US" sz="1800" b="0" dirty="0">
                        <a:solidFill>
                          <a:srgbClr val="FFFF00"/>
                        </a:solidFill>
                        <a:effectLst>
                          <a:outerShdw blurRad="38100" dist="38100" dir="2700000" algn="tl">
                            <a:srgbClr val="000000">
                              <a:alpha val="43137"/>
                            </a:srgbClr>
                          </a:outerShdw>
                        </a:effectLst>
                      </a:endParaRPr>
                    </a:p>
                  </a:txBody>
                  <a:tcPr marL="68580" marR="6858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9424" name="矩形 79"/>
          <p:cNvSpPr>
            <a:spLocks noChangeArrowheads="1"/>
          </p:cNvSpPr>
          <p:nvPr/>
        </p:nvSpPr>
        <p:spPr bwMode="auto">
          <a:xfrm>
            <a:off x="323850" y="4613275"/>
            <a:ext cx="8569325" cy="400050"/>
          </a:xfrm>
          <a:prstGeom prst="rect">
            <a:avLst/>
          </a:prstGeom>
          <a:noFill/>
          <a:ln w="9525">
            <a:noFill/>
            <a:miter lim="800000"/>
            <a:headEnd/>
            <a:tailEnd/>
          </a:ln>
        </p:spPr>
        <p:txBody>
          <a:bodyPr>
            <a:spAutoFit/>
          </a:bodyPr>
          <a:lstStyle/>
          <a:p>
            <a:pPr marL="0" lvl="1" algn="ctr"/>
            <a:r>
              <a:rPr lang="zh-CN" altLang="en-US" sz="2000">
                <a:ea typeface="黑体" pitchFamily="49" charset="-122"/>
                <a:cs typeface="Arial" charset="0"/>
              </a:rPr>
              <a:t>基于</a:t>
            </a:r>
            <a:r>
              <a:rPr lang="en-US" altLang="zh-CN" sz="2000">
                <a:ea typeface="黑体" pitchFamily="49" charset="-122"/>
                <a:cs typeface="Arial" charset="0"/>
              </a:rPr>
              <a:t>1000</a:t>
            </a:r>
            <a:r>
              <a:rPr lang="zh-CN" altLang="en-US" sz="2000">
                <a:ea typeface="黑体" pitchFamily="49" charset="-122"/>
                <a:cs typeface="Arial" charset="0"/>
              </a:rPr>
              <a:t>例数据，采用大、中、小</a:t>
            </a:r>
            <a:r>
              <a:rPr lang="en-US" altLang="zh-CN" sz="2000">
                <a:ea typeface="黑体" pitchFamily="49" charset="-122"/>
                <a:cs typeface="Arial" charset="0"/>
              </a:rPr>
              <a:t>3</a:t>
            </a:r>
            <a:r>
              <a:rPr lang="zh-CN" altLang="en-US" sz="2000">
                <a:ea typeface="黑体" pitchFamily="49" charset="-122"/>
                <a:cs typeface="Arial" charset="0"/>
              </a:rPr>
              <a:t>个尺度，</a:t>
            </a:r>
            <a:r>
              <a:rPr lang="en-US" altLang="zh-CN" sz="2000">
                <a:ea typeface="黑体" pitchFamily="49" charset="-122"/>
                <a:cs typeface="Arial" charset="0"/>
              </a:rPr>
              <a:t>2</a:t>
            </a:r>
            <a:r>
              <a:rPr lang="zh-CN" altLang="en-US" sz="2000">
                <a:ea typeface="黑体" pitchFamily="49" charset="-122"/>
                <a:cs typeface="Arial" charset="0"/>
              </a:rPr>
              <a:t>层卷积层，</a:t>
            </a:r>
            <a:r>
              <a:rPr lang="en-US" altLang="zh-CN" sz="2000">
                <a:ea typeface="黑体" pitchFamily="49" charset="-122"/>
                <a:cs typeface="Arial" charset="0"/>
              </a:rPr>
              <a:t>5</a:t>
            </a:r>
            <a:r>
              <a:rPr lang="zh-CN" altLang="en-US" sz="2000">
                <a:ea typeface="黑体" pitchFamily="49" charset="-122"/>
                <a:cs typeface="Arial" charset="0"/>
              </a:rPr>
              <a:t>*</a:t>
            </a:r>
            <a:r>
              <a:rPr lang="en-US" altLang="zh-CN" sz="2000">
                <a:ea typeface="黑体" pitchFamily="49" charset="-122"/>
                <a:cs typeface="Arial" charset="0"/>
              </a:rPr>
              <a:t>5</a:t>
            </a:r>
            <a:r>
              <a:rPr lang="zh-CN" altLang="en-US" sz="2000">
                <a:ea typeface="黑体" pitchFamily="49" charset="-122"/>
                <a:cs typeface="Arial" charset="0"/>
              </a:rPr>
              <a:t>卷积核</a:t>
            </a:r>
            <a:endParaRPr lang="en-US" altLang="zh-CN" sz="2000">
              <a:ea typeface="黑体" pitchFamily="49" charset="-122"/>
              <a:cs typeface="Arial" charset="0"/>
            </a:endParaRPr>
          </a:p>
        </p:txBody>
      </p:sp>
      <p:sp>
        <p:nvSpPr>
          <p:cNvPr id="81" name="Text Placeholder 2">
            <a:extLst/>
          </p:cNvPr>
          <p:cNvSpPr>
            <a:spLocks noGrp="1"/>
          </p:cNvSpPr>
          <p:nvPr/>
        </p:nvSpPr>
        <p:spPr>
          <a:xfrm>
            <a:off x="34925" y="6165850"/>
            <a:ext cx="9120188" cy="576263"/>
          </a:xfrm>
          <a:prstGeom prst="rect">
            <a:avLst/>
          </a:prstGeom>
          <a:ln w="28575">
            <a:noFill/>
          </a:ln>
        </p:spPr>
        <p:txBody>
          <a:bodyPr/>
          <a:lst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marL="0" indent="0" algn="ctr">
              <a:spcBef>
                <a:spcPts val="0"/>
              </a:spcBef>
              <a:buFont typeface="Wingdings" pitchFamily="2" charset="2"/>
              <a:buNone/>
              <a:defRPr/>
            </a:pPr>
            <a:r>
              <a:rPr lang="en-US" altLang="zh-CN" sz="1600" dirty="0">
                <a:effectLst/>
                <a:latin typeface="Arial" pitchFamily="34" charset="0"/>
                <a:ea typeface="黑体" pitchFamily="49" charset="-122"/>
                <a:cs typeface="Arial" pitchFamily="34" charset="0"/>
              </a:rPr>
              <a:t>Multi-scale Lung Nodule Classification Method Using </a:t>
            </a:r>
            <a:r>
              <a:rPr lang="en-US" altLang="zh-CN" sz="1600" dirty="0" smtClean="0">
                <a:effectLst/>
                <a:latin typeface="Arial" pitchFamily="34" charset="0"/>
                <a:ea typeface="黑体" pitchFamily="49" charset="-122"/>
                <a:cs typeface="Arial" pitchFamily="34" charset="0"/>
              </a:rPr>
              <a:t>CNN</a:t>
            </a:r>
            <a:r>
              <a:rPr lang="zh-CN" altLang="en-US" sz="1600" dirty="0" smtClean="0">
                <a:effectLst/>
                <a:latin typeface="Arial" pitchFamily="34" charset="0"/>
                <a:ea typeface="黑体" pitchFamily="49" charset="-122"/>
                <a:cs typeface="Arial" pitchFamily="34" charset="0"/>
              </a:rPr>
              <a:t>，</a:t>
            </a:r>
            <a:r>
              <a:rPr lang="en-US" altLang="zh-CN" sz="1600" dirty="0">
                <a:effectLst/>
                <a:latin typeface="Arial" pitchFamily="34" charset="0"/>
                <a:ea typeface="黑体" pitchFamily="49" charset="-122"/>
                <a:cs typeface="Arial" pitchFamily="34" charset="0"/>
              </a:rPr>
              <a:t>Pattern Recognition, 61:663-673, 2017.</a:t>
            </a:r>
            <a:endParaRPr lang="en-US" altLang="zh-CN" sz="1600" dirty="0">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grpSp>
        <p:nvGrpSpPr>
          <p:cNvPr id="59426" name="组合 81"/>
          <p:cNvGrpSpPr>
            <a:grpSpLocks/>
          </p:cNvGrpSpPr>
          <p:nvPr/>
        </p:nvGrpSpPr>
        <p:grpSpPr bwMode="auto">
          <a:xfrm>
            <a:off x="250825" y="1700213"/>
            <a:ext cx="8713788" cy="2881312"/>
            <a:chOff x="1475656" y="1772816"/>
            <a:chExt cx="7488832" cy="2880320"/>
          </a:xfrm>
        </p:grpSpPr>
        <p:sp>
          <p:nvSpPr>
            <p:cNvPr id="59427" name="矩形 82"/>
            <p:cNvSpPr>
              <a:spLocks noChangeArrowheads="1"/>
            </p:cNvSpPr>
            <p:nvPr/>
          </p:nvSpPr>
          <p:spPr bwMode="auto">
            <a:xfrm>
              <a:off x="4738818" y="1772816"/>
              <a:ext cx="1885630" cy="381057"/>
            </a:xfrm>
            <a:prstGeom prst="rect">
              <a:avLst/>
            </a:prstGeom>
            <a:noFill/>
            <a:ln w="9525">
              <a:noFill/>
              <a:miter lim="800000"/>
              <a:headEnd/>
              <a:tailEnd/>
            </a:ln>
          </p:spPr>
          <p:txBody>
            <a:bodyPr>
              <a:spAutoFit/>
            </a:bodyPr>
            <a:lstStyle/>
            <a:p>
              <a:pPr marL="0" lvl="1" algn="ctr"/>
              <a:r>
                <a:rPr lang="zh-CN" altLang="en-US">
                  <a:ea typeface="黑体" pitchFamily="49" charset="-122"/>
                  <a:cs typeface="Arial" charset="0"/>
                </a:rPr>
                <a:t>卷积神经网络</a:t>
              </a:r>
              <a:endParaRPr lang="en-US" altLang="zh-CN">
                <a:ea typeface="黑体" pitchFamily="49" charset="-122"/>
                <a:cs typeface="Arial" charset="0"/>
              </a:endParaRPr>
            </a:p>
          </p:txBody>
        </p:sp>
        <p:sp>
          <p:nvSpPr>
            <p:cNvPr id="59428" name="矩形 83"/>
            <p:cNvSpPr>
              <a:spLocks noChangeArrowheads="1"/>
            </p:cNvSpPr>
            <p:nvPr/>
          </p:nvSpPr>
          <p:spPr bwMode="auto">
            <a:xfrm>
              <a:off x="1859557" y="1772816"/>
              <a:ext cx="1368515" cy="381057"/>
            </a:xfrm>
            <a:prstGeom prst="rect">
              <a:avLst/>
            </a:prstGeom>
            <a:noFill/>
            <a:ln w="9525">
              <a:noFill/>
              <a:miter lim="800000"/>
              <a:headEnd/>
              <a:tailEnd/>
            </a:ln>
          </p:spPr>
          <p:txBody>
            <a:bodyPr>
              <a:spAutoFit/>
            </a:bodyPr>
            <a:lstStyle/>
            <a:p>
              <a:pPr marL="0" lvl="1" algn="ctr"/>
              <a:r>
                <a:rPr lang="zh-CN" altLang="en-US">
                  <a:ea typeface="黑体" pitchFamily="49" charset="-122"/>
                  <a:cs typeface="Arial" charset="0"/>
                </a:rPr>
                <a:t>多尺度输入</a:t>
              </a:r>
              <a:endParaRPr lang="en-US" altLang="zh-CN">
                <a:ea typeface="黑体" pitchFamily="49" charset="-122"/>
                <a:cs typeface="Arial" charset="0"/>
              </a:endParaRPr>
            </a:p>
          </p:txBody>
        </p:sp>
        <p:sp>
          <p:nvSpPr>
            <p:cNvPr id="59429" name="矩形 84"/>
            <p:cNvSpPr>
              <a:spLocks noChangeArrowheads="1"/>
            </p:cNvSpPr>
            <p:nvPr/>
          </p:nvSpPr>
          <p:spPr bwMode="auto">
            <a:xfrm>
              <a:off x="7810028" y="1803233"/>
              <a:ext cx="1151704" cy="381057"/>
            </a:xfrm>
            <a:prstGeom prst="rect">
              <a:avLst/>
            </a:prstGeom>
            <a:noFill/>
            <a:ln w="9525">
              <a:noFill/>
              <a:miter lim="800000"/>
              <a:headEnd/>
              <a:tailEnd/>
            </a:ln>
          </p:spPr>
          <p:txBody>
            <a:bodyPr>
              <a:spAutoFit/>
            </a:bodyPr>
            <a:lstStyle/>
            <a:p>
              <a:pPr marL="0" lvl="1" algn="ctr"/>
              <a:r>
                <a:rPr lang="zh-CN" altLang="en-US">
                  <a:ea typeface="黑体" pitchFamily="49" charset="-122"/>
                  <a:cs typeface="Arial" charset="0"/>
                </a:rPr>
                <a:t>良恶分类</a:t>
              </a:r>
              <a:endParaRPr lang="en-US" altLang="zh-CN">
                <a:ea typeface="黑体" pitchFamily="49" charset="-122"/>
                <a:cs typeface="Arial" charset="0"/>
              </a:endParaRPr>
            </a:p>
          </p:txBody>
        </p:sp>
        <p:sp>
          <p:nvSpPr>
            <p:cNvPr id="86" name="立方体 85">
              <a:extLst/>
            </p:cNvPr>
            <p:cNvSpPr/>
            <p:nvPr/>
          </p:nvSpPr>
          <p:spPr bwMode="auto">
            <a:xfrm>
              <a:off x="4651827" y="2452032"/>
              <a:ext cx="658974" cy="1456823"/>
            </a:xfrm>
            <a:prstGeom prst="cube">
              <a:avLst>
                <a:gd name="adj" fmla="val 59692"/>
              </a:avLst>
            </a:prstGeom>
            <a:noFill/>
            <a:ln w="19050" cap="flat" cmpd="sng" algn="ctr">
              <a:solidFill>
                <a:schemeClr val="tx1"/>
              </a:solidFill>
              <a:prstDash val="solid"/>
              <a:round/>
              <a:headEnd type="none" w="med" len="med"/>
              <a:tailEnd type="none" w="med" len="med"/>
            </a:ln>
            <a:effectLst/>
          </p:spPr>
          <p:txBody>
            <a:bodyPr/>
            <a:lstStyle/>
            <a:p>
              <a:pPr>
                <a:defRPr/>
              </a:pPr>
              <a:endParaRPr lang="zh-CN" altLang="en-US" sz="1600">
                <a:latin typeface="+mn-lt"/>
                <a:ea typeface="+mn-ea"/>
              </a:endParaRPr>
            </a:p>
          </p:txBody>
        </p:sp>
        <p:sp>
          <p:nvSpPr>
            <p:cNvPr id="59431" name="立方体 86"/>
            <p:cNvSpPr>
              <a:spLocks noChangeArrowheads="1"/>
            </p:cNvSpPr>
            <p:nvPr/>
          </p:nvSpPr>
          <p:spPr bwMode="auto">
            <a:xfrm>
              <a:off x="5055738" y="2987017"/>
              <a:ext cx="193251" cy="364369"/>
            </a:xfrm>
            <a:prstGeom prst="cube">
              <a:avLst>
                <a:gd name="adj" fmla="val 63866"/>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sp>
          <p:nvSpPr>
            <p:cNvPr id="59432" name="矩形 87"/>
            <p:cNvSpPr>
              <a:spLocks noChangeArrowheads="1"/>
            </p:cNvSpPr>
            <p:nvPr/>
          </p:nvSpPr>
          <p:spPr bwMode="auto">
            <a:xfrm>
              <a:off x="4952765" y="2801052"/>
              <a:ext cx="143880" cy="195036"/>
            </a:xfrm>
            <a:prstGeom prst="rect">
              <a:avLst/>
            </a:prstGeom>
            <a:noFill/>
            <a:ln w="9525" algn="ctr">
              <a:noFill/>
              <a:round/>
              <a:headEnd/>
              <a:tailEnd/>
            </a:ln>
          </p:spPr>
          <p:txBody>
            <a:bodyPr/>
            <a:lstStyle/>
            <a:p>
              <a:r>
                <a:rPr lang="en-US" altLang="zh-CN" sz="1200">
                  <a:ea typeface="黑体" pitchFamily="49" charset="-122"/>
                  <a:cs typeface="Arial" charset="0"/>
                </a:rPr>
                <a:t>5</a:t>
              </a:r>
              <a:endParaRPr lang="zh-CN" altLang="en-US" sz="1200">
                <a:ea typeface="黑体" pitchFamily="49" charset="-122"/>
                <a:cs typeface="Arial" charset="0"/>
              </a:endParaRPr>
            </a:p>
          </p:txBody>
        </p:sp>
        <p:sp>
          <p:nvSpPr>
            <p:cNvPr id="59433" name="矩形 88"/>
            <p:cNvSpPr>
              <a:spLocks noChangeArrowheads="1"/>
            </p:cNvSpPr>
            <p:nvPr/>
          </p:nvSpPr>
          <p:spPr bwMode="auto">
            <a:xfrm>
              <a:off x="4875183" y="3076219"/>
              <a:ext cx="142469" cy="193524"/>
            </a:xfrm>
            <a:prstGeom prst="rect">
              <a:avLst/>
            </a:prstGeom>
            <a:noFill/>
            <a:ln w="9525" algn="ctr">
              <a:noFill/>
              <a:round/>
              <a:headEnd/>
              <a:tailEnd/>
            </a:ln>
          </p:spPr>
          <p:txBody>
            <a:bodyPr/>
            <a:lstStyle/>
            <a:p>
              <a:r>
                <a:rPr lang="en-US" altLang="zh-CN" sz="1200">
                  <a:ea typeface="黑体" pitchFamily="49" charset="-122"/>
                  <a:cs typeface="Arial" charset="0"/>
                </a:rPr>
                <a:t>5</a:t>
              </a:r>
              <a:endParaRPr lang="zh-CN" altLang="en-US" sz="1200">
                <a:ea typeface="黑体" pitchFamily="49" charset="-122"/>
                <a:cs typeface="Arial" charset="0"/>
              </a:endParaRPr>
            </a:p>
          </p:txBody>
        </p:sp>
        <p:sp>
          <p:nvSpPr>
            <p:cNvPr id="59434" name="矩形 89"/>
            <p:cNvSpPr>
              <a:spLocks noChangeArrowheads="1"/>
            </p:cNvSpPr>
            <p:nvPr/>
          </p:nvSpPr>
          <p:spPr bwMode="auto">
            <a:xfrm>
              <a:off x="4505607" y="3909279"/>
              <a:ext cx="520508" cy="195035"/>
            </a:xfrm>
            <a:prstGeom prst="rect">
              <a:avLst/>
            </a:prstGeom>
            <a:noFill/>
            <a:ln w="9525" algn="ctr">
              <a:noFill/>
              <a:round/>
              <a:headEnd/>
              <a:tailEnd/>
            </a:ln>
          </p:spPr>
          <p:txBody>
            <a:bodyPr/>
            <a:lstStyle/>
            <a:p>
              <a:r>
                <a:rPr lang="en-US" altLang="zh-CN" sz="1600">
                  <a:ea typeface="黑体" pitchFamily="49" charset="-122"/>
                  <a:cs typeface="Arial" charset="0"/>
                </a:rPr>
                <a:t>100</a:t>
              </a:r>
              <a:endParaRPr lang="zh-CN" altLang="en-US" sz="1600">
                <a:ea typeface="黑体" pitchFamily="49" charset="-122"/>
                <a:cs typeface="Arial" charset="0"/>
              </a:endParaRPr>
            </a:p>
          </p:txBody>
        </p:sp>
        <p:cxnSp>
          <p:nvCxnSpPr>
            <p:cNvPr id="59435" name="直接连接符 80"/>
            <p:cNvCxnSpPr>
              <a:cxnSpLocks noChangeShapeType="1"/>
              <a:stCxn id="59431" idx="0"/>
            </p:cNvCxnSpPr>
            <p:nvPr/>
          </p:nvCxnSpPr>
          <p:spPr bwMode="auto">
            <a:xfrm>
              <a:off x="5214507" y="2986255"/>
              <a:ext cx="572296" cy="170147"/>
            </a:xfrm>
            <a:prstGeom prst="line">
              <a:avLst/>
            </a:prstGeom>
            <a:noFill/>
            <a:ln w="12700" algn="ctr">
              <a:solidFill>
                <a:schemeClr val="tx1"/>
              </a:solidFill>
              <a:prstDash val="lgDash"/>
              <a:round/>
              <a:headEnd/>
              <a:tailEnd/>
            </a:ln>
          </p:spPr>
        </p:cxnSp>
        <p:cxnSp>
          <p:nvCxnSpPr>
            <p:cNvPr id="59436" name="直接连接符 81"/>
            <p:cNvCxnSpPr>
              <a:cxnSpLocks noChangeShapeType="1"/>
              <a:stCxn id="59438" idx="0"/>
            </p:cNvCxnSpPr>
            <p:nvPr/>
          </p:nvCxnSpPr>
          <p:spPr bwMode="auto">
            <a:xfrm flipV="1">
              <a:off x="5143630" y="3156402"/>
              <a:ext cx="644190" cy="196767"/>
            </a:xfrm>
            <a:prstGeom prst="line">
              <a:avLst/>
            </a:prstGeom>
            <a:noFill/>
            <a:ln w="12700" algn="ctr">
              <a:solidFill>
                <a:schemeClr val="tx1"/>
              </a:solidFill>
              <a:prstDash val="lgDash"/>
              <a:round/>
              <a:headEnd/>
              <a:tailEnd/>
            </a:ln>
          </p:spPr>
        </p:cxnSp>
        <p:cxnSp>
          <p:nvCxnSpPr>
            <p:cNvPr id="59437" name="直接连接符 82"/>
            <p:cNvCxnSpPr>
              <a:cxnSpLocks noChangeShapeType="1"/>
              <a:stCxn id="59431" idx="1"/>
            </p:cNvCxnSpPr>
            <p:nvPr/>
          </p:nvCxnSpPr>
          <p:spPr bwMode="auto">
            <a:xfrm>
              <a:off x="5090423" y="3112902"/>
              <a:ext cx="696381" cy="43500"/>
            </a:xfrm>
            <a:prstGeom prst="line">
              <a:avLst/>
            </a:prstGeom>
            <a:noFill/>
            <a:ln w="12700" algn="ctr">
              <a:solidFill>
                <a:schemeClr val="tx1"/>
              </a:solidFill>
              <a:prstDash val="lgDash"/>
              <a:round/>
              <a:headEnd/>
              <a:tailEnd/>
            </a:ln>
          </p:spPr>
        </p:cxnSp>
        <p:sp>
          <p:nvSpPr>
            <p:cNvPr id="59438" name="矩形 93"/>
            <p:cNvSpPr>
              <a:spLocks noChangeArrowheads="1"/>
            </p:cNvSpPr>
            <p:nvPr/>
          </p:nvSpPr>
          <p:spPr bwMode="auto">
            <a:xfrm>
              <a:off x="4886467" y="3352898"/>
              <a:ext cx="514866" cy="195035"/>
            </a:xfrm>
            <a:prstGeom prst="rect">
              <a:avLst/>
            </a:prstGeom>
            <a:noFill/>
            <a:ln w="9525" algn="ctr">
              <a:noFill/>
              <a:round/>
              <a:headEnd/>
              <a:tailEnd/>
            </a:ln>
          </p:spPr>
          <p:txBody>
            <a:bodyPr/>
            <a:lstStyle/>
            <a:p>
              <a:r>
                <a:rPr lang="en-US" altLang="zh-CN" sz="1200">
                  <a:ea typeface="黑体" pitchFamily="49" charset="-122"/>
                  <a:cs typeface="Arial" charset="0"/>
                </a:rPr>
                <a:t>100</a:t>
              </a:r>
              <a:endParaRPr lang="zh-CN" altLang="en-US" sz="1200">
                <a:ea typeface="黑体" pitchFamily="49" charset="-122"/>
                <a:cs typeface="Arial" charset="0"/>
              </a:endParaRPr>
            </a:p>
          </p:txBody>
        </p:sp>
        <p:sp>
          <p:nvSpPr>
            <p:cNvPr id="95" name="矩形 94">
              <a:extLst/>
            </p:cNvPr>
            <p:cNvSpPr/>
            <p:nvPr/>
          </p:nvSpPr>
          <p:spPr bwMode="auto">
            <a:xfrm>
              <a:off x="5209840" y="2390140"/>
              <a:ext cx="424308" cy="195196"/>
            </a:xfrm>
            <a:prstGeom prst="rect">
              <a:avLst/>
            </a:prstGeom>
            <a:noFill/>
            <a:ln w="9525" cap="flat" cmpd="sng" algn="ctr">
              <a:noFill/>
              <a:prstDash val="solid"/>
              <a:round/>
              <a:headEnd type="none" w="med" len="med"/>
              <a:tailEnd type="none" w="med" len="med"/>
            </a:ln>
            <a:effectLst/>
          </p:spPr>
          <p:txBody>
            <a:bodyPr/>
            <a:lstStyle/>
            <a:p>
              <a:pPr>
                <a:defRPr/>
              </a:pPr>
              <a:r>
                <a:rPr lang="en-US" altLang="zh-CN" sz="1600" dirty="0">
                  <a:latin typeface="+mn-lt"/>
                  <a:ea typeface="+mn-ea"/>
                </a:rPr>
                <a:t>14</a:t>
              </a:r>
              <a:endParaRPr lang="zh-CN" altLang="en-US" sz="1600" dirty="0">
                <a:latin typeface="+mn-lt"/>
                <a:ea typeface="+mn-ea"/>
              </a:endParaRPr>
            </a:p>
          </p:txBody>
        </p:sp>
        <p:sp>
          <p:nvSpPr>
            <p:cNvPr id="59440" name="矩形 95"/>
            <p:cNvSpPr>
              <a:spLocks noChangeArrowheads="1"/>
            </p:cNvSpPr>
            <p:nvPr/>
          </p:nvSpPr>
          <p:spPr bwMode="auto">
            <a:xfrm>
              <a:off x="5017652" y="3629576"/>
              <a:ext cx="424589" cy="193524"/>
            </a:xfrm>
            <a:prstGeom prst="rect">
              <a:avLst/>
            </a:prstGeom>
            <a:noFill/>
            <a:ln w="9525" algn="ctr">
              <a:noFill/>
              <a:round/>
              <a:headEnd/>
              <a:tailEnd/>
            </a:ln>
          </p:spPr>
          <p:txBody>
            <a:bodyPr/>
            <a:lstStyle/>
            <a:p>
              <a:r>
                <a:rPr lang="en-US" altLang="zh-CN" sz="1600">
                  <a:ea typeface="黑体" pitchFamily="49" charset="-122"/>
                  <a:cs typeface="Arial" charset="0"/>
                </a:rPr>
                <a:t>14</a:t>
              </a:r>
              <a:endParaRPr lang="zh-CN" altLang="en-US" sz="1600">
                <a:ea typeface="黑体" pitchFamily="49" charset="-122"/>
                <a:cs typeface="Arial" charset="0"/>
              </a:endParaRPr>
            </a:p>
          </p:txBody>
        </p:sp>
        <p:sp>
          <p:nvSpPr>
            <p:cNvPr id="59441" name="矩形 96"/>
            <p:cNvSpPr>
              <a:spLocks noChangeArrowheads="1"/>
            </p:cNvSpPr>
            <p:nvPr/>
          </p:nvSpPr>
          <p:spPr bwMode="auto">
            <a:xfrm>
              <a:off x="3124638" y="4104314"/>
              <a:ext cx="548721" cy="275167"/>
            </a:xfrm>
            <a:prstGeom prst="rect">
              <a:avLst/>
            </a:prstGeom>
            <a:noFill/>
            <a:ln w="9525" algn="ctr">
              <a:noFill/>
              <a:round/>
              <a:headEnd/>
              <a:tailEnd/>
            </a:ln>
          </p:spPr>
          <p:txBody>
            <a:bodyPr/>
            <a:lstStyle/>
            <a:p>
              <a:r>
                <a:rPr lang="en-US" altLang="zh-CN" sz="1600">
                  <a:ea typeface="黑体" pitchFamily="49" charset="-122"/>
                  <a:cs typeface="Arial" charset="0"/>
                </a:rPr>
                <a:t>100</a:t>
              </a:r>
              <a:endParaRPr lang="zh-CN" altLang="en-US" sz="1600">
                <a:ea typeface="黑体" pitchFamily="49" charset="-122"/>
                <a:cs typeface="Arial" charset="0"/>
              </a:endParaRPr>
            </a:p>
          </p:txBody>
        </p:sp>
        <p:sp>
          <p:nvSpPr>
            <p:cNvPr id="98" name="立方体 97">
              <a:extLst/>
            </p:cNvPr>
            <p:cNvSpPr/>
            <p:nvPr/>
          </p:nvSpPr>
          <p:spPr bwMode="auto">
            <a:xfrm>
              <a:off x="3234283" y="2252076"/>
              <a:ext cx="888181" cy="1897996"/>
            </a:xfrm>
            <a:prstGeom prst="cube">
              <a:avLst>
                <a:gd name="adj" fmla="val 59692"/>
              </a:avLst>
            </a:prstGeom>
            <a:noFill/>
            <a:ln w="19050" cap="flat" cmpd="sng" algn="ctr">
              <a:solidFill>
                <a:schemeClr val="tx1"/>
              </a:solidFill>
              <a:prstDash val="solid"/>
              <a:round/>
              <a:headEnd type="none" w="med" len="med"/>
              <a:tailEnd type="none" w="med" len="med"/>
            </a:ln>
            <a:effectLst/>
          </p:spPr>
          <p:txBody>
            <a:bodyPr/>
            <a:lstStyle/>
            <a:p>
              <a:pPr>
                <a:defRPr/>
              </a:pPr>
              <a:endParaRPr lang="zh-CN" altLang="en-US" sz="1600">
                <a:latin typeface="+mn-lt"/>
                <a:ea typeface="+mn-ea"/>
              </a:endParaRPr>
            </a:p>
          </p:txBody>
        </p:sp>
        <p:sp>
          <p:nvSpPr>
            <p:cNvPr id="59443" name="立方体 98"/>
            <p:cNvSpPr>
              <a:spLocks noChangeArrowheads="1"/>
            </p:cNvSpPr>
            <p:nvPr/>
          </p:nvSpPr>
          <p:spPr bwMode="auto">
            <a:xfrm>
              <a:off x="3838397" y="2903862"/>
              <a:ext cx="160807" cy="684893"/>
            </a:xfrm>
            <a:prstGeom prst="cube">
              <a:avLst>
                <a:gd name="adj" fmla="val 100000"/>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sp>
          <p:nvSpPr>
            <p:cNvPr id="59444" name="矩形 99"/>
            <p:cNvSpPr>
              <a:spLocks noChangeArrowheads="1"/>
            </p:cNvSpPr>
            <p:nvPr/>
          </p:nvSpPr>
          <p:spPr bwMode="auto">
            <a:xfrm>
              <a:off x="3673358" y="2731505"/>
              <a:ext cx="191840" cy="275167"/>
            </a:xfrm>
            <a:prstGeom prst="rect">
              <a:avLst/>
            </a:prstGeom>
            <a:noFill/>
            <a:ln w="9525" algn="ctr">
              <a:noFill/>
              <a:round/>
              <a:headEnd/>
              <a:tailEnd/>
            </a:ln>
          </p:spPr>
          <p:txBody>
            <a:bodyPr/>
            <a:lstStyle/>
            <a:p>
              <a:r>
                <a:rPr lang="en-US" altLang="zh-CN" sz="1200">
                  <a:ea typeface="黑体" pitchFamily="49" charset="-122"/>
                  <a:cs typeface="Arial" charset="0"/>
                </a:rPr>
                <a:t>2</a:t>
              </a:r>
              <a:endParaRPr lang="zh-CN" altLang="en-US" sz="1200">
                <a:ea typeface="黑体" pitchFamily="49" charset="-122"/>
                <a:cs typeface="Arial" charset="0"/>
              </a:endParaRPr>
            </a:p>
          </p:txBody>
        </p:sp>
        <p:sp>
          <p:nvSpPr>
            <p:cNvPr id="59445" name="矩形 100"/>
            <p:cNvSpPr>
              <a:spLocks noChangeArrowheads="1"/>
            </p:cNvSpPr>
            <p:nvPr/>
          </p:nvSpPr>
          <p:spPr bwMode="auto">
            <a:xfrm>
              <a:off x="3584490" y="3144255"/>
              <a:ext cx="191840" cy="273654"/>
            </a:xfrm>
            <a:prstGeom prst="rect">
              <a:avLst/>
            </a:prstGeom>
            <a:noFill/>
            <a:ln w="9525" algn="ctr">
              <a:noFill/>
              <a:round/>
              <a:headEnd/>
              <a:tailEnd/>
            </a:ln>
          </p:spPr>
          <p:txBody>
            <a:bodyPr/>
            <a:lstStyle/>
            <a:p>
              <a:r>
                <a:rPr lang="en-US" altLang="zh-CN" sz="1200">
                  <a:ea typeface="黑体" pitchFamily="49" charset="-122"/>
                  <a:cs typeface="Arial" charset="0"/>
                </a:rPr>
                <a:t>2</a:t>
              </a:r>
              <a:endParaRPr lang="zh-CN" altLang="en-US" sz="1200">
                <a:ea typeface="黑体" pitchFamily="49" charset="-122"/>
                <a:cs typeface="Arial" charset="0"/>
              </a:endParaRPr>
            </a:p>
          </p:txBody>
        </p:sp>
        <p:cxnSp>
          <p:nvCxnSpPr>
            <p:cNvPr id="59446" name="直接连接符 70"/>
            <p:cNvCxnSpPr>
              <a:cxnSpLocks noChangeShapeType="1"/>
              <a:stCxn id="59443" idx="0"/>
            </p:cNvCxnSpPr>
            <p:nvPr/>
          </p:nvCxnSpPr>
          <p:spPr bwMode="auto">
            <a:xfrm>
              <a:off x="3998789" y="2903906"/>
              <a:ext cx="634665" cy="314890"/>
            </a:xfrm>
            <a:prstGeom prst="line">
              <a:avLst/>
            </a:prstGeom>
            <a:noFill/>
            <a:ln w="12700" algn="ctr">
              <a:solidFill>
                <a:schemeClr val="tx1"/>
              </a:solidFill>
              <a:prstDash val="lgDash"/>
              <a:round/>
              <a:headEnd/>
              <a:tailEnd/>
            </a:ln>
          </p:spPr>
        </p:cxnSp>
        <p:cxnSp>
          <p:nvCxnSpPr>
            <p:cNvPr id="59447" name="直接连接符 71"/>
            <p:cNvCxnSpPr>
              <a:cxnSpLocks noChangeShapeType="1"/>
            </p:cNvCxnSpPr>
            <p:nvPr/>
          </p:nvCxnSpPr>
          <p:spPr bwMode="auto">
            <a:xfrm flipV="1">
              <a:off x="3865747" y="3236088"/>
              <a:ext cx="767707" cy="353790"/>
            </a:xfrm>
            <a:prstGeom prst="line">
              <a:avLst/>
            </a:prstGeom>
            <a:noFill/>
            <a:ln w="12700" algn="ctr">
              <a:solidFill>
                <a:schemeClr val="tx1"/>
              </a:solidFill>
              <a:prstDash val="lgDash"/>
              <a:round/>
              <a:headEnd/>
              <a:tailEnd/>
            </a:ln>
          </p:spPr>
        </p:cxnSp>
        <p:cxnSp>
          <p:nvCxnSpPr>
            <p:cNvPr id="59448" name="直接连接符 72"/>
            <p:cNvCxnSpPr>
              <a:cxnSpLocks noChangeShapeType="1"/>
            </p:cNvCxnSpPr>
            <p:nvPr/>
          </p:nvCxnSpPr>
          <p:spPr bwMode="auto">
            <a:xfrm>
              <a:off x="3838850" y="3075399"/>
              <a:ext cx="794604" cy="143397"/>
            </a:xfrm>
            <a:prstGeom prst="line">
              <a:avLst/>
            </a:prstGeom>
            <a:noFill/>
            <a:ln w="12700" algn="ctr">
              <a:solidFill>
                <a:schemeClr val="tx1"/>
              </a:solidFill>
              <a:prstDash val="lgDash"/>
              <a:round/>
              <a:headEnd/>
              <a:tailEnd/>
            </a:ln>
          </p:spPr>
        </p:cxnSp>
        <p:sp>
          <p:nvSpPr>
            <p:cNvPr id="105" name="矩形 104">
              <a:extLst/>
            </p:cNvPr>
            <p:cNvSpPr/>
            <p:nvPr/>
          </p:nvSpPr>
          <p:spPr bwMode="auto">
            <a:xfrm>
              <a:off x="4100635" y="2390140"/>
              <a:ext cx="425672" cy="195196"/>
            </a:xfrm>
            <a:prstGeom prst="rect">
              <a:avLst/>
            </a:prstGeom>
            <a:noFill/>
            <a:ln w="9525" cap="flat" cmpd="sng" algn="ctr">
              <a:noFill/>
              <a:prstDash val="solid"/>
              <a:round/>
              <a:headEnd type="none" w="med" len="med"/>
              <a:tailEnd type="none" w="med" len="med"/>
            </a:ln>
            <a:effectLst/>
          </p:spPr>
          <p:txBody>
            <a:bodyPr/>
            <a:lstStyle/>
            <a:p>
              <a:pPr>
                <a:defRPr/>
              </a:pPr>
              <a:r>
                <a:rPr lang="en-US" altLang="zh-CN" sz="1600" dirty="0">
                  <a:latin typeface="+mn-lt"/>
                  <a:ea typeface="+mn-ea"/>
                </a:rPr>
                <a:t>28</a:t>
              </a:r>
              <a:endParaRPr lang="zh-CN" altLang="en-US" sz="1600" dirty="0">
                <a:latin typeface="+mn-lt"/>
                <a:ea typeface="+mn-ea"/>
              </a:endParaRPr>
            </a:p>
          </p:txBody>
        </p:sp>
        <p:sp>
          <p:nvSpPr>
            <p:cNvPr id="59450" name="矩形 105"/>
            <p:cNvSpPr>
              <a:spLocks noChangeArrowheads="1"/>
            </p:cNvSpPr>
            <p:nvPr/>
          </p:nvSpPr>
          <p:spPr bwMode="auto">
            <a:xfrm>
              <a:off x="3828523" y="4010576"/>
              <a:ext cx="424588" cy="195036"/>
            </a:xfrm>
            <a:prstGeom prst="rect">
              <a:avLst/>
            </a:prstGeom>
            <a:noFill/>
            <a:ln w="9525" algn="ctr">
              <a:noFill/>
              <a:round/>
              <a:headEnd/>
              <a:tailEnd/>
            </a:ln>
          </p:spPr>
          <p:txBody>
            <a:bodyPr/>
            <a:lstStyle/>
            <a:p>
              <a:r>
                <a:rPr lang="en-US" altLang="zh-CN" sz="1600">
                  <a:ea typeface="黑体" pitchFamily="49" charset="-122"/>
                  <a:cs typeface="Arial" charset="0"/>
                </a:rPr>
                <a:t>28</a:t>
              </a:r>
              <a:endParaRPr lang="zh-CN" altLang="en-US" sz="1600">
                <a:ea typeface="黑体" pitchFamily="49" charset="-122"/>
                <a:cs typeface="Arial" charset="0"/>
              </a:endParaRPr>
            </a:p>
          </p:txBody>
        </p:sp>
        <p:sp>
          <p:nvSpPr>
            <p:cNvPr id="59451" name="矩形 106"/>
            <p:cNvSpPr>
              <a:spLocks noChangeArrowheads="1"/>
            </p:cNvSpPr>
            <p:nvPr/>
          </p:nvSpPr>
          <p:spPr bwMode="auto">
            <a:xfrm>
              <a:off x="1506689" y="4379481"/>
              <a:ext cx="818143" cy="273655"/>
            </a:xfrm>
            <a:prstGeom prst="rect">
              <a:avLst/>
            </a:prstGeom>
            <a:noFill/>
            <a:ln w="9525" algn="ctr">
              <a:noFill/>
              <a:round/>
              <a:headEnd/>
              <a:tailEnd/>
            </a:ln>
          </p:spPr>
          <p:txBody>
            <a:bodyPr/>
            <a:lstStyle/>
            <a:p>
              <a:r>
                <a:rPr lang="zh-CN" altLang="en-US" sz="1600">
                  <a:ea typeface="黑体" pitchFamily="49" charset="-122"/>
                  <a:cs typeface="Arial" charset="0"/>
                </a:rPr>
                <a:t>输入层</a:t>
              </a:r>
            </a:p>
          </p:txBody>
        </p:sp>
        <p:sp>
          <p:nvSpPr>
            <p:cNvPr id="59452" name="矩形 107"/>
            <p:cNvSpPr>
              <a:spLocks noChangeArrowheads="1"/>
            </p:cNvSpPr>
            <p:nvPr/>
          </p:nvSpPr>
          <p:spPr bwMode="auto">
            <a:xfrm>
              <a:off x="5976854" y="3555493"/>
              <a:ext cx="424589" cy="195035"/>
            </a:xfrm>
            <a:prstGeom prst="rect">
              <a:avLst/>
            </a:prstGeom>
            <a:noFill/>
            <a:ln w="9525" algn="ctr">
              <a:noFill/>
              <a:round/>
              <a:headEnd/>
              <a:tailEnd/>
            </a:ln>
          </p:spPr>
          <p:txBody>
            <a:bodyPr/>
            <a:lstStyle/>
            <a:p>
              <a:r>
                <a:rPr lang="en-US" altLang="zh-CN" sz="1600">
                  <a:ea typeface="黑体" pitchFamily="49" charset="-122"/>
                  <a:cs typeface="Arial" charset="0"/>
                </a:rPr>
                <a:t>10</a:t>
              </a:r>
              <a:endParaRPr lang="zh-CN" altLang="en-US" sz="1600">
                <a:ea typeface="黑体" pitchFamily="49" charset="-122"/>
                <a:cs typeface="Arial" charset="0"/>
              </a:endParaRPr>
            </a:p>
          </p:txBody>
        </p:sp>
        <p:sp>
          <p:nvSpPr>
            <p:cNvPr id="59453" name="立方体 108"/>
            <p:cNvSpPr>
              <a:spLocks noChangeArrowheads="1"/>
            </p:cNvSpPr>
            <p:nvPr/>
          </p:nvSpPr>
          <p:spPr bwMode="auto">
            <a:xfrm>
              <a:off x="6689204" y="2733017"/>
              <a:ext cx="441515" cy="950988"/>
            </a:xfrm>
            <a:prstGeom prst="cube">
              <a:avLst>
                <a:gd name="adj" fmla="val 59690"/>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sp>
          <p:nvSpPr>
            <p:cNvPr id="59454" name="矩形 109"/>
            <p:cNvSpPr>
              <a:spLocks noChangeArrowheads="1"/>
            </p:cNvSpPr>
            <p:nvPr/>
          </p:nvSpPr>
          <p:spPr bwMode="auto">
            <a:xfrm>
              <a:off x="6906435" y="2955266"/>
              <a:ext cx="95920" cy="125489"/>
            </a:xfrm>
            <a:prstGeom prst="rect">
              <a:avLst/>
            </a:prstGeom>
            <a:noFill/>
            <a:ln w="9525" algn="ctr">
              <a:noFill/>
              <a:round/>
              <a:headEnd/>
              <a:tailEnd/>
            </a:ln>
          </p:spPr>
          <p:txBody>
            <a:bodyPr/>
            <a:lstStyle/>
            <a:p>
              <a:endParaRPr lang="zh-CN" altLang="en-US" sz="1200">
                <a:ea typeface="黑体" pitchFamily="49" charset="-122"/>
                <a:cs typeface="Arial" charset="0"/>
              </a:endParaRPr>
            </a:p>
          </p:txBody>
        </p:sp>
        <p:sp>
          <p:nvSpPr>
            <p:cNvPr id="59455" name="矩形 110"/>
            <p:cNvSpPr>
              <a:spLocks noChangeArrowheads="1"/>
            </p:cNvSpPr>
            <p:nvPr/>
          </p:nvSpPr>
          <p:spPr bwMode="auto">
            <a:xfrm>
              <a:off x="6425423" y="3684005"/>
              <a:ext cx="562827" cy="335643"/>
            </a:xfrm>
            <a:prstGeom prst="rect">
              <a:avLst/>
            </a:prstGeom>
            <a:noFill/>
            <a:ln w="9525" algn="ctr">
              <a:noFill/>
              <a:round/>
              <a:headEnd/>
              <a:tailEnd/>
            </a:ln>
          </p:spPr>
          <p:txBody>
            <a:bodyPr/>
            <a:lstStyle/>
            <a:p>
              <a:r>
                <a:rPr lang="en-US" altLang="zh-CN" sz="1600">
                  <a:ea typeface="黑体" pitchFamily="49" charset="-122"/>
                  <a:cs typeface="Arial" charset="0"/>
                </a:rPr>
                <a:t>100</a:t>
              </a:r>
              <a:endParaRPr lang="zh-CN" altLang="en-US" sz="1600">
                <a:ea typeface="黑体" pitchFamily="49" charset="-122"/>
                <a:cs typeface="Arial" charset="0"/>
              </a:endParaRPr>
            </a:p>
          </p:txBody>
        </p:sp>
        <p:cxnSp>
          <p:nvCxnSpPr>
            <p:cNvPr id="59456" name="直接连接符 59"/>
            <p:cNvCxnSpPr>
              <a:cxnSpLocks noChangeShapeType="1"/>
              <a:stCxn id="59453" idx="0"/>
            </p:cNvCxnSpPr>
            <p:nvPr/>
          </p:nvCxnSpPr>
          <p:spPr bwMode="auto">
            <a:xfrm flipV="1">
              <a:off x="7040585" y="2595218"/>
              <a:ext cx="535738" cy="137194"/>
            </a:xfrm>
            <a:prstGeom prst="line">
              <a:avLst/>
            </a:prstGeom>
            <a:noFill/>
            <a:ln w="12700" algn="ctr">
              <a:solidFill>
                <a:schemeClr val="tx1"/>
              </a:solidFill>
              <a:prstDash val="lgDash"/>
              <a:round/>
              <a:headEnd/>
              <a:tailEnd/>
            </a:ln>
          </p:spPr>
        </p:cxnSp>
        <p:cxnSp>
          <p:nvCxnSpPr>
            <p:cNvPr id="59457" name="直接连接符 60"/>
            <p:cNvCxnSpPr>
              <a:cxnSpLocks noChangeShapeType="1"/>
              <a:stCxn id="59453" idx="3"/>
            </p:cNvCxnSpPr>
            <p:nvPr/>
          </p:nvCxnSpPr>
          <p:spPr bwMode="auto">
            <a:xfrm>
              <a:off x="6776930" y="3683988"/>
              <a:ext cx="799394" cy="268763"/>
            </a:xfrm>
            <a:prstGeom prst="line">
              <a:avLst/>
            </a:prstGeom>
            <a:noFill/>
            <a:ln w="12700" algn="ctr">
              <a:solidFill>
                <a:schemeClr val="tx1"/>
              </a:solidFill>
              <a:prstDash val="lgDash"/>
              <a:round/>
              <a:headEnd/>
              <a:tailEnd/>
            </a:ln>
          </p:spPr>
        </p:cxnSp>
        <p:sp>
          <p:nvSpPr>
            <p:cNvPr id="59458" name="矩形 113"/>
            <p:cNvSpPr>
              <a:spLocks noChangeArrowheads="1"/>
            </p:cNvSpPr>
            <p:nvPr/>
          </p:nvSpPr>
          <p:spPr bwMode="auto">
            <a:xfrm>
              <a:off x="7064421" y="2881184"/>
              <a:ext cx="308919" cy="263071"/>
            </a:xfrm>
            <a:prstGeom prst="rect">
              <a:avLst/>
            </a:prstGeom>
            <a:noFill/>
            <a:ln w="9525" algn="ctr">
              <a:noFill/>
              <a:round/>
              <a:headEnd/>
              <a:tailEnd/>
            </a:ln>
          </p:spPr>
          <p:txBody>
            <a:bodyPr/>
            <a:lstStyle/>
            <a:p>
              <a:r>
                <a:rPr lang="en-US" altLang="zh-CN" sz="1600">
                  <a:ea typeface="黑体" pitchFamily="49" charset="-122"/>
                  <a:cs typeface="Arial" charset="0"/>
                </a:rPr>
                <a:t>5</a:t>
              </a:r>
              <a:endParaRPr lang="zh-CN" altLang="en-US" sz="1600">
                <a:ea typeface="黑体" pitchFamily="49" charset="-122"/>
                <a:cs typeface="Arial" charset="0"/>
              </a:endParaRPr>
            </a:p>
          </p:txBody>
        </p:sp>
        <p:sp>
          <p:nvSpPr>
            <p:cNvPr id="59459" name="矩形 114"/>
            <p:cNvSpPr>
              <a:spLocks noChangeArrowheads="1"/>
            </p:cNvSpPr>
            <p:nvPr/>
          </p:nvSpPr>
          <p:spPr bwMode="auto">
            <a:xfrm>
              <a:off x="6937468" y="3417909"/>
              <a:ext cx="306098" cy="269119"/>
            </a:xfrm>
            <a:prstGeom prst="rect">
              <a:avLst/>
            </a:prstGeom>
            <a:noFill/>
            <a:ln w="9525" algn="ctr">
              <a:noFill/>
              <a:round/>
              <a:headEnd/>
              <a:tailEnd/>
            </a:ln>
          </p:spPr>
          <p:txBody>
            <a:bodyPr/>
            <a:lstStyle/>
            <a:p>
              <a:r>
                <a:rPr lang="en-US" altLang="zh-CN" sz="1600">
                  <a:ea typeface="黑体" pitchFamily="49" charset="-122"/>
                  <a:cs typeface="Arial" charset="0"/>
                </a:rPr>
                <a:t>5</a:t>
              </a:r>
              <a:endParaRPr lang="zh-CN" altLang="en-US" sz="1600">
                <a:ea typeface="黑体" pitchFamily="49" charset="-122"/>
                <a:cs typeface="Arial" charset="0"/>
              </a:endParaRPr>
            </a:p>
          </p:txBody>
        </p:sp>
        <p:sp>
          <p:nvSpPr>
            <p:cNvPr id="59460" name="矩形 115"/>
            <p:cNvSpPr>
              <a:spLocks noChangeArrowheads="1"/>
            </p:cNvSpPr>
            <p:nvPr/>
          </p:nvSpPr>
          <p:spPr bwMode="auto">
            <a:xfrm>
              <a:off x="7833193" y="3036909"/>
              <a:ext cx="469728" cy="263071"/>
            </a:xfrm>
            <a:prstGeom prst="rect">
              <a:avLst/>
            </a:prstGeom>
            <a:noFill/>
            <a:ln w="9525" algn="ctr">
              <a:noFill/>
              <a:round/>
              <a:headEnd/>
              <a:tailEnd/>
            </a:ln>
          </p:spPr>
          <p:txBody>
            <a:bodyPr/>
            <a:lstStyle/>
            <a:p>
              <a:r>
                <a:rPr lang="en-US" altLang="zh-CN" sz="1600">
                  <a:ea typeface="黑体" pitchFamily="49" charset="-122"/>
                  <a:cs typeface="Arial" charset="0"/>
                </a:rPr>
                <a:t>50</a:t>
              </a:r>
              <a:endParaRPr lang="zh-CN" altLang="en-US" sz="1600">
                <a:ea typeface="黑体" pitchFamily="49" charset="-122"/>
                <a:cs typeface="Arial" charset="0"/>
              </a:endParaRPr>
            </a:p>
          </p:txBody>
        </p:sp>
        <p:cxnSp>
          <p:nvCxnSpPr>
            <p:cNvPr id="59461" name="直接连接符 64"/>
            <p:cNvCxnSpPr>
              <a:cxnSpLocks noChangeShapeType="1"/>
            </p:cNvCxnSpPr>
            <p:nvPr/>
          </p:nvCxnSpPr>
          <p:spPr bwMode="auto">
            <a:xfrm>
              <a:off x="7896200" y="2578568"/>
              <a:ext cx="363156" cy="367593"/>
            </a:xfrm>
            <a:prstGeom prst="line">
              <a:avLst/>
            </a:prstGeom>
            <a:noFill/>
            <a:ln w="12700" algn="ctr">
              <a:solidFill>
                <a:schemeClr val="tx1"/>
              </a:solidFill>
              <a:prstDash val="lgDash"/>
              <a:round/>
              <a:headEnd/>
              <a:tailEnd/>
            </a:ln>
          </p:spPr>
        </p:cxnSp>
        <p:cxnSp>
          <p:nvCxnSpPr>
            <p:cNvPr id="59462" name="直接连接符 65"/>
            <p:cNvCxnSpPr>
              <a:cxnSpLocks noChangeShapeType="1"/>
            </p:cNvCxnSpPr>
            <p:nvPr/>
          </p:nvCxnSpPr>
          <p:spPr bwMode="auto">
            <a:xfrm flipV="1">
              <a:off x="7876883" y="3441037"/>
              <a:ext cx="425768" cy="481322"/>
            </a:xfrm>
            <a:prstGeom prst="line">
              <a:avLst/>
            </a:prstGeom>
            <a:noFill/>
            <a:ln w="12700" algn="ctr">
              <a:solidFill>
                <a:schemeClr val="tx1"/>
              </a:solidFill>
              <a:prstDash val="lgDash"/>
              <a:round/>
              <a:headEnd/>
              <a:tailEnd/>
            </a:ln>
          </p:spPr>
        </p:cxnSp>
        <p:sp>
          <p:nvSpPr>
            <p:cNvPr id="59463" name="矩形 118"/>
            <p:cNvSpPr>
              <a:spLocks noChangeArrowheads="1"/>
            </p:cNvSpPr>
            <p:nvPr/>
          </p:nvSpPr>
          <p:spPr bwMode="auto">
            <a:xfrm>
              <a:off x="7576466" y="2595433"/>
              <a:ext cx="320205" cy="1348619"/>
            </a:xfrm>
            <a:prstGeom prst="rect">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cxnSp>
          <p:nvCxnSpPr>
            <p:cNvPr id="59464" name="直接连接符 51"/>
            <p:cNvCxnSpPr>
              <a:cxnSpLocks noChangeShapeType="1"/>
            </p:cNvCxnSpPr>
            <p:nvPr/>
          </p:nvCxnSpPr>
          <p:spPr bwMode="auto">
            <a:xfrm>
              <a:off x="7576323" y="2795008"/>
              <a:ext cx="311283" cy="0"/>
            </a:xfrm>
            <a:prstGeom prst="line">
              <a:avLst/>
            </a:prstGeom>
            <a:noFill/>
            <a:ln w="19050" algn="ctr">
              <a:solidFill>
                <a:schemeClr val="tx1"/>
              </a:solidFill>
              <a:round/>
              <a:headEnd/>
              <a:tailEnd/>
            </a:ln>
          </p:spPr>
        </p:cxnSp>
        <p:cxnSp>
          <p:nvCxnSpPr>
            <p:cNvPr id="59465" name="直接连接符 52"/>
            <p:cNvCxnSpPr>
              <a:cxnSpLocks noChangeShapeType="1"/>
            </p:cNvCxnSpPr>
            <p:nvPr/>
          </p:nvCxnSpPr>
          <p:spPr bwMode="auto">
            <a:xfrm>
              <a:off x="7584917" y="3018064"/>
              <a:ext cx="311283" cy="0"/>
            </a:xfrm>
            <a:prstGeom prst="line">
              <a:avLst/>
            </a:prstGeom>
            <a:noFill/>
            <a:ln w="19050" algn="ctr">
              <a:solidFill>
                <a:schemeClr val="tx1"/>
              </a:solidFill>
              <a:round/>
              <a:headEnd/>
              <a:tailEnd/>
            </a:ln>
          </p:spPr>
        </p:cxnSp>
        <p:cxnSp>
          <p:nvCxnSpPr>
            <p:cNvPr id="59466" name="直接连接符 53"/>
            <p:cNvCxnSpPr>
              <a:cxnSpLocks noChangeShapeType="1"/>
            </p:cNvCxnSpPr>
            <p:nvPr/>
          </p:nvCxnSpPr>
          <p:spPr bwMode="auto">
            <a:xfrm>
              <a:off x="7584917" y="3236089"/>
              <a:ext cx="311283" cy="0"/>
            </a:xfrm>
            <a:prstGeom prst="line">
              <a:avLst/>
            </a:prstGeom>
            <a:noFill/>
            <a:ln w="19050" algn="ctr">
              <a:solidFill>
                <a:schemeClr val="tx1"/>
              </a:solidFill>
              <a:round/>
              <a:headEnd/>
              <a:tailEnd/>
            </a:ln>
          </p:spPr>
        </p:cxnSp>
        <p:cxnSp>
          <p:nvCxnSpPr>
            <p:cNvPr id="59467" name="直接连接符 54"/>
            <p:cNvCxnSpPr>
              <a:cxnSpLocks noChangeShapeType="1"/>
            </p:cNvCxnSpPr>
            <p:nvPr/>
          </p:nvCxnSpPr>
          <p:spPr bwMode="auto">
            <a:xfrm>
              <a:off x="7584917" y="3484362"/>
              <a:ext cx="311283" cy="0"/>
            </a:xfrm>
            <a:prstGeom prst="line">
              <a:avLst/>
            </a:prstGeom>
            <a:noFill/>
            <a:ln w="19050" algn="ctr">
              <a:solidFill>
                <a:schemeClr val="tx1"/>
              </a:solidFill>
              <a:round/>
              <a:headEnd/>
              <a:tailEnd/>
            </a:ln>
          </p:spPr>
        </p:cxnSp>
        <p:cxnSp>
          <p:nvCxnSpPr>
            <p:cNvPr id="59468" name="直接连接符 55"/>
            <p:cNvCxnSpPr>
              <a:cxnSpLocks noChangeShapeType="1"/>
            </p:cNvCxnSpPr>
            <p:nvPr/>
          </p:nvCxnSpPr>
          <p:spPr bwMode="auto">
            <a:xfrm>
              <a:off x="7580619" y="3721145"/>
              <a:ext cx="311283" cy="0"/>
            </a:xfrm>
            <a:prstGeom prst="line">
              <a:avLst/>
            </a:prstGeom>
            <a:noFill/>
            <a:ln w="19050" algn="ctr">
              <a:solidFill>
                <a:schemeClr val="tx1"/>
              </a:solidFill>
              <a:round/>
              <a:headEnd/>
              <a:tailEnd/>
            </a:ln>
          </p:spPr>
        </p:cxnSp>
        <p:pic>
          <p:nvPicPr>
            <p:cNvPr id="125" name="Picture 2" descr="D:\paperFigure\challenge\好分1.png">
              <a:extLst/>
            </p:cNvPr>
            <p:cNvPicPr>
              <a:picLocks noChangeAspect="1" noChangeArrowheads="1"/>
            </p:cNvPicPr>
            <p:nvPr/>
          </p:nvPicPr>
          <p:blipFill>
            <a:blip r:embed="rId3" cstate="print">
              <a:extLst/>
            </a:blip>
            <a:srcRect/>
            <a:stretch>
              <a:fillRect/>
            </a:stretch>
          </p:blipFill>
          <p:spPr bwMode="auto">
            <a:xfrm>
              <a:off x="1494564" y="2252231"/>
              <a:ext cx="1243385" cy="1691640"/>
            </a:xfrm>
            <a:prstGeom prst="rect">
              <a:avLst/>
            </a:prstGeom>
            <a:noFill/>
            <a:ln>
              <a:solidFill>
                <a:schemeClr val="tx1"/>
              </a:solidFill>
            </a:ln>
            <a:scene3d>
              <a:camera prst="isometricRightUp"/>
              <a:lightRig rig="threePt" dir="t"/>
            </a:scene3d>
            <a:extLst/>
          </p:spPr>
        </p:pic>
        <p:pic>
          <p:nvPicPr>
            <p:cNvPr id="126" name="Picture 2" descr="D:\paperFigure\challenge\好分1.png">
              <a:extLst/>
            </p:cNvPr>
            <p:cNvPicPr>
              <a:picLocks noChangeAspect="1" noChangeArrowheads="1"/>
            </p:cNvPicPr>
            <p:nvPr/>
          </p:nvPicPr>
          <p:blipFill>
            <a:blip r:embed="rId3" cstate="print">
              <a:extLst/>
            </a:blip>
            <a:srcRect/>
            <a:stretch>
              <a:fillRect/>
            </a:stretch>
          </p:blipFill>
          <p:spPr bwMode="auto">
            <a:xfrm>
              <a:off x="1655805" y="2389426"/>
              <a:ext cx="1243385" cy="1691640"/>
            </a:xfrm>
            <a:prstGeom prst="rect">
              <a:avLst/>
            </a:prstGeom>
            <a:noFill/>
            <a:ln>
              <a:solidFill>
                <a:schemeClr val="tx1"/>
              </a:solidFill>
            </a:ln>
            <a:scene3d>
              <a:camera prst="isometricRightUp"/>
              <a:lightRig rig="threePt" dir="t"/>
            </a:scene3d>
            <a:extLst/>
          </p:spPr>
        </p:pic>
        <p:pic>
          <p:nvPicPr>
            <p:cNvPr id="127" name="Picture 2" descr="D:\paperFigure\challenge\好分1.png">
              <a:extLst/>
            </p:cNvPr>
            <p:cNvPicPr>
              <a:picLocks noChangeAspect="1" noChangeArrowheads="1"/>
            </p:cNvPicPr>
            <p:nvPr/>
          </p:nvPicPr>
          <p:blipFill>
            <a:blip r:embed="rId3" cstate="print">
              <a:extLst/>
            </a:blip>
            <a:srcRect/>
            <a:stretch>
              <a:fillRect/>
            </a:stretch>
          </p:blipFill>
          <p:spPr bwMode="auto">
            <a:xfrm>
              <a:off x="1790681" y="2595218"/>
              <a:ext cx="1243385" cy="1691640"/>
            </a:xfrm>
            <a:prstGeom prst="rect">
              <a:avLst/>
            </a:prstGeom>
            <a:noFill/>
            <a:ln>
              <a:solidFill>
                <a:schemeClr val="tx1"/>
              </a:solidFill>
            </a:ln>
            <a:scene3d>
              <a:camera prst="isometricRightUp"/>
              <a:lightRig rig="threePt" dir="t"/>
            </a:scene3d>
            <a:extLst/>
          </p:spPr>
        </p:pic>
        <p:sp>
          <p:nvSpPr>
            <p:cNvPr id="59472" name="矩形 127"/>
            <p:cNvSpPr>
              <a:spLocks noChangeArrowheads="1"/>
            </p:cNvSpPr>
            <p:nvPr/>
          </p:nvSpPr>
          <p:spPr bwMode="auto">
            <a:xfrm>
              <a:off x="1475656" y="4104314"/>
              <a:ext cx="520508" cy="195036"/>
            </a:xfrm>
            <a:prstGeom prst="rect">
              <a:avLst/>
            </a:prstGeom>
            <a:noFill/>
            <a:ln w="9525" algn="ctr">
              <a:noFill/>
              <a:round/>
              <a:headEnd/>
              <a:tailEnd/>
            </a:ln>
          </p:spPr>
          <p:txBody>
            <a:bodyPr/>
            <a:lstStyle/>
            <a:p>
              <a:r>
                <a:rPr lang="en-US" altLang="zh-CN" sz="1600">
                  <a:ea typeface="黑体" pitchFamily="49" charset="-122"/>
                  <a:cs typeface="Arial" charset="0"/>
                </a:rPr>
                <a:t>32</a:t>
              </a:r>
              <a:endParaRPr lang="zh-CN" altLang="en-US" sz="1600">
                <a:ea typeface="黑体" pitchFamily="49" charset="-122"/>
                <a:cs typeface="Arial" charset="0"/>
              </a:endParaRPr>
            </a:p>
          </p:txBody>
        </p:sp>
        <p:sp>
          <p:nvSpPr>
            <p:cNvPr id="59473" name="立方体 128"/>
            <p:cNvSpPr>
              <a:spLocks noChangeArrowheads="1"/>
            </p:cNvSpPr>
            <p:nvPr/>
          </p:nvSpPr>
          <p:spPr bwMode="auto">
            <a:xfrm>
              <a:off x="2492692" y="3132160"/>
              <a:ext cx="194662" cy="364369"/>
            </a:xfrm>
            <a:prstGeom prst="cube">
              <a:avLst>
                <a:gd name="adj" fmla="val 63866"/>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sp>
          <p:nvSpPr>
            <p:cNvPr id="59474" name="矩形 129"/>
            <p:cNvSpPr>
              <a:spLocks noChangeArrowheads="1"/>
            </p:cNvSpPr>
            <p:nvPr/>
          </p:nvSpPr>
          <p:spPr bwMode="auto">
            <a:xfrm>
              <a:off x="2391130" y="2946195"/>
              <a:ext cx="142470" cy="195036"/>
            </a:xfrm>
            <a:prstGeom prst="rect">
              <a:avLst/>
            </a:prstGeom>
            <a:noFill/>
            <a:ln w="9525" algn="ctr">
              <a:noFill/>
              <a:round/>
              <a:headEnd/>
              <a:tailEnd/>
            </a:ln>
          </p:spPr>
          <p:txBody>
            <a:bodyPr/>
            <a:lstStyle/>
            <a:p>
              <a:r>
                <a:rPr lang="en-US" altLang="zh-CN" sz="1200">
                  <a:ea typeface="黑体" pitchFamily="49" charset="-122"/>
                  <a:cs typeface="Arial" charset="0"/>
                </a:rPr>
                <a:t>5</a:t>
              </a:r>
              <a:endParaRPr lang="zh-CN" altLang="en-US" sz="1200">
                <a:ea typeface="黑体" pitchFamily="49" charset="-122"/>
                <a:cs typeface="Arial" charset="0"/>
              </a:endParaRPr>
            </a:p>
          </p:txBody>
        </p:sp>
        <p:sp>
          <p:nvSpPr>
            <p:cNvPr id="59475" name="矩形 130"/>
            <p:cNvSpPr>
              <a:spLocks noChangeArrowheads="1"/>
            </p:cNvSpPr>
            <p:nvPr/>
          </p:nvSpPr>
          <p:spPr bwMode="auto">
            <a:xfrm>
              <a:off x="2312137" y="3221362"/>
              <a:ext cx="142470" cy="193524"/>
            </a:xfrm>
            <a:prstGeom prst="rect">
              <a:avLst/>
            </a:prstGeom>
            <a:noFill/>
            <a:ln w="9525" algn="ctr">
              <a:noFill/>
              <a:round/>
              <a:headEnd/>
              <a:tailEnd/>
            </a:ln>
          </p:spPr>
          <p:txBody>
            <a:bodyPr/>
            <a:lstStyle/>
            <a:p>
              <a:r>
                <a:rPr lang="en-US" altLang="zh-CN" sz="1200">
                  <a:ea typeface="黑体" pitchFamily="49" charset="-122"/>
                  <a:cs typeface="Arial" charset="0"/>
                </a:rPr>
                <a:t>5</a:t>
              </a:r>
              <a:endParaRPr lang="zh-CN" altLang="en-US" sz="1200">
                <a:ea typeface="黑体" pitchFamily="49" charset="-122"/>
                <a:cs typeface="Arial" charset="0"/>
              </a:endParaRPr>
            </a:p>
          </p:txBody>
        </p:sp>
        <p:cxnSp>
          <p:nvCxnSpPr>
            <p:cNvPr id="59476" name="直接连接符 43"/>
            <p:cNvCxnSpPr>
              <a:cxnSpLocks noChangeShapeType="1"/>
              <a:stCxn id="59473" idx="0"/>
            </p:cNvCxnSpPr>
            <p:nvPr/>
          </p:nvCxnSpPr>
          <p:spPr bwMode="auto">
            <a:xfrm>
              <a:off x="2652680" y="3131408"/>
              <a:ext cx="572297" cy="170146"/>
            </a:xfrm>
            <a:prstGeom prst="line">
              <a:avLst/>
            </a:prstGeom>
            <a:noFill/>
            <a:ln w="12700" algn="ctr">
              <a:solidFill>
                <a:schemeClr val="tx1"/>
              </a:solidFill>
              <a:prstDash val="lgDash"/>
              <a:round/>
              <a:headEnd/>
              <a:tailEnd/>
            </a:ln>
          </p:spPr>
        </p:cxnSp>
        <p:cxnSp>
          <p:nvCxnSpPr>
            <p:cNvPr id="59477" name="直接连接符 44"/>
            <p:cNvCxnSpPr>
              <a:cxnSpLocks noChangeShapeType="1"/>
              <a:stCxn id="59479" idx="0"/>
            </p:cNvCxnSpPr>
            <p:nvPr/>
          </p:nvCxnSpPr>
          <p:spPr bwMode="auto">
            <a:xfrm flipV="1">
              <a:off x="2581803" y="3301555"/>
              <a:ext cx="644190" cy="196767"/>
            </a:xfrm>
            <a:prstGeom prst="line">
              <a:avLst/>
            </a:prstGeom>
            <a:noFill/>
            <a:ln w="12700" algn="ctr">
              <a:solidFill>
                <a:schemeClr val="tx1"/>
              </a:solidFill>
              <a:prstDash val="lgDash"/>
              <a:round/>
              <a:headEnd/>
              <a:tailEnd/>
            </a:ln>
          </p:spPr>
        </p:cxnSp>
        <p:cxnSp>
          <p:nvCxnSpPr>
            <p:cNvPr id="59478" name="直接连接符 45"/>
            <p:cNvCxnSpPr>
              <a:cxnSpLocks noChangeShapeType="1"/>
              <a:stCxn id="59473" idx="1"/>
            </p:cNvCxnSpPr>
            <p:nvPr/>
          </p:nvCxnSpPr>
          <p:spPr bwMode="auto">
            <a:xfrm>
              <a:off x="2528595" y="3258055"/>
              <a:ext cx="696381" cy="43500"/>
            </a:xfrm>
            <a:prstGeom prst="line">
              <a:avLst/>
            </a:prstGeom>
            <a:noFill/>
            <a:ln w="12700" algn="ctr">
              <a:solidFill>
                <a:schemeClr val="tx1"/>
              </a:solidFill>
              <a:prstDash val="lgDash"/>
              <a:round/>
              <a:headEnd/>
              <a:tailEnd/>
            </a:ln>
          </p:spPr>
        </p:cxnSp>
        <p:sp>
          <p:nvSpPr>
            <p:cNvPr id="59479" name="矩形 134"/>
            <p:cNvSpPr>
              <a:spLocks noChangeArrowheads="1"/>
            </p:cNvSpPr>
            <p:nvPr/>
          </p:nvSpPr>
          <p:spPr bwMode="auto">
            <a:xfrm>
              <a:off x="2323421" y="3498041"/>
              <a:ext cx="516277" cy="195035"/>
            </a:xfrm>
            <a:prstGeom prst="rect">
              <a:avLst/>
            </a:prstGeom>
            <a:noFill/>
            <a:ln w="9525" algn="ctr">
              <a:noFill/>
              <a:round/>
              <a:headEnd/>
              <a:tailEnd/>
            </a:ln>
          </p:spPr>
          <p:txBody>
            <a:bodyPr/>
            <a:lstStyle/>
            <a:p>
              <a:r>
                <a:rPr lang="en-US" altLang="zh-CN" sz="1200">
                  <a:ea typeface="黑体" pitchFamily="49" charset="-122"/>
                  <a:cs typeface="Arial" charset="0"/>
                </a:rPr>
                <a:t>32</a:t>
              </a:r>
              <a:endParaRPr lang="zh-CN" altLang="en-US" sz="1200">
                <a:ea typeface="黑体" pitchFamily="49" charset="-122"/>
                <a:cs typeface="Arial" charset="0"/>
              </a:endParaRPr>
            </a:p>
          </p:txBody>
        </p:sp>
        <p:sp>
          <p:nvSpPr>
            <p:cNvPr id="59480" name="矩形 135"/>
            <p:cNvSpPr>
              <a:spLocks noChangeArrowheads="1"/>
            </p:cNvSpPr>
            <p:nvPr/>
          </p:nvSpPr>
          <p:spPr bwMode="auto">
            <a:xfrm>
              <a:off x="2821361" y="2606017"/>
              <a:ext cx="424588" cy="195035"/>
            </a:xfrm>
            <a:prstGeom prst="rect">
              <a:avLst/>
            </a:prstGeom>
            <a:noFill/>
            <a:ln w="9525" algn="ctr">
              <a:noFill/>
              <a:round/>
              <a:headEnd/>
              <a:tailEnd/>
            </a:ln>
          </p:spPr>
          <p:txBody>
            <a:bodyPr/>
            <a:lstStyle/>
            <a:p>
              <a:r>
                <a:rPr lang="en-US" altLang="zh-CN" sz="1600">
                  <a:ea typeface="黑体" pitchFamily="49" charset="-122"/>
                  <a:cs typeface="Arial" charset="0"/>
                </a:rPr>
                <a:t>32</a:t>
              </a:r>
              <a:endParaRPr lang="zh-CN" altLang="en-US" sz="1600">
                <a:ea typeface="黑体" pitchFamily="49" charset="-122"/>
                <a:cs typeface="Arial" charset="0"/>
              </a:endParaRPr>
            </a:p>
          </p:txBody>
        </p:sp>
        <p:sp>
          <p:nvSpPr>
            <p:cNvPr id="59481" name="矩形 136"/>
            <p:cNvSpPr>
              <a:spLocks noChangeArrowheads="1"/>
            </p:cNvSpPr>
            <p:nvPr/>
          </p:nvSpPr>
          <p:spPr bwMode="auto">
            <a:xfrm>
              <a:off x="2266998" y="4104314"/>
              <a:ext cx="424589" cy="195036"/>
            </a:xfrm>
            <a:prstGeom prst="rect">
              <a:avLst/>
            </a:prstGeom>
            <a:noFill/>
            <a:ln w="9525" algn="ctr">
              <a:noFill/>
              <a:round/>
              <a:headEnd/>
              <a:tailEnd/>
            </a:ln>
          </p:spPr>
          <p:txBody>
            <a:bodyPr/>
            <a:lstStyle/>
            <a:p>
              <a:r>
                <a:rPr lang="en-US" altLang="zh-CN" sz="1600">
                  <a:ea typeface="黑体" pitchFamily="49" charset="-122"/>
                  <a:cs typeface="Arial" charset="0"/>
                </a:rPr>
                <a:t>32</a:t>
              </a:r>
              <a:endParaRPr lang="zh-CN" altLang="en-US" sz="1600">
                <a:ea typeface="黑体" pitchFamily="49" charset="-122"/>
                <a:cs typeface="Arial" charset="0"/>
              </a:endParaRPr>
            </a:p>
          </p:txBody>
        </p:sp>
        <p:sp>
          <p:nvSpPr>
            <p:cNvPr id="59482" name="立方体 137"/>
            <p:cNvSpPr>
              <a:spLocks noChangeArrowheads="1"/>
            </p:cNvSpPr>
            <p:nvPr/>
          </p:nvSpPr>
          <p:spPr bwMode="auto">
            <a:xfrm>
              <a:off x="5770908" y="2663469"/>
              <a:ext cx="521919" cy="1161143"/>
            </a:xfrm>
            <a:prstGeom prst="cube">
              <a:avLst>
                <a:gd name="adj" fmla="val 72671"/>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sp>
          <p:nvSpPr>
            <p:cNvPr id="59483" name="立方体 138"/>
            <p:cNvSpPr>
              <a:spLocks noChangeArrowheads="1"/>
            </p:cNvSpPr>
            <p:nvPr/>
          </p:nvSpPr>
          <p:spPr bwMode="auto">
            <a:xfrm>
              <a:off x="6096755" y="3074707"/>
              <a:ext cx="71940" cy="387048"/>
            </a:xfrm>
            <a:prstGeom prst="cube">
              <a:avLst>
                <a:gd name="adj" fmla="val 100000"/>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sp>
          <p:nvSpPr>
            <p:cNvPr id="59484" name="矩形 139"/>
            <p:cNvSpPr>
              <a:spLocks noChangeArrowheads="1"/>
            </p:cNvSpPr>
            <p:nvPr/>
          </p:nvSpPr>
          <p:spPr bwMode="auto">
            <a:xfrm>
              <a:off x="5976854" y="2920493"/>
              <a:ext cx="87457" cy="154214"/>
            </a:xfrm>
            <a:prstGeom prst="rect">
              <a:avLst/>
            </a:prstGeom>
            <a:noFill/>
            <a:ln w="9525" algn="ctr">
              <a:noFill/>
              <a:round/>
              <a:headEnd/>
              <a:tailEnd/>
            </a:ln>
          </p:spPr>
          <p:txBody>
            <a:bodyPr/>
            <a:lstStyle/>
            <a:p>
              <a:r>
                <a:rPr lang="en-US" altLang="zh-CN" sz="1200">
                  <a:ea typeface="黑体" pitchFamily="49" charset="-122"/>
                  <a:cs typeface="Arial" charset="0"/>
                </a:rPr>
                <a:t>2</a:t>
              </a:r>
              <a:endParaRPr lang="zh-CN" altLang="en-US" sz="1200">
                <a:ea typeface="黑体" pitchFamily="49" charset="-122"/>
                <a:cs typeface="Arial" charset="0"/>
              </a:endParaRPr>
            </a:p>
          </p:txBody>
        </p:sp>
        <p:sp>
          <p:nvSpPr>
            <p:cNvPr id="59485" name="矩形 140"/>
            <p:cNvSpPr>
              <a:spLocks noChangeArrowheads="1"/>
            </p:cNvSpPr>
            <p:nvPr/>
          </p:nvSpPr>
          <p:spPr bwMode="auto">
            <a:xfrm>
              <a:off x="5930305" y="3195660"/>
              <a:ext cx="87457" cy="154214"/>
            </a:xfrm>
            <a:prstGeom prst="rect">
              <a:avLst/>
            </a:prstGeom>
            <a:noFill/>
            <a:ln w="9525" algn="ctr">
              <a:noFill/>
              <a:round/>
              <a:headEnd/>
              <a:tailEnd/>
            </a:ln>
          </p:spPr>
          <p:txBody>
            <a:bodyPr/>
            <a:lstStyle/>
            <a:p>
              <a:r>
                <a:rPr lang="en-US" altLang="zh-CN" sz="1200">
                  <a:ea typeface="黑体" pitchFamily="49" charset="-122"/>
                  <a:cs typeface="Arial" charset="0"/>
                </a:rPr>
                <a:t>2</a:t>
              </a:r>
              <a:endParaRPr lang="zh-CN" altLang="en-US" sz="1200">
                <a:ea typeface="黑体" pitchFamily="49" charset="-122"/>
                <a:cs typeface="Arial" charset="0"/>
              </a:endParaRPr>
            </a:p>
          </p:txBody>
        </p:sp>
        <p:sp>
          <p:nvSpPr>
            <p:cNvPr id="59486" name="矩形 141"/>
            <p:cNvSpPr>
              <a:spLocks noChangeArrowheads="1"/>
            </p:cNvSpPr>
            <p:nvPr/>
          </p:nvSpPr>
          <p:spPr bwMode="auto">
            <a:xfrm>
              <a:off x="5593173" y="3824612"/>
              <a:ext cx="679905" cy="257024"/>
            </a:xfrm>
            <a:prstGeom prst="rect">
              <a:avLst/>
            </a:prstGeom>
            <a:noFill/>
            <a:ln w="9525" algn="ctr">
              <a:noFill/>
              <a:round/>
              <a:headEnd/>
              <a:tailEnd/>
            </a:ln>
          </p:spPr>
          <p:txBody>
            <a:bodyPr/>
            <a:lstStyle/>
            <a:p>
              <a:r>
                <a:rPr lang="en-US" altLang="zh-CN" sz="1600">
                  <a:ea typeface="黑体" pitchFamily="49" charset="-122"/>
                  <a:cs typeface="Arial" charset="0"/>
                </a:rPr>
                <a:t>100</a:t>
              </a:r>
              <a:endParaRPr lang="zh-CN" altLang="en-US" sz="1600">
                <a:ea typeface="黑体" pitchFamily="49" charset="-122"/>
                <a:cs typeface="Arial" charset="0"/>
              </a:endParaRPr>
            </a:p>
          </p:txBody>
        </p:sp>
        <p:cxnSp>
          <p:nvCxnSpPr>
            <p:cNvPr id="59487" name="直接连接符 36"/>
            <p:cNvCxnSpPr>
              <a:cxnSpLocks noChangeShapeType="1"/>
              <a:stCxn id="59483" idx="0"/>
            </p:cNvCxnSpPr>
            <p:nvPr/>
          </p:nvCxnSpPr>
          <p:spPr bwMode="auto">
            <a:xfrm>
              <a:off x="6168861" y="3075399"/>
              <a:ext cx="511804" cy="193436"/>
            </a:xfrm>
            <a:prstGeom prst="line">
              <a:avLst/>
            </a:prstGeom>
            <a:noFill/>
            <a:ln w="12700" algn="ctr">
              <a:solidFill>
                <a:schemeClr val="tx1"/>
              </a:solidFill>
              <a:prstDash val="lgDash"/>
              <a:round/>
              <a:headEnd/>
              <a:tailEnd/>
            </a:ln>
          </p:spPr>
        </p:cxnSp>
        <p:cxnSp>
          <p:nvCxnSpPr>
            <p:cNvPr id="59488" name="直接连接符 37"/>
            <p:cNvCxnSpPr>
              <a:cxnSpLocks noChangeShapeType="1"/>
              <a:stCxn id="59483" idx="3"/>
            </p:cNvCxnSpPr>
            <p:nvPr/>
          </p:nvCxnSpPr>
          <p:spPr bwMode="auto">
            <a:xfrm flipV="1">
              <a:off x="6096004" y="3254786"/>
              <a:ext cx="584660" cy="207488"/>
            </a:xfrm>
            <a:prstGeom prst="line">
              <a:avLst/>
            </a:prstGeom>
            <a:noFill/>
            <a:ln w="12700" algn="ctr">
              <a:solidFill>
                <a:schemeClr val="tx1"/>
              </a:solidFill>
              <a:prstDash val="lgDash"/>
              <a:round/>
              <a:headEnd/>
              <a:tailEnd/>
            </a:ln>
          </p:spPr>
        </p:cxnSp>
        <p:cxnSp>
          <p:nvCxnSpPr>
            <p:cNvPr id="59489" name="直接连接符 38"/>
            <p:cNvCxnSpPr>
              <a:cxnSpLocks noChangeShapeType="1"/>
            </p:cNvCxnSpPr>
            <p:nvPr/>
          </p:nvCxnSpPr>
          <p:spPr bwMode="auto">
            <a:xfrm>
              <a:off x="6096004" y="3156401"/>
              <a:ext cx="584660" cy="124790"/>
            </a:xfrm>
            <a:prstGeom prst="line">
              <a:avLst/>
            </a:prstGeom>
            <a:noFill/>
            <a:ln w="12700" algn="ctr">
              <a:solidFill>
                <a:schemeClr val="tx1"/>
              </a:solidFill>
              <a:prstDash val="lgDash"/>
              <a:round/>
              <a:headEnd/>
              <a:tailEnd/>
            </a:ln>
          </p:spPr>
        </p:cxnSp>
        <p:sp>
          <p:nvSpPr>
            <p:cNvPr id="59490" name="矩形 145"/>
            <p:cNvSpPr>
              <a:spLocks noChangeArrowheads="1"/>
            </p:cNvSpPr>
            <p:nvPr/>
          </p:nvSpPr>
          <p:spPr bwMode="auto">
            <a:xfrm>
              <a:off x="6229351" y="2740576"/>
              <a:ext cx="451389" cy="257024"/>
            </a:xfrm>
            <a:prstGeom prst="rect">
              <a:avLst/>
            </a:prstGeom>
            <a:noFill/>
            <a:ln w="9525" algn="ctr">
              <a:noFill/>
              <a:round/>
              <a:headEnd/>
              <a:tailEnd/>
            </a:ln>
          </p:spPr>
          <p:txBody>
            <a:bodyPr/>
            <a:lstStyle/>
            <a:p>
              <a:r>
                <a:rPr lang="en-US" altLang="zh-CN" sz="1600">
                  <a:ea typeface="黑体" pitchFamily="49" charset="-122"/>
                  <a:cs typeface="Arial" charset="0"/>
                </a:rPr>
                <a:t>10</a:t>
              </a:r>
              <a:endParaRPr lang="zh-CN" altLang="en-US" sz="1600">
                <a:ea typeface="黑体" pitchFamily="49" charset="-122"/>
                <a:cs typeface="Arial" charset="0"/>
              </a:endParaRPr>
            </a:p>
          </p:txBody>
        </p:sp>
        <p:sp>
          <p:nvSpPr>
            <p:cNvPr id="59491" name="矩形 146"/>
            <p:cNvSpPr>
              <a:spLocks noChangeArrowheads="1"/>
            </p:cNvSpPr>
            <p:nvPr/>
          </p:nvSpPr>
          <p:spPr bwMode="auto">
            <a:xfrm>
              <a:off x="8259192" y="2938636"/>
              <a:ext cx="320205" cy="485321"/>
            </a:xfrm>
            <a:prstGeom prst="rect">
              <a:avLst/>
            </a:prstGeom>
            <a:noFill/>
            <a:ln w="19050" algn="ctr">
              <a:solidFill>
                <a:schemeClr val="tx1"/>
              </a:solidFill>
              <a:round/>
              <a:headEnd/>
              <a:tailEnd/>
            </a:ln>
          </p:spPr>
          <p:txBody>
            <a:bodyPr/>
            <a:lstStyle/>
            <a:p>
              <a:endParaRPr lang="zh-CN" altLang="en-US" sz="1600">
                <a:ea typeface="黑体" pitchFamily="49" charset="-122"/>
                <a:cs typeface="Arial" charset="0"/>
              </a:endParaRPr>
            </a:p>
          </p:txBody>
        </p:sp>
        <p:cxnSp>
          <p:nvCxnSpPr>
            <p:cNvPr id="59492" name="直接连接符 30"/>
            <p:cNvCxnSpPr>
              <a:cxnSpLocks noChangeShapeType="1"/>
            </p:cNvCxnSpPr>
            <p:nvPr/>
          </p:nvCxnSpPr>
          <p:spPr bwMode="auto">
            <a:xfrm>
              <a:off x="8267951" y="3212593"/>
              <a:ext cx="311283" cy="0"/>
            </a:xfrm>
            <a:prstGeom prst="line">
              <a:avLst/>
            </a:prstGeom>
            <a:noFill/>
            <a:ln w="19050" algn="ctr">
              <a:solidFill>
                <a:schemeClr val="tx1"/>
              </a:solidFill>
              <a:round/>
              <a:headEnd/>
              <a:tailEnd/>
            </a:ln>
          </p:spPr>
        </p:cxnSp>
        <p:sp>
          <p:nvSpPr>
            <p:cNvPr id="59493" name="矩形 148"/>
            <p:cNvSpPr>
              <a:spLocks noChangeArrowheads="1"/>
            </p:cNvSpPr>
            <p:nvPr/>
          </p:nvSpPr>
          <p:spPr bwMode="auto">
            <a:xfrm>
              <a:off x="2975115" y="4379481"/>
              <a:ext cx="940865" cy="273655"/>
            </a:xfrm>
            <a:prstGeom prst="rect">
              <a:avLst/>
            </a:prstGeom>
            <a:noFill/>
            <a:ln w="9525" algn="ctr">
              <a:noFill/>
              <a:round/>
              <a:headEnd/>
              <a:tailEnd/>
            </a:ln>
          </p:spPr>
          <p:txBody>
            <a:bodyPr/>
            <a:lstStyle/>
            <a:p>
              <a:r>
                <a:rPr lang="zh-CN" altLang="en-US" sz="1600">
                  <a:ea typeface="黑体" pitchFamily="49" charset="-122"/>
                  <a:cs typeface="Arial" charset="0"/>
                </a:rPr>
                <a:t>卷积层</a:t>
              </a:r>
              <a:r>
                <a:rPr lang="en-US" altLang="zh-CN" sz="1600">
                  <a:ea typeface="黑体" pitchFamily="49" charset="-122"/>
                  <a:cs typeface="Arial" charset="0"/>
                </a:rPr>
                <a:t>1</a:t>
              </a:r>
              <a:endParaRPr lang="zh-CN" altLang="en-US" sz="1600">
                <a:ea typeface="黑体" pitchFamily="49" charset="-122"/>
                <a:cs typeface="Arial" charset="0"/>
              </a:endParaRPr>
            </a:p>
          </p:txBody>
        </p:sp>
        <p:sp>
          <p:nvSpPr>
            <p:cNvPr id="59494" name="矩形 149"/>
            <p:cNvSpPr>
              <a:spLocks noChangeArrowheads="1"/>
            </p:cNvSpPr>
            <p:nvPr/>
          </p:nvSpPr>
          <p:spPr bwMode="auto">
            <a:xfrm>
              <a:off x="4377243" y="4172350"/>
              <a:ext cx="940865" cy="275167"/>
            </a:xfrm>
            <a:prstGeom prst="rect">
              <a:avLst/>
            </a:prstGeom>
            <a:noFill/>
            <a:ln w="9525" algn="ctr">
              <a:noFill/>
              <a:round/>
              <a:headEnd/>
              <a:tailEnd/>
            </a:ln>
          </p:spPr>
          <p:txBody>
            <a:bodyPr/>
            <a:lstStyle/>
            <a:p>
              <a:r>
                <a:rPr lang="zh-CN" altLang="en-US" sz="1600">
                  <a:ea typeface="黑体" pitchFamily="49" charset="-122"/>
                  <a:cs typeface="Arial" charset="0"/>
                </a:rPr>
                <a:t>最大值池化层</a:t>
              </a:r>
              <a:r>
                <a:rPr lang="en-US" altLang="zh-CN" sz="1600">
                  <a:ea typeface="黑体" pitchFamily="49" charset="-122"/>
                  <a:cs typeface="Arial" charset="0"/>
                </a:rPr>
                <a:t>1</a:t>
              </a:r>
              <a:endParaRPr lang="zh-CN" altLang="en-US" sz="1600">
                <a:ea typeface="黑体" pitchFamily="49" charset="-122"/>
                <a:cs typeface="Arial" charset="0"/>
              </a:endParaRPr>
            </a:p>
          </p:txBody>
        </p:sp>
        <p:sp>
          <p:nvSpPr>
            <p:cNvPr id="59495" name="矩形 150"/>
            <p:cNvSpPr>
              <a:spLocks noChangeArrowheads="1"/>
            </p:cNvSpPr>
            <p:nvPr/>
          </p:nvSpPr>
          <p:spPr bwMode="auto">
            <a:xfrm>
              <a:off x="5401333" y="4241898"/>
              <a:ext cx="940865" cy="273654"/>
            </a:xfrm>
            <a:prstGeom prst="rect">
              <a:avLst/>
            </a:prstGeom>
            <a:noFill/>
            <a:ln w="9525" algn="ctr">
              <a:noFill/>
              <a:round/>
              <a:headEnd/>
              <a:tailEnd/>
            </a:ln>
          </p:spPr>
          <p:txBody>
            <a:bodyPr/>
            <a:lstStyle/>
            <a:p>
              <a:r>
                <a:rPr lang="zh-CN" altLang="en-US" sz="1600">
                  <a:ea typeface="黑体" pitchFamily="49" charset="-122"/>
                  <a:cs typeface="Arial" charset="0"/>
                </a:rPr>
                <a:t>卷积层</a:t>
              </a:r>
              <a:r>
                <a:rPr lang="en-US" altLang="zh-CN" sz="1600">
                  <a:ea typeface="黑体" pitchFamily="49" charset="-122"/>
                  <a:cs typeface="Arial" charset="0"/>
                </a:rPr>
                <a:t>2</a:t>
              </a:r>
              <a:endParaRPr lang="zh-CN" altLang="en-US" sz="1600">
                <a:ea typeface="黑体" pitchFamily="49" charset="-122"/>
                <a:cs typeface="Arial" charset="0"/>
              </a:endParaRPr>
            </a:p>
          </p:txBody>
        </p:sp>
        <p:sp>
          <p:nvSpPr>
            <p:cNvPr id="59496" name="矩形 151"/>
            <p:cNvSpPr>
              <a:spLocks noChangeArrowheads="1"/>
            </p:cNvSpPr>
            <p:nvPr/>
          </p:nvSpPr>
          <p:spPr bwMode="auto">
            <a:xfrm>
              <a:off x="6360535" y="4036279"/>
              <a:ext cx="940865" cy="273654"/>
            </a:xfrm>
            <a:prstGeom prst="rect">
              <a:avLst/>
            </a:prstGeom>
            <a:noFill/>
            <a:ln w="9525" algn="ctr">
              <a:noFill/>
              <a:round/>
              <a:headEnd/>
              <a:tailEnd/>
            </a:ln>
          </p:spPr>
          <p:txBody>
            <a:bodyPr/>
            <a:lstStyle/>
            <a:p>
              <a:r>
                <a:rPr lang="zh-CN" altLang="en-US" sz="1600">
                  <a:ea typeface="黑体" pitchFamily="49" charset="-122"/>
                  <a:cs typeface="Arial" charset="0"/>
                </a:rPr>
                <a:t>最大值池化层</a:t>
              </a:r>
              <a:r>
                <a:rPr lang="en-US" altLang="zh-CN" sz="1600">
                  <a:ea typeface="黑体" pitchFamily="49" charset="-122"/>
                  <a:cs typeface="Arial" charset="0"/>
                </a:rPr>
                <a:t>2</a:t>
              </a:r>
              <a:endParaRPr lang="zh-CN" altLang="en-US" sz="1600">
                <a:ea typeface="黑体" pitchFamily="49" charset="-122"/>
                <a:cs typeface="Arial" charset="0"/>
              </a:endParaRPr>
            </a:p>
          </p:txBody>
        </p:sp>
        <p:sp>
          <p:nvSpPr>
            <p:cNvPr id="59497" name="矩形 152"/>
            <p:cNvSpPr>
              <a:spLocks noChangeArrowheads="1"/>
            </p:cNvSpPr>
            <p:nvPr/>
          </p:nvSpPr>
          <p:spPr bwMode="auto">
            <a:xfrm>
              <a:off x="7319738" y="3966731"/>
              <a:ext cx="940865" cy="275167"/>
            </a:xfrm>
            <a:prstGeom prst="rect">
              <a:avLst/>
            </a:prstGeom>
            <a:noFill/>
            <a:ln w="9525" algn="ctr">
              <a:noFill/>
              <a:round/>
              <a:headEnd/>
              <a:tailEnd/>
            </a:ln>
          </p:spPr>
          <p:txBody>
            <a:bodyPr/>
            <a:lstStyle/>
            <a:p>
              <a:r>
                <a:rPr lang="zh-CN" altLang="en-US" sz="1600">
                  <a:ea typeface="黑体" pitchFamily="49" charset="-122"/>
                  <a:cs typeface="Arial" charset="0"/>
                </a:rPr>
                <a:t>特征层</a:t>
              </a:r>
            </a:p>
          </p:txBody>
        </p:sp>
        <p:sp>
          <p:nvSpPr>
            <p:cNvPr id="59498" name="矩形 153"/>
            <p:cNvSpPr>
              <a:spLocks noChangeArrowheads="1"/>
            </p:cNvSpPr>
            <p:nvPr/>
          </p:nvSpPr>
          <p:spPr bwMode="auto">
            <a:xfrm>
              <a:off x="8023624" y="3555493"/>
              <a:ext cx="940864" cy="275167"/>
            </a:xfrm>
            <a:prstGeom prst="rect">
              <a:avLst/>
            </a:prstGeom>
            <a:noFill/>
            <a:ln w="9525" algn="ctr">
              <a:noFill/>
              <a:round/>
              <a:headEnd/>
              <a:tailEnd/>
            </a:ln>
          </p:spPr>
          <p:txBody>
            <a:bodyPr/>
            <a:lstStyle/>
            <a:p>
              <a:r>
                <a:rPr lang="zh-CN" altLang="en-US" sz="1600">
                  <a:ea typeface="黑体" pitchFamily="49" charset="-122"/>
                  <a:cs typeface="Arial" charset="0"/>
                </a:rPr>
                <a:t>输出层</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2"/>
          <p:cNvPicPr>
            <a:picLocks noChangeAspect="1" noChangeArrowheads="1"/>
          </p:cNvPicPr>
          <p:nvPr/>
        </p:nvPicPr>
        <p:blipFill>
          <a:blip r:embed="rId2"/>
          <a:srcRect r="2959" b="20947"/>
          <a:stretch>
            <a:fillRect/>
          </a:stretch>
        </p:blipFill>
        <p:spPr bwMode="auto">
          <a:xfrm>
            <a:off x="795338" y="1781175"/>
            <a:ext cx="7808912" cy="3663950"/>
          </a:xfrm>
          <a:prstGeom prst="rect">
            <a:avLst/>
          </a:prstGeom>
          <a:noFill/>
          <a:ln w="9525">
            <a:solidFill>
              <a:srgbClr val="FF0000"/>
            </a:solidFill>
            <a:miter lim="800000"/>
            <a:headEnd/>
            <a:tailEnd/>
          </a:ln>
        </p:spPr>
      </p:pic>
      <p:sp>
        <p:nvSpPr>
          <p:cNvPr id="14338" name="标题 1"/>
          <p:cNvSpPr txBox="1">
            <a:spLocks/>
          </p:cNvSpPr>
          <p:nvPr/>
        </p:nvSpPr>
        <p:spPr bwMode="auto">
          <a:xfrm>
            <a:off x="0" y="0"/>
            <a:ext cx="91440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背景</a:t>
            </a:r>
            <a:r>
              <a:rPr lang="en-US" altLang="zh-CN" sz="3600">
                <a:solidFill>
                  <a:srgbClr val="FFFF00"/>
                </a:solidFill>
                <a:ea typeface="黑体" pitchFamily="49" charset="-122"/>
              </a:rPr>
              <a:t>—</a:t>
            </a:r>
            <a:r>
              <a:rPr lang="zh-CN" altLang="en-US" sz="3600">
                <a:solidFill>
                  <a:srgbClr val="FFFF00"/>
                </a:solidFill>
                <a:ea typeface="黑体" pitchFamily="49" charset="-122"/>
              </a:rPr>
              <a:t>智能医疗是国家重大战略发展需求</a:t>
            </a:r>
          </a:p>
        </p:txBody>
      </p:sp>
      <p:sp>
        <p:nvSpPr>
          <p:cNvPr id="4" name="Text Box 3"/>
          <p:cNvSpPr txBox="1">
            <a:spLocks noChangeArrowheads="1"/>
          </p:cNvSpPr>
          <p:nvPr/>
        </p:nvSpPr>
        <p:spPr bwMode="auto">
          <a:xfrm>
            <a:off x="250825" y="692150"/>
            <a:ext cx="8497888" cy="955675"/>
          </a:xfrm>
          <a:prstGeom prst="rect">
            <a:avLst/>
          </a:prstGeom>
          <a:solidFill>
            <a:schemeClr val="bg2">
              <a:lumMod val="75000"/>
            </a:schemeClr>
          </a:solidFill>
          <a:ln>
            <a:noFill/>
          </a:ln>
          <a:effectLst/>
        </p:spPr>
        <p:txBody>
          <a:bodyPr lIns="92075" tIns="46038" rIns="92075" bIns="46038">
            <a:spAutoFit/>
          </a:bodyPr>
          <a:lstStyle>
            <a:lvl1pPr>
              <a:defRPr>
                <a:solidFill>
                  <a:schemeClr val="tx1"/>
                </a:solidFill>
                <a:latin typeface="Tahoma" pitchFamily="34" charset="0"/>
                <a:ea typeface="宋体" pitchFamily="2" charset="-122"/>
              </a:defRPr>
            </a:lvl1pPr>
            <a:lvl2pPr marL="742950" indent="-285750">
              <a:defRPr>
                <a:solidFill>
                  <a:schemeClr val="tx1"/>
                </a:solidFill>
                <a:latin typeface="Tahoma" pitchFamily="34" charset="0"/>
                <a:ea typeface="宋体" pitchFamily="2" charset="-122"/>
              </a:defRPr>
            </a:lvl2pPr>
            <a:lvl3pPr marL="1143000" indent="-228600">
              <a:defRPr>
                <a:solidFill>
                  <a:schemeClr val="tx1"/>
                </a:solidFill>
                <a:latin typeface="Tahoma" pitchFamily="34" charset="0"/>
                <a:ea typeface="宋体" pitchFamily="2" charset="-122"/>
              </a:defRPr>
            </a:lvl3pPr>
            <a:lvl4pPr marL="1600200" indent="-228600">
              <a:defRPr>
                <a:solidFill>
                  <a:schemeClr val="tx1"/>
                </a:solidFill>
                <a:latin typeface="Tahoma" pitchFamily="34" charset="0"/>
                <a:ea typeface="宋体" pitchFamily="2" charset="-122"/>
              </a:defRPr>
            </a:lvl4pPr>
            <a:lvl5pPr marL="2057400" indent="-22860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a:spcBef>
                <a:spcPct val="50000"/>
              </a:spcBef>
              <a:buClr>
                <a:schemeClr val="accent2"/>
              </a:buClr>
              <a:buSzPct val="80000"/>
              <a:buFont typeface="Wingdings" pitchFamily="2" charset="2"/>
              <a:buNone/>
              <a:defRPr/>
            </a:pPr>
            <a:r>
              <a:rPr kumimoji="1" lang="en-US" altLang="zh-CN" sz="2800" dirty="0" smtClean="0">
                <a:latin typeface="Arial" pitchFamily="34" charset="0"/>
                <a:ea typeface="黑体" pitchFamily="49" charset="-122"/>
              </a:rPr>
              <a:t>2017</a:t>
            </a:r>
            <a:r>
              <a:rPr kumimoji="1" lang="zh-CN" altLang="en-US" sz="2800" dirty="0" smtClean="0">
                <a:latin typeface="Arial" pitchFamily="34" charset="0"/>
                <a:ea typeface="黑体" pitchFamily="49" charset="-122"/>
              </a:rPr>
              <a:t>年</a:t>
            </a:r>
            <a:r>
              <a:rPr kumimoji="1" lang="en-US" altLang="zh-CN" sz="2800" dirty="0" smtClean="0">
                <a:latin typeface="Arial" pitchFamily="34" charset="0"/>
                <a:ea typeface="黑体" pitchFamily="49" charset="-122"/>
              </a:rPr>
              <a:t>7</a:t>
            </a:r>
            <a:r>
              <a:rPr kumimoji="1" lang="zh-CN" altLang="en-US" sz="2800" dirty="0" smtClean="0">
                <a:latin typeface="Arial" pitchFamily="34" charset="0"/>
                <a:ea typeface="黑体" pitchFamily="49" charset="-122"/>
              </a:rPr>
              <a:t>月</a:t>
            </a:r>
            <a:r>
              <a:rPr kumimoji="1" lang="en-US" altLang="zh-CN" sz="2800" dirty="0" smtClean="0">
                <a:latin typeface="Arial" pitchFamily="34" charset="0"/>
                <a:ea typeface="黑体" pitchFamily="49" charset="-122"/>
              </a:rPr>
              <a:t>20</a:t>
            </a:r>
            <a:r>
              <a:rPr kumimoji="1" lang="zh-CN" altLang="en-US" sz="2800" dirty="0" smtClean="0">
                <a:latin typeface="Arial" pitchFamily="34" charset="0"/>
                <a:ea typeface="黑体" pitchFamily="49" charset="-122"/>
              </a:rPr>
              <a:t>日，中共中央国务院办公厅印发</a:t>
            </a:r>
            <a:endParaRPr kumimoji="1" lang="en-US" altLang="zh-CN" sz="2800" dirty="0" smtClean="0">
              <a:latin typeface="Arial" pitchFamily="34" charset="0"/>
              <a:ea typeface="黑体" pitchFamily="49" charset="-122"/>
            </a:endParaRPr>
          </a:p>
          <a:p>
            <a:pPr algn="ctr">
              <a:spcBef>
                <a:spcPts val="0"/>
              </a:spcBef>
              <a:buClr>
                <a:schemeClr val="accent2"/>
              </a:buClr>
              <a:buSzPct val="80000"/>
              <a:buFont typeface="Wingdings" pitchFamily="2" charset="2"/>
              <a:buNone/>
              <a:defRPr/>
            </a:pPr>
            <a:r>
              <a:rPr kumimoji="1" lang="en-US" altLang="zh-CN" sz="2800" dirty="0" smtClean="0">
                <a:solidFill>
                  <a:srgbClr val="FFFF00"/>
                </a:solidFill>
                <a:latin typeface="Arial" pitchFamily="34" charset="0"/>
                <a:ea typeface="黑体" pitchFamily="49" charset="-122"/>
              </a:rPr>
              <a:t>《</a:t>
            </a:r>
            <a:r>
              <a:rPr kumimoji="1" lang="zh-CN" altLang="en-US" sz="2800" dirty="0">
                <a:solidFill>
                  <a:srgbClr val="FFFF00"/>
                </a:solidFill>
                <a:latin typeface="Arial" pitchFamily="34" charset="0"/>
                <a:ea typeface="黑体" pitchFamily="49" charset="-122"/>
              </a:rPr>
              <a:t>新一代人工智能发展规划</a:t>
            </a:r>
            <a:r>
              <a:rPr kumimoji="1" lang="en-US" altLang="zh-CN" sz="2800" dirty="0" smtClean="0">
                <a:solidFill>
                  <a:srgbClr val="FFFF00"/>
                </a:solidFill>
                <a:latin typeface="Arial" pitchFamily="34" charset="0"/>
                <a:ea typeface="黑体" pitchFamily="49" charset="-122"/>
              </a:rPr>
              <a:t>》</a:t>
            </a:r>
            <a:endParaRPr kumimoji="1" lang="en-US" altLang="zh-CN" sz="2800" dirty="0" smtClean="0">
              <a:latin typeface="Arial" pitchFamily="34" charset="0"/>
              <a:ea typeface="黑体" pitchFamily="49" charset="-122"/>
            </a:endParaRPr>
          </a:p>
        </p:txBody>
      </p:sp>
      <p:sp>
        <p:nvSpPr>
          <p:cNvPr id="14340" name="矩形 5"/>
          <p:cNvSpPr>
            <a:spLocks noChangeArrowheads="1"/>
          </p:cNvSpPr>
          <p:nvPr/>
        </p:nvSpPr>
        <p:spPr bwMode="auto">
          <a:xfrm>
            <a:off x="179388" y="5589588"/>
            <a:ext cx="8893175" cy="1076325"/>
          </a:xfrm>
          <a:prstGeom prst="rect">
            <a:avLst/>
          </a:prstGeom>
          <a:noFill/>
          <a:ln w="25400">
            <a:solidFill>
              <a:schemeClr val="tx1"/>
            </a:solidFill>
            <a:miter lim="800000"/>
            <a:headEnd/>
            <a:tailEnd/>
          </a:ln>
        </p:spPr>
        <p:txBody>
          <a:bodyPr>
            <a:spAutoFit/>
          </a:bodyPr>
          <a:lstStyle/>
          <a:p>
            <a:pPr algn="dist"/>
            <a:r>
              <a:rPr lang="zh-CN" altLang="en-US" sz="3200">
                <a:ea typeface="黑体" pitchFamily="49" charset="-122"/>
                <a:cs typeface="Arial" charset="0"/>
              </a:rPr>
              <a:t>规划指出：研发人机协同临床智能诊疗方案，</a:t>
            </a:r>
            <a:r>
              <a:rPr lang="zh-CN" altLang="en-US" sz="3200">
                <a:solidFill>
                  <a:srgbClr val="FFFF00"/>
                </a:solidFill>
                <a:ea typeface="黑体" pitchFamily="49" charset="-122"/>
                <a:cs typeface="Arial" charset="0"/>
              </a:rPr>
              <a:t>实现智能影像识别、病理分型和智能多学科会诊。</a:t>
            </a:r>
            <a:endParaRPr lang="en-US" altLang="zh-CN" sz="3200">
              <a:solidFill>
                <a:srgbClr val="FFFF00"/>
              </a:solidFill>
              <a:ea typeface="黑体" pitchFamily="49" charset="-122"/>
              <a:cs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4925" y="34925"/>
            <a:ext cx="9109075"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a:solidFill>
                  <a:srgbClr val="FFFF00"/>
                </a:solidFill>
                <a:latin typeface="Arial" pitchFamily="34" charset="0"/>
                <a:ea typeface="黑体" pitchFamily="49" charset="-122"/>
              </a:rPr>
              <a:t>—</a:t>
            </a:r>
            <a:r>
              <a:rPr lang="zh-CN" altLang="en-US" sz="3600" b="0" dirty="0" smtClean="0">
                <a:solidFill>
                  <a:srgbClr val="FFFF00"/>
                </a:solidFill>
                <a:latin typeface="Arial" pitchFamily="34" charset="0"/>
                <a:ea typeface="黑体" pitchFamily="49" charset="-122"/>
              </a:rPr>
              <a:t>模型可视化</a:t>
            </a:r>
            <a:endParaRPr lang="en-US" altLang="zh-CN" sz="3600" b="0" dirty="0">
              <a:solidFill>
                <a:srgbClr val="FFFF00"/>
              </a:solidFill>
              <a:latin typeface="Arial" pitchFamily="34" charset="0"/>
              <a:ea typeface="黑体" pitchFamily="49" charset="-122"/>
            </a:endParaRPr>
          </a:p>
        </p:txBody>
      </p:sp>
      <p:pic>
        <p:nvPicPr>
          <p:cNvPr id="61442" name="图片 171"/>
          <p:cNvPicPr>
            <a:picLocks noChangeAspect="1"/>
          </p:cNvPicPr>
          <p:nvPr/>
        </p:nvPicPr>
        <p:blipFill>
          <a:blip r:embed="rId3">
            <a:clrChange>
              <a:clrFrom>
                <a:srgbClr val="000000"/>
              </a:clrFrom>
              <a:clrTo>
                <a:srgbClr val="000000">
                  <a:alpha val="0"/>
                </a:srgbClr>
              </a:clrTo>
            </a:clrChange>
          </a:blip>
          <a:srcRect/>
          <a:stretch>
            <a:fillRect/>
          </a:stretch>
        </p:blipFill>
        <p:spPr bwMode="auto">
          <a:xfrm>
            <a:off x="1187450" y="4335463"/>
            <a:ext cx="5548313" cy="2427287"/>
          </a:xfrm>
          <a:prstGeom prst="rect">
            <a:avLst/>
          </a:prstGeom>
          <a:noFill/>
          <a:ln w="19050">
            <a:solidFill>
              <a:srgbClr val="FFFF00"/>
            </a:solidFill>
            <a:miter lim="800000"/>
            <a:headEnd/>
            <a:tailEnd/>
          </a:ln>
        </p:spPr>
      </p:pic>
      <p:cxnSp>
        <p:nvCxnSpPr>
          <p:cNvPr id="61443" name="直接箭头连接符 172"/>
          <p:cNvCxnSpPr>
            <a:cxnSpLocks noChangeShapeType="1"/>
          </p:cNvCxnSpPr>
          <p:nvPr/>
        </p:nvCxnSpPr>
        <p:spPr bwMode="auto">
          <a:xfrm>
            <a:off x="2484438" y="4210050"/>
            <a:ext cx="0" cy="715963"/>
          </a:xfrm>
          <a:prstGeom prst="straightConnector1">
            <a:avLst/>
          </a:prstGeom>
          <a:noFill/>
          <a:ln w="38100" algn="ctr">
            <a:solidFill>
              <a:srgbClr val="FFFF00"/>
            </a:solidFill>
            <a:round/>
            <a:headEnd/>
            <a:tailEnd type="arrow" w="med" len="med"/>
          </a:ln>
        </p:spPr>
      </p:cxnSp>
      <p:cxnSp>
        <p:nvCxnSpPr>
          <p:cNvPr id="61444" name="直接箭头连接符 173"/>
          <p:cNvCxnSpPr>
            <a:cxnSpLocks noChangeShapeType="1"/>
          </p:cNvCxnSpPr>
          <p:nvPr/>
        </p:nvCxnSpPr>
        <p:spPr bwMode="auto">
          <a:xfrm>
            <a:off x="5508625" y="4210050"/>
            <a:ext cx="0" cy="1417638"/>
          </a:xfrm>
          <a:prstGeom prst="straightConnector1">
            <a:avLst/>
          </a:prstGeom>
          <a:noFill/>
          <a:ln w="38100" algn="ctr">
            <a:solidFill>
              <a:srgbClr val="FFFF00"/>
            </a:solidFill>
            <a:round/>
            <a:headEnd/>
            <a:tailEnd type="arrow" w="med" len="med"/>
          </a:ln>
        </p:spPr>
      </p:cxnSp>
      <p:cxnSp>
        <p:nvCxnSpPr>
          <p:cNvPr id="61445" name="直接箭头连接符 174"/>
          <p:cNvCxnSpPr>
            <a:cxnSpLocks noChangeShapeType="1"/>
          </p:cNvCxnSpPr>
          <p:nvPr/>
        </p:nvCxnSpPr>
        <p:spPr bwMode="auto">
          <a:xfrm flipH="1">
            <a:off x="2774950" y="4210050"/>
            <a:ext cx="9525" cy="936625"/>
          </a:xfrm>
          <a:prstGeom prst="straightConnector1">
            <a:avLst/>
          </a:prstGeom>
          <a:noFill/>
          <a:ln w="38100" algn="ctr">
            <a:solidFill>
              <a:srgbClr val="FFFF00"/>
            </a:solidFill>
            <a:round/>
            <a:headEnd/>
            <a:tailEnd type="arrow" w="med" len="med"/>
          </a:ln>
        </p:spPr>
      </p:cxnSp>
      <p:cxnSp>
        <p:nvCxnSpPr>
          <p:cNvPr id="61446" name="直接箭头连接符 175"/>
          <p:cNvCxnSpPr>
            <a:cxnSpLocks noChangeShapeType="1"/>
          </p:cNvCxnSpPr>
          <p:nvPr/>
        </p:nvCxnSpPr>
        <p:spPr bwMode="auto">
          <a:xfrm>
            <a:off x="3132138" y="4210050"/>
            <a:ext cx="0" cy="1152525"/>
          </a:xfrm>
          <a:prstGeom prst="straightConnector1">
            <a:avLst/>
          </a:prstGeom>
          <a:noFill/>
          <a:ln w="38100" algn="ctr">
            <a:solidFill>
              <a:srgbClr val="FFFF00"/>
            </a:solidFill>
            <a:round/>
            <a:headEnd/>
            <a:tailEnd type="arrow" w="med" len="med"/>
          </a:ln>
        </p:spPr>
      </p:cxnSp>
      <p:sp>
        <p:nvSpPr>
          <p:cNvPr id="61447" name="文本框 25"/>
          <p:cNvSpPr txBox="1">
            <a:spLocks noChangeArrowheads="1"/>
          </p:cNvSpPr>
          <p:nvPr/>
        </p:nvSpPr>
        <p:spPr bwMode="auto">
          <a:xfrm>
            <a:off x="6829425" y="1700213"/>
            <a:ext cx="1414463" cy="461962"/>
          </a:xfrm>
          <a:prstGeom prst="rect">
            <a:avLst/>
          </a:prstGeom>
          <a:solidFill>
            <a:srgbClr val="000099"/>
          </a:solidFill>
          <a:ln w="9525">
            <a:noFill/>
            <a:miter lim="800000"/>
            <a:headEnd/>
            <a:tailEnd/>
          </a:ln>
        </p:spPr>
        <p:txBody>
          <a:bodyPr wrap="none">
            <a:spAutoFit/>
          </a:bodyPr>
          <a:lstStyle/>
          <a:p>
            <a:r>
              <a:rPr lang="zh-CN" altLang="en-US" sz="2400">
                <a:ea typeface="黑体" pitchFamily="49" charset="-122"/>
                <a:cs typeface="Arial" charset="0"/>
              </a:rPr>
              <a:t>因子纳入</a:t>
            </a:r>
          </a:p>
        </p:txBody>
      </p:sp>
      <p:sp>
        <p:nvSpPr>
          <p:cNvPr id="61448" name="文本框 191"/>
          <p:cNvSpPr txBox="1">
            <a:spLocks noChangeArrowheads="1"/>
          </p:cNvSpPr>
          <p:nvPr/>
        </p:nvSpPr>
        <p:spPr bwMode="auto">
          <a:xfrm>
            <a:off x="6829425" y="2557463"/>
            <a:ext cx="1414463" cy="460375"/>
          </a:xfrm>
          <a:prstGeom prst="rect">
            <a:avLst/>
          </a:prstGeom>
          <a:solidFill>
            <a:srgbClr val="000099"/>
          </a:solidFill>
          <a:ln w="9525">
            <a:noFill/>
            <a:miter lim="800000"/>
            <a:headEnd/>
            <a:tailEnd/>
          </a:ln>
        </p:spPr>
        <p:txBody>
          <a:bodyPr wrap="none">
            <a:spAutoFit/>
          </a:bodyPr>
          <a:lstStyle/>
          <a:p>
            <a:r>
              <a:rPr lang="zh-CN" altLang="en-US" sz="2400">
                <a:ea typeface="黑体" pitchFamily="49" charset="-122"/>
                <a:cs typeface="Arial" charset="0"/>
              </a:rPr>
              <a:t>回归分析</a:t>
            </a:r>
          </a:p>
        </p:txBody>
      </p:sp>
      <p:sp>
        <p:nvSpPr>
          <p:cNvPr id="61449" name="文本框 25"/>
          <p:cNvSpPr txBox="1">
            <a:spLocks noChangeArrowheads="1"/>
          </p:cNvSpPr>
          <p:nvPr/>
        </p:nvSpPr>
        <p:spPr bwMode="auto">
          <a:xfrm>
            <a:off x="6829425" y="3565525"/>
            <a:ext cx="1414463" cy="460375"/>
          </a:xfrm>
          <a:prstGeom prst="rect">
            <a:avLst/>
          </a:prstGeom>
          <a:solidFill>
            <a:srgbClr val="000099"/>
          </a:solidFill>
          <a:ln w="9525">
            <a:noFill/>
            <a:miter lim="800000"/>
            <a:headEnd/>
            <a:tailEnd/>
          </a:ln>
        </p:spPr>
        <p:txBody>
          <a:bodyPr wrap="none">
            <a:spAutoFit/>
          </a:bodyPr>
          <a:lstStyle/>
          <a:p>
            <a:r>
              <a:rPr lang="zh-CN" altLang="en-US" sz="2400">
                <a:ea typeface="黑体" pitchFamily="49" charset="-122"/>
                <a:cs typeface="Arial" charset="0"/>
              </a:rPr>
              <a:t>模型构建</a:t>
            </a:r>
          </a:p>
        </p:txBody>
      </p:sp>
      <p:sp>
        <p:nvSpPr>
          <p:cNvPr id="61450" name="文本框 25"/>
          <p:cNvSpPr txBox="1">
            <a:spLocks noChangeArrowheads="1"/>
          </p:cNvSpPr>
          <p:nvPr/>
        </p:nvSpPr>
        <p:spPr bwMode="auto">
          <a:xfrm>
            <a:off x="6981825" y="5437188"/>
            <a:ext cx="1108075" cy="461962"/>
          </a:xfrm>
          <a:prstGeom prst="rect">
            <a:avLst/>
          </a:prstGeom>
          <a:solidFill>
            <a:srgbClr val="000099"/>
          </a:solidFill>
          <a:ln w="9525">
            <a:noFill/>
            <a:miter lim="800000"/>
            <a:headEnd/>
            <a:tailEnd/>
          </a:ln>
        </p:spPr>
        <p:txBody>
          <a:bodyPr wrap="none">
            <a:spAutoFit/>
          </a:bodyPr>
          <a:lstStyle/>
          <a:p>
            <a:r>
              <a:rPr lang="zh-CN" altLang="en-US" sz="2400">
                <a:ea typeface="黑体" pitchFamily="49" charset="-122"/>
                <a:cs typeface="Arial" charset="0"/>
              </a:rPr>
              <a:t>诺模图</a:t>
            </a:r>
          </a:p>
        </p:txBody>
      </p:sp>
      <p:grpSp>
        <p:nvGrpSpPr>
          <p:cNvPr id="61451" name="组合 180"/>
          <p:cNvGrpSpPr>
            <a:grpSpLocks/>
          </p:cNvGrpSpPr>
          <p:nvPr/>
        </p:nvGrpSpPr>
        <p:grpSpPr bwMode="auto">
          <a:xfrm>
            <a:off x="1566863" y="1665288"/>
            <a:ext cx="4949825" cy="2505075"/>
            <a:chOff x="1494814" y="1085104"/>
            <a:chExt cx="4949394" cy="3185033"/>
          </a:xfrm>
        </p:grpSpPr>
        <p:sp>
          <p:nvSpPr>
            <p:cNvPr id="61453" name="圆角矩形 33"/>
            <p:cNvSpPr>
              <a:spLocks noChangeArrowheads="1"/>
            </p:cNvSpPr>
            <p:nvPr/>
          </p:nvSpPr>
          <p:spPr bwMode="auto">
            <a:xfrm>
              <a:off x="4231118" y="1085104"/>
              <a:ext cx="2069074" cy="686404"/>
            </a:xfrm>
            <a:prstGeom prst="roundRect">
              <a:avLst>
                <a:gd name="adj" fmla="val 16667"/>
              </a:avLst>
            </a:prstGeom>
            <a:noFill/>
            <a:ln w="19050" algn="ctr">
              <a:solidFill>
                <a:srgbClr val="FFFF00"/>
              </a:solidFill>
              <a:round/>
              <a:headEnd/>
              <a:tailEnd type="triangle" w="med" len="med"/>
            </a:ln>
          </p:spPr>
          <p:txBody>
            <a:bodyPr anchor="ctr" anchorCtr="1"/>
            <a:lstStyle/>
            <a:p>
              <a:pPr algn="ctr"/>
              <a:r>
                <a:rPr lang="zh-CN" altLang="en-US" sz="2300">
                  <a:ea typeface="黑体" pitchFamily="49" charset="-122"/>
                  <a:cs typeface="Arial" charset="0"/>
                </a:rPr>
                <a:t>影像组学标签</a:t>
              </a:r>
            </a:p>
          </p:txBody>
        </p:sp>
        <p:sp>
          <p:nvSpPr>
            <p:cNvPr id="61454" name="圆角矩形 34"/>
            <p:cNvSpPr>
              <a:spLocks noChangeArrowheads="1"/>
            </p:cNvSpPr>
            <p:nvPr/>
          </p:nvSpPr>
          <p:spPr bwMode="auto">
            <a:xfrm>
              <a:off x="1494814" y="1085104"/>
              <a:ext cx="2059283" cy="686404"/>
            </a:xfrm>
            <a:prstGeom prst="roundRect">
              <a:avLst>
                <a:gd name="adj" fmla="val 16667"/>
              </a:avLst>
            </a:prstGeom>
            <a:noFill/>
            <a:ln w="19050" algn="ctr">
              <a:solidFill>
                <a:srgbClr val="FFFF00"/>
              </a:solidFill>
              <a:round/>
              <a:headEnd/>
              <a:tailEnd type="triangle" w="med" len="med"/>
            </a:ln>
          </p:spPr>
          <p:txBody>
            <a:bodyPr anchor="ctr" anchorCtr="1"/>
            <a:lstStyle/>
            <a:p>
              <a:pPr algn="ctr"/>
              <a:r>
                <a:rPr lang="zh-CN" altLang="en-US" sz="2300">
                  <a:ea typeface="黑体" pitchFamily="49" charset="-122"/>
                  <a:cs typeface="Arial" charset="0"/>
                </a:rPr>
                <a:t>临床预后因子</a:t>
              </a:r>
            </a:p>
          </p:txBody>
        </p:sp>
        <p:sp>
          <p:nvSpPr>
            <p:cNvPr id="184" name="左大括号 183">
              <a:extLst/>
            </p:cNvPr>
            <p:cNvSpPr/>
            <p:nvPr/>
          </p:nvSpPr>
          <p:spPr bwMode="auto">
            <a:xfrm rot="16200000">
              <a:off x="3731846" y="494208"/>
              <a:ext cx="322944" cy="2962017"/>
            </a:xfrm>
            <a:prstGeom prst="leftBrace">
              <a:avLst/>
            </a:prstGeom>
            <a:noFill/>
            <a:ln w="19050" cap="flat" cmpd="sng" algn="ctr">
              <a:solidFill>
                <a:srgbClr val="FFFF00"/>
              </a:solidFill>
              <a:prstDash val="solid"/>
              <a:round/>
              <a:headEnd type="none" w="med" len="med"/>
              <a:tailEnd type="none" w="med" len="med"/>
            </a:ln>
            <a:effectLst/>
          </p:spPr>
          <p:txBody>
            <a:bodyPr/>
            <a:lstStyle/>
            <a:p>
              <a:pPr algn="ctr">
                <a:defRPr/>
              </a:pPr>
              <a:endParaRPr lang="zh-CN" altLang="en-US">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61456" name="圆角矩形 36"/>
            <p:cNvSpPr>
              <a:spLocks noChangeArrowheads="1"/>
            </p:cNvSpPr>
            <p:nvPr/>
          </p:nvSpPr>
          <p:spPr bwMode="auto">
            <a:xfrm>
              <a:off x="1547664" y="3356992"/>
              <a:ext cx="1853050" cy="906287"/>
            </a:xfrm>
            <a:prstGeom prst="roundRect">
              <a:avLst>
                <a:gd name="adj" fmla="val 16667"/>
              </a:avLst>
            </a:prstGeom>
            <a:noFill/>
            <a:ln w="19050" algn="ctr">
              <a:solidFill>
                <a:srgbClr val="FFFF00"/>
              </a:solidFill>
              <a:round/>
              <a:headEnd/>
              <a:tailEnd type="triangle" w="med" len="med"/>
            </a:ln>
          </p:spPr>
          <p:txBody>
            <a:bodyPr anchor="ctr" anchorCtr="1"/>
            <a:lstStyle/>
            <a:p>
              <a:pPr algn="ctr"/>
              <a:r>
                <a:rPr lang="zh-CN" altLang="en-US" sz="2300">
                  <a:ea typeface="黑体" pitchFamily="49" charset="-122"/>
                  <a:cs typeface="Arial" charset="0"/>
                </a:rPr>
                <a:t>临床预后因素</a:t>
              </a:r>
              <a:r>
                <a:rPr lang="en-US" altLang="zh-CN" sz="2300">
                  <a:ea typeface="黑体" pitchFamily="49" charset="-122"/>
                  <a:cs typeface="Arial" charset="0"/>
                </a:rPr>
                <a:t>(</a:t>
              </a:r>
              <a:r>
                <a:rPr lang="en-US" altLang="zh-CN" sz="2300" i="1">
                  <a:ea typeface="黑体" pitchFamily="49" charset="-122"/>
                  <a:cs typeface="Arial" charset="0"/>
                </a:rPr>
                <a:t>p&lt;0.05</a:t>
              </a:r>
              <a:r>
                <a:rPr lang="en-US" altLang="zh-CN" sz="2300">
                  <a:ea typeface="黑体" pitchFamily="49" charset="-122"/>
                  <a:cs typeface="Arial" charset="0"/>
                </a:rPr>
                <a:t>)</a:t>
              </a:r>
              <a:endParaRPr lang="zh-CN" altLang="en-US" sz="2300">
                <a:ea typeface="黑体" pitchFamily="49" charset="-122"/>
                <a:cs typeface="Arial" charset="0"/>
              </a:endParaRPr>
            </a:p>
          </p:txBody>
        </p:sp>
        <p:sp>
          <p:nvSpPr>
            <p:cNvPr id="61457" name="圆角矩形 37"/>
            <p:cNvSpPr>
              <a:spLocks noChangeArrowheads="1"/>
            </p:cNvSpPr>
            <p:nvPr/>
          </p:nvSpPr>
          <p:spPr bwMode="auto">
            <a:xfrm>
              <a:off x="4355976" y="3363849"/>
              <a:ext cx="2088232" cy="906288"/>
            </a:xfrm>
            <a:prstGeom prst="roundRect">
              <a:avLst>
                <a:gd name="adj" fmla="val 16667"/>
              </a:avLst>
            </a:prstGeom>
            <a:noFill/>
            <a:ln w="19050" algn="ctr">
              <a:solidFill>
                <a:srgbClr val="FFFF00"/>
              </a:solidFill>
              <a:round/>
              <a:headEnd/>
              <a:tailEnd type="triangle" w="med" len="med"/>
            </a:ln>
          </p:spPr>
          <p:txBody>
            <a:bodyPr anchor="ctr" anchorCtr="1"/>
            <a:lstStyle/>
            <a:p>
              <a:pPr algn="ctr"/>
              <a:r>
                <a:rPr lang="zh-CN" altLang="en-US" sz="2300">
                  <a:ea typeface="黑体" pitchFamily="49" charset="-122"/>
                  <a:cs typeface="Arial" charset="0"/>
                </a:rPr>
                <a:t>影像预后标签</a:t>
              </a:r>
              <a:endParaRPr lang="en-US" altLang="zh-CN" sz="2300">
                <a:ea typeface="黑体" pitchFamily="49" charset="-122"/>
                <a:cs typeface="Arial" charset="0"/>
              </a:endParaRPr>
            </a:p>
            <a:p>
              <a:pPr algn="ctr"/>
              <a:r>
                <a:rPr lang="en-US" altLang="zh-CN" sz="2300">
                  <a:ea typeface="黑体" pitchFamily="49" charset="-122"/>
                  <a:cs typeface="Arial" charset="0"/>
                </a:rPr>
                <a:t>(</a:t>
              </a:r>
              <a:r>
                <a:rPr lang="en-US" altLang="zh-CN" sz="2300" i="1">
                  <a:ea typeface="黑体" pitchFamily="49" charset="-122"/>
                  <a:cs typeface="Arial" charset="0"/>
                </a:rPr>
                <a:t>p&lt;0.05</a:t>
              </a:r>
              <a:r>
                <a:rPr lang="en-US" altLang="zh-CN" sz="2300">
                  <a:ea typeface="黑体" pitchFamily="49" charset="-122"/>
                  <a:cs typeface="Arial" charset="0"/>
                </a:rPr>
                <a:t>)</a:t>
              </a:r>
              <a:endParaRPr lang="zh-CN" altLang="en-US" sz="2300">
                <a:ea typeface="黑体" pitchFamily="49" charset="-122"/>
                <a:cs typeface="Arial" charset="0"/>
              </a:endParaRPr>
            </a:p>
          </p:txBody>
        </p:sp>
        <p:sp>
          <p:nvSpPr>
            <p:cNvPr id="61458" name="圆角矩形 38"/>
            <p:cNvSpPr>
              <a:spLocks noChangeArrowheads="1"/>
            </p:cNvSpPr>
            <p:nvPr/>
          </p:nvSpPr>
          <p:spPr bwMode="auto">
            <a:xfrm>
              <a:off x="1547664" y="2229146"/>
              <a:ext cx="4733370" cy="616626"/>
            </a:xfrm>
            <a:prstGeom prst="roundRect">
              <a:avLst>
                <a:gd name="adj" fmla="val 16667"/>
              </a:avLst>
            </a:prstGeom>
            <a:noFill/>
            <a:ln w="19050" algn="ctr">
              <a:solidFill>
                <a:srgbClr val="FFFF00"/>
              </a:solidFill>
              <a:round/>
              <a:headEnd/>
              <a:tailEnd type="triangle" w="med" len="med"/>
            </a:ln>
          </p:spPr>
          <p:txBody>
            <a:bodyPr anchor="ctr" anchorCtr="1"/>
            <a:lstStyle/>
            <a:p>
              <a:pPr algn="ctr"/>
              <a:r>
                <a:rPr lang="zh-CN" altLang="en-US" sz="2300">
                  <a:ea typeface="黑体" pitchFamily="49" charset="-122"/>
                  <a:cs typeface="Arial" charset="0"/>
                </a:rPr>
                <a:t>回归分析：复发、疗效或生存期</a:t>
              </a:r>
            </a:p>
          </p:txBody>
        </p:sp>
        <p:sp>
          <p:nvSpPr>
            <p:cNvPr id="188" name="左大括号 187">
              <a:extLst/>
            </p:cNvPr>
            <p:cNvSpPr/>
            <p:nvPr/>
          </p:nvSpPr>
          <p:spPr bwMode="auto">
            <a:xfrm rot="16200000" flipH="1">
              <a:off x="3693076" y="1657227"/>
              <a:ext cx="425881" cy="2987415"/>
            </a:xfrm>
            <a:prstGeom prst="leftBrace">
              <a:avLst/>
            </a:prstGeom>
            <a:noFill/>
            <a:ln w="19050" cap="flat" cmpd="sng" algn="ctr">
              <a:solidFill>
                <a:srgbClr val="FFFF00"/>
              </a:solidFill>
              <a:prstDash val="solid"/>
              <a:round/>
              <a:headEnd type="none" w="med" len="med"/>
              <a:tailEnd type="none" w="med" len="med"/>
            </a:ln>
            <a:effectLst/>
          </p:spPr>
          <p:txBody>
            <a:bodyPr/>
            <a:lstStyle/>
            <a:p>
              <a:pPr algn="ctr">
                <a:defRPr/>
              </a:pPr>
              <a:endParaRPr lang="zh-CN" altLang="en-US">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grpSp>
      <p:sp>
        <p:nvSpPr>
          <p:cNvPr id="189" name="文本框 25">
            <a:extLst/>
          </p:cNvPr>
          <p:cNvSpPr txBox="1"/>
          <p:nvPr/>
        </p:nvSpPr>
        <p:spPr>
          <a:xfrm>
            <a:off x="900113" y="620713"/>
            <a:ext cx="7416800" cy="954087"/>
          </a:xfrm>
          <a:prstGeom prst="rect">
            <a:avLst/>
          </a:prstGeom>
          <a:solidFill>
            <a:schemeClr val="bg2">
              <a:lumMod val="75000"/>
            </a:schemeClr>
          </a:solidFill>
        </p:spPr>
        <p:txBody>
          <a:bodyPr>
            <a:spAutoFit/>
          </a:bodyPr>
          <a:lstStyle/>
          <a:p>
            <a:pPr algn="dist">
              <a:defRPr/>
            </a:pPr>
            <a:r>
              <a:rPr lang="zh-CN" altLang="en-US" sz="2800" dirty="0">
                <a:latin typeface="Arial" panose="020B0604020202020204" pitchFamily="34" charset="0"/>
                <a:ea typeface="黑体" panose="02010609060101010101" pitchFamily="49" charset="-122"/>
                <a:cs typeface="Arial" panose="020B0604020202020204" pitchFamily="34" charset="0"/>
              </a:rPr>
              <a:t>针对具体临床问题，</a:t>
            </a: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融合影像组学标签和临床预后因子</a:t>
            </a:r>
            <a:r>
              <a:rPr lang="zh-CN" altLang="en-US" sz="2800" dirty="0">
                <a:latin typeface="Arial" panose="020B0604020202020204" pitchFamily="34" charset="0"/>
                <a:ea typeface="黑体" panose="02010609060101010101" pitchFamily="49" charset="-122"/>
                <a:cs typeface="Arial" panose="020B0604020202020204" pitchFamily="34" charset="0"/>
              </a:rPr>
              <a:t>，展示适用临床的个体化预测诺模图</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4925" y="34925"/>
            <a:ext cx="9109075"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smtClean="0">
                <a:solidFill>
                  <a:srgbClr val="FFFF00"/>
                </a:solidFill>
                <a:latin typeface="Arial" pitchFamily="34" charset="0"/>
                <a:ea typeface="黑体" pitchFamily="49" charset="-122"/>
              </a:rPr>
              <a:t>—</a:t>
            </a:r>
            <a:r>
              <a:rPr lang="zh-CN" altLang="en-US" sz="3600" b="0" dirty="0" smtClean="0">
                <a:solidFill>
                  <a:srgbClr val="FFFF00"/>
                </a:solidFill>
                <a:latin typeface="Arial" pitchFamily="34" charset="0"/>
                <a:ea typeface="黑体" pitchFamily="49" charset="-122"/>
              </a:rPr>
              <a:t>质量控制</a:t>
            </a:r>
            <a:endParaRPr lang="en-US" altLang="zh-CN" sz="3600" b="0" dirty="0">
              <a:solidFill>
                <a:srgbClr val="FFFF00"/>
              </a:solidFill>
              <a:latin typeface="Arial" pitchFamily="34" charset="0"/>
              <a:ea typeface="黑体" pitchFamily="49" charset="-122"/>
            </a:endParaRPr>
          </a:p>
        </p:txBody>
      </p:sp>
      <p:sp>
        <p:nvSpPr>
          <p:cNvPr id="21" name="矩形 20"/>
          <p:cNvSpPr/>
          <p:nvPr/>
        </p:nvSpPr>
        <p:spPr>
          <a:xfrm>
            <a:off x="341313" y="1557338"/>
            <a:ext cx="8496300" cy="954087"/>
          </a:xfrm>
          <a:prstGeom prst="rect">
            <a:avLst/>
          </a:prstGeom>
          <a:solidFill>
            <a:schemeClr val="bg2">
              <a:lumMod val="75000"/>
            </a:schemeClr>
          </a:solidFill>
          <a:ln w="25400">
            <a:solidFill>
              <a:srgbClr val="FFFF00"/>
            </a:solidFill>
          </a:ln>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zh-CN" altLang="en-US" sz="2800" dirty="0" smtClean="0">
                <a:latin typeface="Arial" panose="020B0604020202020204" pitchFamily="34" charset="0"/>
                <a:ea typeface="黑体" panose="02010609060101010101" pitchFamily="49" charset="-122"/>
                <a:cs typeface="Arial" panose="020B0604020202020204" pitchFamily="34" charset="0"/>
              </a:rPr>
              <a:t>影像组学作为一个新兴领域，亟需一套统一的质量评估标准，用以控制相关研究的</a:t>
            </a:r>
            <a:r>
              <a:rPr lang="zh-CN" altLang="en-US"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质量和可信度</a:t>
            </a:r>
            <a:r>
              <a:rPr lang="zh-CN" altLang="en-US" sz="2800" dirty="0" smtClean="0">
                <a:latin typeface="Arial" panose="020B0604020202020204" pitchFamily="34" charset="0"/>
                <a:ea typeface="黑体" panose="02010609060101010101" pitchFamily="49" charset="-122"/>
                <a:cs typeface="Arial" panose="020B0604020202020204" pitchFamily="34" charset="0"/>
              </a:rPr>
              <a:t>。</a:t>
            </a:r>
            <a:endParaRPr lang="en-US" altLang="zh-CN" sz="2800" dirty="0" smtClean="0">
              <a:latin typeface="Arial" panose="020B0604020202020204" pitchFamily="34" charset="0"/>
              <a:ea typeface="黑体" panose="02010609060101010101" pitchFamily="49" charset="-122"/>
              <a:cs typeface="Arial" panose="020B0604020202020204" pitchFamily="34" charset="0"/>
            </a:endParaRPr>
          </a:p>
        </p:txBody>
      </p:sp>
      <p:sp>
        <p:nvSpPr>
          <p:cNvPr id="22" name="Rectangle 3"/>
          <p:cNvSpPr txBox="1">
            <a:spLocks noChangeArrowheads="1"/>
          </p:cNvSpPr>
          <p:nvPr/>
        </p:nvSpPr>
        <p:spPr bwMode="auto">
          <a:xfrm>
            <a:off x="330200" y="2857500"/>
            <a:ext cx="1871663"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图像采集标准声明</a:t>
            </a:r>
            <a:endParaRPr lang="zh-CN" altLang="en-US" b="0" kern="0" dirty="0">
              <a:solidFill>
                <a:schemeClr val="tx1"/>
              </a:solidFill>
              <a:cs typeface="Arial" panose="020B0604020202020204" pitchFamily="34" charset="0"/>
              <a:sym typeface="Arial" pitchFamily="34" charset="0"/>
            </a:endParaRPr>
          </a:p>
        </p:txBody>
      </p:sp>
      <p:sp>
        <p:nvSpPr>
          <p:cNvPr id="23" name="Rectangle 3"/>
          <p:cNvSpPr txBox="1">
            <a:spLocks noChangeArrowheads="1"/>
          </p:cNvSpPr>
          <p:nvPr/>
        </p:nvSpPr>
        <p:spPr bwMode="auto">
          <a:xfrm>
            <a:off x="2554288" y="2857500"/>
            <a:ext cx="1871662"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实验设计详细描述</a:t>
            </a:r>
            <a:endParaRPr lang="zh-CN" altLang="en-US" b="0" kern="0" dirty="0">
              <a:solidFill>
                <a:schemeClr val="tx1"/>
              </a:solidFill>
              <a:cs typeface="Arial" panose="020B0604020202020204" pitchFamily="34" charset="0"/>
              <a:sym typeface="Arial" pitchFamily="34" charset="0"/>
            </a:endParaRPr>
          </a:p>
        </p:txBody>
      </p:sp>
      <p:sp>
        <p:nvSpPr>
          <p:cNvPr id="24" name="Rectangle 3"/>
          <p:cNvSpPr txBox="1">
            <a:spLocks noChangeArrowheads="1"/>
          </p:cNvSpPr>
          <p:nvPr/>
        </p:nvSpPr>
        <p:spPr bwMode="auto">
          <a:xfrm>
            <a:off x="4786313" y="2857500"/>
            <a:ext cx="1871662"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质量控制环节描述</a:t>
            </a:r>
            <a:endParaRPr lang="zh-CN" altLang="en-US" b="0" kern="0" dirty="0">
              <a:solidFill>
                <a:schemeClr val="tx1"/>
              </a:solidFill>
              <a:cs typeface="Arial" panose="020B0604020202020204" pitchFamily="34" charset="0"/>
              <a:sym typeface="Arial" pitchFamily="34" charset="0"/>
            </a:endParaRPr>
          </a:p>
        </p:txBody>
      </p:sp>
      <p:sp>
        <p:nvSpPr>
          <p:cNvPr id="25" name="Rectangle 3"/>
          <p:cNvSpPr txBox="1">
            <a:spLocks noChangeArrowheads="1"/>
          </p:cNvSpPr>
          <p:nvPr/>
        </p:nvSpPr>
        <p:spPr bwMode="auto">
          <a:xfrm>
            <a:off x="7016750" y="2852738"/>
            <a:ext cx="1876425" cy="954087"/>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标准操作流程描述</a:t>
            </a:r>
            <a:endParaRPr lang="zh-CN" altLang="en-US" b="0" kern="0" dirty="0">
              <a:solidFill>
                <a:schemeClr val="tx1"/>
              </a:solidFill>
              <a:cs typeface="Arial" panose="020B0604020202020204" pitchFamily="34" charset="0"/>
              <a:sym typeface="Arial" pitchFamily="34" charset="0"/>
            </a:endParaRPr>
          </a:p>
        </p:txBody>
      </p:sp>
      <p:sp>
        <p:nvSpPr>
          <p:cNvPr id="27" name="矩形 26"/>
          <p:cNvSpPr/>
          <p:nvPr/>
        </p:nvSpPr>
        <p:spPr>
          <a:xfrm>
            <a:off x="296863" y="4157663"/>
            <a:ext cx="8596312" cy="1816100"/>
          </a:xfrm>
          <a:prstGeom prst="rect">
            <a:avLst/>
          </a:prstGeom>
          <a:solidFill>
            <a:schemeClr val="bg2">
              <a:lumMod val="75000"/>
            </a:schemeClr>
          </a:solidFill>
          <a:ln w="25400">
            <a:solidFill>
              <a:srgbClr val="FFFF00"/>
            </a:solidFill>
          </a:ln>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just">
              <a:defRPr/>
            </a:pPr>
            <a:r>
              <a:rPr lang="zh-CN" altLang="en-US"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影像组学质量评分标准</a:t>
            </a:r>
            <a:r>
              <a:rPr lang="en-US" altLang="zh-CN"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 (The criteria of the RQS)</a:t>
            </a:r>
          </a:p>
          <a:p>
            <a:pPr algn="just">
              <a:defRPr/>
            </a:pPr>
            <a:r>
              <a:rPr lang="en-US" altLang="zh-CN" sz="2800" dirty="0">
                <a:solidFill>
                  <a:srgbClr val="FFFF00"/>
                </a:solidFill>
                <a:latin typeface="Arial" panose="020B0604020202020204" pitchFamily="34" charset="0"/>
                <a:ea typeface="黑体" panose="02010609060101010101" pitchFamily="49" charset="-122"/>
                <a:cs typeface="Arial" panose="020B0604020202020204" pitchFamily="34" charset="0"/>
              </a:rPr>
              <a:t>5</a:t>
            </a: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个方面：</a:t>
            </a:r>
            <a:r>
              <a:rPr lang="zh-CN" altLang="en-US" sz="2800" dirty="0">
                <a:latin typeface="Arial" panose="020B0604020202020204" pitchFamily="34" charset="0"/>
                <a:ea typeface="黑体" panose="02010609060101010101" pitchFamily="49" charset="-122"/>
                <a:cs typeface="Arial" panose="020B0604020202020204" pitchFamily="34" charset="0"/>
              </a:rPr>
              <a:t>数据选择、感兴趣区域分割、特征提取、探索性分析及模型建立与评估</a:t>
            </a:r>
            <a:endParaRPr lang="en-US" altLang="zh-CN" sz="2800" dirty="0">
              <a:solidFill>
                <a:srgbClr val="FFFF00"/>
              </a:solidFill>
              <a:latin typeface="Arial" panose="020B0604020202020204" pitchFamily="34" charset="0"/>
              <a:ea typeface="黑体" panose="02010609060101010101" pitchFamily="49" charset="-122"/>
              <a:cs typeface="Arial" panose="020B0604020202020204" pitchFamily="34" charset="0"/>
            </a:endParaRPr>
          </a:p>
          <a:p>
            <a:pPr algn="just">
              <a:defRPr/>
            </a:pPr>
            <a:r>
              <a:rPr lang="en-US" altLang="zh-CN"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16</a:t>
            </a:r>
            <a:r>
              <a:rPr lang="zh-CN" altLang="en-US" sz="2800" dirty="0">
                <a:solidFill>
                  <a:srgbClr val="FFFF00"/>
                </a:solidFill>
                <a:latin typeface="Arial" panose="020B0604020202020204" pitchFamily="34" charset="0"/>
                <a:ea typeface="黑体" panose="02010609060101010101" pitchFamily="49" charset="-122"/>
                <a:cs typeface="Arial" panose="020B0604020202020204" pitchFamily="34" charset="0"/>
              </a:rPr>
              <a:t>项</a:t>
            </a:r>
            <a:r>
              <a:rPr lang="zh-CN" altLang="en-US" sz="2800" dirty="0" smtClean="0">
                <a:latin typeface="Arial" panose="020B0604020202020204" pitchFamily="34" charset="0"/>
                <a:ea typeface="黑体" panose="02010609060101010101" pitchFamily="49" charset="-122"/>
                <a:cs typeface="Arial" panose="020B0604020202020204" pitchFamily="34" charset="0"/>
              </a:rPr>
              <a:t>评价内容</a:t>
            </a:r>
            <a:r>
              <a:rPr lang="zh-CN" altLang="en-US"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a:t>
            </a:r>
            <a:r>
              <a:rPr lang="en-US" altLang="zh-CN"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36</a:t>
            </a:r>
            <a:r>
              <a:rPr lang="zh-CN" altLang="en-US" sz="2800" dirty="0" smtClean="0">
                <a:solidFill>
                  <a:srgbClr val="FFFF00"/>
                </a:solidFill>
                <a:latin typeface="Arial" panose="020B0604020202020204" pitchFamily="34" charset="0"/>
                <a:ea typeface="黑体" panose="02010609060101010101" pitchFamily="49" charset="-122"/>
                <a:cs typeface="Arial" panose="020B0604020202020204" pitchFamily="34" charset="0"/>
              </a:rPr>
              <a:t>分</a:t>
            </a:r>
            <a:r>
              <a:rPr lang="zh-CN" altLang="en-US" sz="2800" dirty="0" smtClean="0">
                <a:latin typeface="Arial" panose="020B0604020202020204" pitchFamily="34" charset="0"/>
                <a:ea typeface="黑体" panose="02010609060101010101" pitchFamily="49" charset="-122"/>
                <a:cs typeface="Arial" panose="020B0604020202020204" pitchFamily="34" charset="0"/>
              </a:rPr>
              <a:t>满分标准</a:t>
            </a:r>
            <a:endParaRPr lang="en-US" altLang="zh-CN" sz="2800" dirty="0" smtClean="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250825" y="1098550"/>
          <a:ext cx="8713788" cy="5145088"/>
        </p:xfrm>
        <a:graphic>
          <a:graphicData uri="http://schemas.openxmlformats.org/drawingml/2006/table">
            <a:tbl>
              <a:tblPr firstRow="1" bandRow="1">
                <a:tableStyleId>{5C22544A-7EE6-4342-B048-85BDC9FD1C3A}</a:tableStyleId>
              </a:tblPr>
              <a:tblGrid>
                <a:gridCol w="665820">
                  <a:extLst>
                    <a:ext uri="{9D8B030D-6E8A-4147-A177-3AD203B41FA5}">
                      <a16:colId xmlns:a16="http://schemas.microsoft.com/office/drawing/2014/main" val="20000"/>
                    </a:ext>
                  </a:extLst>
                </a:gridCol>
                <a:gridCol w="5544616">
                  <a:extLst>
                    <a:ext uri="{9D8B030D-6E8A-4147-A177-3AD203B41FA5}">
                      <a16:colId xmlns:a16="http://schemas.microsoft.com/office/drawing/2014/main" val="20001"/>
                    </a:ext>
                  </a:extLst>
                </a:gridCol>
                <a:gridCol w="2502532">
                  <a:extLst>
                    <a:ext uri="{9D8B030D-6E8A-4147-A177-3AD203B41FA5}">
                      <a16:colId xmlns:a16="http://schemas.microsoft.com/office/drawing/2014/main" val="20002"/>
                    </a:ext>
                  </a:extLst>
                </a:gridCol>
              </a:tblGrid>
              <a:tr h="522096">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rPr>
                        <a:t>1</a:t>
                      </a:r>
                      <a:endParaRPr lang="zh-CN" altLang="en-US" sz="2400" b="0" dirty="0">
                        <a:solidFill>
                          <a:schemeClr val="tx1"/>
                        </a:solidFill>
                        <a:effectLst/>
                        <a:latin typeface="黑体" panose="02010609060101010101" pitchFamily="49" charset="-122"/>
                        <a:ea typeface="黑体" panose="02010609060101010101" pitchFamily="49"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dirty="0" smtClean="0">
                          <a:solidFill>
                            <a:schemeClr val="tx1"/>
                          </a:solidFill>
                          <a:effectLst/>
                          <a:latin typeface="黑体" panose="02010609060101010101" pitchFamily="49" charset="-122"/>
                          <a:ea typeface="黑体" panose="02010609060101010101" pitchFamily="49" charset="-122"/>
                        </a:rPr>
                        <a:t>是否对图像采集标准进行详尽的描述</a:t>
                      </a:r>
                      <a:endParaRPr lang="zh-CN" altLang="en-US" sz="2400" b="0" dirty="0">
                        <a:solidFill>
                          <a:schemeClr val="tx1"/>
                        </a:solidFill>
                        <a:effectLst/>
                        <a:latin typeface="黑体" panose="02010609060101010101" pitchFamily="49" charset="-122"/>
                        <a:ea typeface="黑体" panose="02010609060101010101" pitchFamily="49"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（有描述）</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（公开的标准）</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2</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是否使用多种分割方法</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endPar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3</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是否设置仿体实验</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21944">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4</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是否进行了多时间点的图像采集</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endPar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5</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对于不同的分割方式，是否进行特征降维以及特征稳定性评估</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-3</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（均未实现）</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+3</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（如均实现）</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6</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是否与非影像组学因素进行多变量分析</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7</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是否将影像组学特征与生物学原理关联</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8</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是否设置截断值（中值或经验值等）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bl>
          </a:graphicData>
        </a:graphic>
      </p:graphicFrame>
      <p:sp>
        <p:nvSpPr>
          <p:cNvPr id="65575" name="Content Placeholder 4"/>
          <p:cNvSpPr txBox="1">
            <a:spLocks/>
          </p:cNvSpPr>
          <p:nvPr/>
        </p:nvSpPr>
        <p:spPr bwMode="auto">
          <a:xfrm>
            <a:off x="419100" y="6092825"/>
            <a:ext cx="8905875" cy="765175"/>
          </a:xfrm>
          <a:prstGeom prst="rect">
            <a:avLst/>
          </a:prstGeom>
          <a:noFill/>
          <a:ln w="9525">
            <a:noFill/>
            <a:miter lim="800000"/>
            <a:headEnd/>
            <a:tailEnd/>
          </a:ln>
        </p:spPr>
        <p:txBody>
          <a:bodyPr/>
          <a:lstStyle/>
          <a:p>
            <a:pPr eaLnBrk="0" hangingPunct="0">
              <a:buClr>
                <a:schemeClr val="hlink"/>
              </a:buClr>
              <a:buSzPct val="70000"/>
              <a:buFont typeface="Wingdings" pitchFamily="2" charset="2"/>
              <a:buNone/>
            </a:pPr>
            <a:r>
              <a:rPr lang="en-US" altLang="zh-CN">
                <a:ea typeface="黑体" pitchFamily="49" charset="-122"/>
                <a:cs typeface="Arial" charset="0"/>
              </a:rPr>
              <a:t>Lambin P, Leijenaar R, Deist T M, et al. Radiomics: the bridge between medical imaging and personalized medicine.[J]. Nature Reviews Clinical Oncology, 2017.</a:t>
            </a:r>
          </a:p>
        </p:txBody>
      </p:sp>
      <p:sp>
        <p:nvSpPr>
          <p:cNvPr id="7"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a:solidFill>
                  <a:srgbClr val="FFFF00"/>
                </a:solidFill>
                <a:latin typeface="Arial" pitchFamily="34" charset="0"/>
                <a:ea typeface="黑体" pitchFamily="49" charset="-122"/>
              </a:rPr>
              <a:t>—</a:t>
            </a:r>
            <a:r>
              <a:rPr lang="zh-CN" altLang="en-US" sz="3600" b="0" dirty="0">
                <a:solidFill>
                  <a:srgbClr val="FFFF00"/>
                </a:solidFill>
                <a:latin typeface="Arial" pitchFamily="34" charset="0"/>
                <a:ea typeface="黑体" pitchFamily="49" charset="-122"/>
              </a:rPr>
              <a:t>质量控制</a:t>
            </a:r>
            <a:endParaRPr lang="en-US" altLang="zh-CN" sz="3600" b="0" dirty="0">
              <a:solidFill>
                <a:srgbClr val="FFFF00"/>
              </a:solidFill>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250825" y="1098550"/>
          <a:ext cx="8713788" cy="4976813"/>
        </p:xfrm>
        <a:graphic>
          <a:graphicData uri="http://schemas.openxmlformats.org/drawingml/2006/table">
            <a:tbl>
              <a:tblPr firstRow="1" bandRow="1">
                <a:tableStyleId>{5C22544A-7EE6-4342-B048-85BDC9FD1C3A}</a:tableStyleId>
              </a:tblPr>
              <a:tblGrid>
                <a:gridCol w="665820">
                  <a:extLst>
                    <a:ext uri="{9D8B030D-6E8A-4147-A177-3AD203B41FA5}">
                      <a16:colId xmlns:a16="http://schemas.microsoft.com/office/drawing/2014/main" val="20000"/>
                    </a:ext>
                  </a:extLst>
                </a:gridCol>
                <a:gridCol w="5544616">
                  <a:extLst>
                    <a:ext uri="{9D8B030D-6E8A-4147-A177-3AD203B41FA5}">
                      <a16:colId xmlns:a16="http://schemas.microsoft.com/office/drawing/2014/main" val="20001"/>
                    </a:ext>
                  </a:extLst>
                </a:gridCol>
                <a:gridCol w="2502532">
                  <a:extLst>
                    <a:ext uri="{9D8B030D-6E8A-4147-A177-3AD203B41FA5}">
                      <a16:colId xmlns:a16="http://schemas.microsoft.com/office/drawing/2014/main" val="20002"/>
                    </a:ext>
                  </a:extLst>
                </a:gridCol>
              </a:tblGrid>
              <a:tr h="522096">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rPr>
                        <a:t>9</a:t>
                      </a:r>
                      <a:endParaRPr lang="zh-CN" altLang="en-US" sz="2400" b="0" dirty="0">
                        <a:solidFill>
                          <a:schemeClr val="tx1"/>
                        </a:solidFill>
                        <a:effectLst/>
                        <a:latin typeface="黑体" panose="02010609060101010101" pitchFamily="49" charset="-122"/>
                        <a:ea typeface="黑体" panose="02010609060101010101" pitchFamily="49"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dirty="0" smtClean="0">
                          <a:solidFill>
                            <a:schemeClr val="tx1"/>
                          </a:solidFill>
                          <a:effectLst/>
                          <a:latin typeface="黑体" panose="02010609060101010101" pitchFamily="49" charset="-122"/>
                          <a:ea typeface="黑体" panose="02010609060101010101" pitchFamily="49" charset="-122"/>
                        </a:rPr>
                        <a:t>是否进行了效能评估（</a:t>
                      </a:r>
                      <a:r>
                        <a:rPr lang="en-US" altLang="zh-CN" sz="2400" b="0" dirty="0" smtClean="0">
                          <a:solidFill>
                            <a:schemeClr val="tx1"/>
                          </a:solidFill>
                          <a:effectLst/>
                          <a:latin typeface="黑体" panose="02010609060101010101" pitchFamily="49" charset="-122"/>
                          <a:ea typeface="黑体" panose="02010609060101010101" pitchFamily="49" charset="-122"/>
                        </a:rPr>
                        <a:t>roc</a:t>
                      </a:r>
                      <a:r>
                        <a:rPr lang="zh-CN" altLang="en-US" sz="2400" b="0" dirty="0" smtClean="0">
                          <a:solidFill>
                            <a:schemeClr val="tx1"/>
                          </a:solidFill>
                          <a:effectLst/>
                          <a:latin typeface="黑体" panose="02010609060101010101" pitchFamily="49" charset="-122"/>
                          <a:ea typeface="黑体" panose="02010609060101010101" pitchFamily="49" charset="-122"/>
                        </a:rPr>
                        <a:t>曲线）；</a:t>
                      </a:r>
                      <a:endParaRPr lang="en-US" altLang="zh-CN" sz="2400" b="0" dirty="0" smtClean="0">
                        <a:solidFill>
                          <a:schemeClr val="tx1"/>
                        </a:solidFill>
                        <a:effectLst/>
                        <a:latin typeface="黑体" panose="02010609060101010101" pitchFamily="49" charset="-122"/>
                        <a:ea typeface="黑体" panose="02010609060101010101" pitchFamily="49" charset="-122"/>
                      </a:endParaRPr>
                    </a:p>
                    <a:p>
                      <a:pPr algn="l"/>
                      <a:r>
                        <a:rPr lang="zh-CN" altLang="en-US" sz="2400" b="0" dirty="0" smtClean="0">
                          <a:solidFill>
                            <a:schemeClr val="tx1"/>
                          </a:solidFill>
                          <a:effectLst/>
                          <a:latin typeface="黑体" panose="02010609060101010101" pitchFamily="49" charset="-122"/>
                          <a:ea typeface="黑体" panose="02010609060101010101" pitchFamily="49" charset="-122"/>
                        </a:rPr>
                        <a:t>是否进行随机采样试验</a:t>
                      </a:r>
                      <a:endParaRPr lang="zh-CN" altLang="en-US" sz="2400" b="0" dirty="0">
                        <a:solidFill>
                          <a:schemeClr val="tx1"/>
                        </a:solidFill>
                        <a:effectLst/>
                        <a:latin typeface="黑体" panose="02010609060101010101" pitchFamily="49" charset="-122"/>
                        <a:ea typeface="黑体" panose="02010609060101010101" pitchFamily="49"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（效能评估）</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（随机采样）</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10</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是否进行校准评估（校准曲线）；</a:t>
                      </a:r>
                      <a:endPar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是否进行随机采样试验</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（校准评估）</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（随机采样）</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11</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是否是前瞻性数据</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rgbClr val="FFFF00"/>
                          </a:solidFill>
                          <a:effectLst/>
                          <a:latin typeface="黑体" panose="02010609060101010101" pitchFamily="49" charset="-122"/>
                          <a:ea typeface="黑体" panose="02010609060101010101" pitchFamily="49" charset="-122"/>
                          <a:cs typeface="Arial" panose="020B0604020202020204" pitchFamily="34" charset="0"/>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21944">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12</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是否进行验证（单</a:t>
                      </a:r>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a:t>
                      </a:r>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多中心）</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-5</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（未进行验证）</a:t>
                      </a: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+2</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（同一中心）</a:t>
                      </a: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+3</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（其他中心）</a:t>
                      </a: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+4</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（两家中心）</a:t>
                      </a: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+5</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（三家以上）</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13</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是否与“金标准”进行比较</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bl>
          </a:graphicData>
        </a:graphic>
      </p:graphicFrame>
      <p:sp>
        <p:nvSpPr>
          <p:cNvPr id="66587" name="Content Placeholder 4"/>
          <p:cNvSpPr txBox="1">
            <a:spLocks/>
          </p:cNvSpPr>
          <p:nvPr/>
        </p:nvSpPr>
        <p:spPr bwMode="auto">
          <a:xfrm>
            <a:off x="419100" y="6092825"/>
            <a:ext cx="8905875" cy="765175"/>
          </a:xfrm>
          <a:prstGeom prst="rect">
            <a:avLst/>
          </a:prstGeom>
          <a:noFill/>
          <a:ln w="9525">
            <a:noFill/>
            <a:miter lim="800000"/>
            <a:headEnd/>
            <a:tailEnd/>
          </a:ln>
        </p:spPr>
        <p:txBody>
          <a:bodyPr/>
          <a:lstStyle/>
          <a:p>
            <a:pPr eaLnBrk="0" hangingPunct="0">
              <a:buClr>
                <a:schemeClr val="hlink"/>
              </a:buClr>
              <a:buSzPct val="70000"/>
              <a:buFont typeface="Wingdings" pitchFamily="2" charset="2"/>
              <a:buNone/>
            </a:pPr>
            <a:r>
              <a:rPr lang="en-US" altLang="zh-CN">
                <a:ea typeface="黑体" pitchFamily="49" charset="-122"/>
                <a:cs typeface="Arial" charset="0"/>
              </a:rPr>
              <a:t>Lambin P, Leijenaar R, Deist T M, et al. Radiomics: the bridge between medical imaging and personalized medicine.[J]. Nature Reviews Clinical Oncology, 2017.</a:t>
            </a:r>
          </a:p>
        </p:txBody>
      </p:sp>
      <p:sp>
        <p:nvSpPr>
          <p:cNvPr id="7"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a:solidFill>
                  <a:srgbClr val="FFFF00"/>
                </a:solidFill>
                <a:latin typeface="Arial" pitchFamily="34" charset="0"/>
                <a:ea typeface="黑体" pitchFamily="49" charset="-122"/>
              </a:rPr>
              <a:t>—</a:t>
            </a:r>
            <a:r>
              <a:rPr lang="zh-CN" altLang="en-US" sz="3600" b="0" dirty="0">
                <a:solidFill>
                  <a:srgbClr val="FFFF00"/>
                </a:solidFill>
                <a:latin typeface="Arial" pitchFamily="34" charset="0"/>
                <a:ea typeface="黑体" pitchFamily="49" charset="-122"/>
              </a:rPr>
              <a:t>质量控制</a:t>
            </a:r>
            <a:endParaRPr lang="en-US" altLang="zh-CN" sz="3600" b="0" dirty="0">
              <a:solidFill>
                <a:srgbClr val="FFFF00"/>
              </a:solidFill>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79388" y="1557338"/>
          <a:ext cx="8856662" cy="3786187"/>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4896544">
                  <a:extLst>
                    <a:ext uri="{9D8B030D-6E8A-4147-A177-3AD203B41FA5}">
                      <a16:colId xmlns:a16="http://schemas.microsoft.com/office/drawing/2014/main" val="20001"/>
                    </a:ext>
                  </a:extLst>
                </a:gridCol>
                <a:gridCol w="3096344">
                  <a:extLst>
                    <a:ext uri="{9D8B030D-6E8A-4147-A177-3AD203B41FA5}">
                      <a16:colId xmlns:a16="http://schemas.microsoft.com/office/drawing/2014/main" val="20002"/>
                    </a:ext>
                  </a:extLst>
                </a:gridCol>
              </a:tblGrid>
              <a:tr h="522096">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rPr>
                        <a:t>14</a:t>
                      </a:r>
                      <a:endParaRPr lang="zh-CN" altLang="en-US" sz="2400" b="0" dirty="0">
                        <a:solidFill>
                          <a:schemeClr val="tx1"/>
                        </a:solidFill>
                        <a:effectLst/>
                        <a:latin typeface="黑体" panose="02010609060101010101" pitchFamily="49" charset="-122"/>
                        <a:ea typeface="黑体" panose="02010609060101010101" pitchFamily="49"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dirty="0" smtClean="0">
                          <a:solidFill>
                            <a:schemeClr val="tx1"/>
                          </a:solidFill>
                          <a:effectLst/>
                          <a:latin typeface="黑体" panose="02010609060101010101" pitchFamily="49" charset="-122"/>
                          <a:ea typeface="黑体" panose="02010609060101010101" pitchFamily="49" charset="-122"/>
                        </a:rPr>
                        <a:t>是否探究了潜在的临床应用</a:t>
                      </a:r>
                      <a:endParaRPr lang="en-US" altLang="zh-CN" sz="2400" b="0" dirty="0" smtClean="0">
                        <a:solidFill>
                          <a:schemeClr val="tx1"/>
                        </a:solidFill>
                        <a:effectLst/>
                        <a:latin typeface="黑体" panose="02010609060101010101" pitchFamily="49" charset="-122"/>
                        <a:ea typeface="黑体" panose="02010609060101010101" pitchFamily="49" charset="-122"/>
                      </a:endParaRPr>
                    </a:p>
                    <a:p>
                      <a:pPr algn="l"/>
                      <a:r>
                        <a:rPr lang="zh-CN" altLang="en-US" sz="2400" b="0" dirty="0" smtClean="0">
                          <a:solidFill>
                            <a:schemeClr val="tx1"/>
                          </a:solidFill>
                          <a:effectLst/>
                          <a:latin typeface="黑体" panose="02010609060101010101" pitchFamily="49" charset="-122"/>
                          <a:ea typeface="黑体" panose="02010609060101010101" pitchFamily="49" charset="-122"/>
                        </a:rPr>
                        <a:t>（如决策曲线分析）</a:t>
                      </a:r>
                      <a:endParaRPr lang="zh-CN" altLang="en-US" sz="2400" b="0" dirty="0">
                        <a:solidFill>
                          <a:schemeClr val="tx1"/>
                        </a:solidFill>
                        <a:effectLst/>
                        <a:latin typeface="黑体" panose="02010609060101010101" pitchFamily="49" charset="-122"/>
                        <a:ea typeface="黑体" panose="02010609060101010101" pitchFamily="49"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+2</a:t>
                      </a:r>
                      <a:endPar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15</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是否进行经济学评估</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endPar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522096">
                <a:tc>
                  <a:txBody>
                    <a:bodyPr/>
                    <a:lstStyle/>
                    <a:p>
                      <a:pPr algn="l"/>
                      <a:r>
                        <a:rPr lang="en-US" altLang="zh-CN"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16</a:t>
                      </a:r>
                      <a:endPar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zh-CN" altLang="en-US" sz="2400" b="0" kern="1200" dirty="0" smtClean="0">
                          <a:solidFill>
                            <a:schemeClr val="tx1"/>
                          </a:solidFill>
                          <a:effectLst/>
                          <a:latin typeface="黑体" panose="02010609060101010101" pitchFamily="49" charset="-122"/>
                          <a:ea typeface="黑体" panose="02010609060101010101" pitchFamily="49" charset="-122"/>
                          <a:cs typeface="Arial" pitchFamily="34" charset="0"/>
                        </a:rPr>
                        <a:t>是否公开数据及代码</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（公开扫描参数）</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（公开感兴趣区域）</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（公开源代码）</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p>
                      <a:pPr algn="l"/>
                      <a:r>
                        <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+1</a:t>
                      </a:r>
                      <a:r>
                        <a:rPr lang="zh-CN" altLang="en-US"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rPr>
                        <a:t>（公开特征值）</a:t>
                      </a:r>
                      <a:endParaRPr lang="en-US" altLang="zh-CN" sz="2400" b="0" dirty="0" smtClean="0">
                        <a:solidFill>
                          <a:schemeClr val="tx1"/>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522096">
                <a:tc>
                  <a:txBody>
                    <a:bodyPr/>
                    <a:lstStyle/>
                    <a:p>
                      <a:pPr algn="l"/>
                      <a:r>
                        <a:rPr lang="zh-CN" altLang="en-US" sz="2400" b="0" kern="1200" dirty="0" smtClean="0">
                          <a:solidFill>
                            <a:srgbClr val="FFFF00"/>
                          </a:solidFill>
                          <a:effectLst/>
                          <a:latin typeface="黑体" panose="02010609060101010101" pitchFamily="49" charset="-122"/>
                          <a:ea typeface="黑体" panose="02010609060101010101" pitchFamily="49" charset="-122"/>
                          <a:cs typeface="Arial" pitchFamily="34" charset="0"/>
                        </a:rPr>
                        <a:t>共计</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kern="1200" dirty="0" smtClean="0">
                          <a:solidFill>
                            <a:srgbClr val="FFFF00"/>
                          </a:solidFill>
                          <a:effectLst/>
                          <a:latin typeface="黑体" panose="02010609060101010101" pitchFamily="49" charset="-122"/>
                          <a:ea typeface="黑体" panose="02010609060101010101" pitchFamily="49" charset="-122"/>
                          <a:cs typeface="Arial" pitchFamily="34" charset="0"/>
                        </a:rPr>
                        <a:t>16</a:t>
                      </a:r>
                      <a:r>
                        <a:rPr lang="zh-CN" altLang="en-US" sz="2400" b="0" kern="1200" dirty="0" smtClean="0">
                          <a:solidFill>
                            <a:srgbClr val="FFFF00"/>
                          </a:solidFill>
                          <a:effectLst/>
                          <a:latin typeface="黑体" panose="02010609060101010101" pitchFamily="49" charset="-122"/>
                          <a:ea typeface="黑体" panose="02010609060101010101" pitchFamily="49" charset="-122"/>
                          <a:cs typeface="Arial" pitchFamily="34" charset="0"/>
                        </a:rPr>
                        <a:t>项考核指标</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zh-CN" sz="2400" b="0" dirty="0" smtClean="0">
                          <a:solidFill>
                            <a:srgbClr val="FFFF00"/>
                          </a:solidFill>
                          <a:effectLst/>
                          <a:latin typeface="黑体" panose="02010609060101010101" pitchFamily="49" charset="-122"/>
                          <a:ea typeface="黑体" panose="02010609060101010101" pitchFamily="49" charset="-122"/>
                          <a:cs typeface="Arial" panose="020B0604020202020204" pitchFamily="34" charset="0"/>
                        </a:rPr>
                        <a:t>36</a:t>
                      </a:r>
                      <a:r>
                        <a:rPr lang="zh-CN" altLang="en-US" sz="2400" b="0" dirty="0" smtClean="0">
                          <a:solidFill>
                            <a:srgbClr val="FFFF00"/>
                          </a:solidFill>
                          <a:effectLst/>
                          <a:latin typeface="黑体" panose="02010609060101010101" pitchFamily="49" charset="-122"/>
                          <a:ea typeface="黑体" panose="02010609060101010101" pitchFamily="49" charset="-122"/>
                          <a:cs typeface="Arial" panose="020B0604020202020204" pitchFamily="34" charset="0"/>
                        </a:rPr>
                        <a:t>分</a:t>
                      </a:r>
                      <a:endParaRPr lang="en-US" altLang="zh-CN" sz="2400" b="0" dirty="0" smtClean="0">
                        <a:solidFill>
                          <a:srgbClr val="FFFF00"/>
                        </a:solidFill>
                        <a:effectLst/>
                        <a:latin typeface="黑体" panose="02010609060101010101" pitchFamily="49" charset="-122"/>
                        <a:ea typeface="黑体" panose="02010609060101010101" pitchFamily="49" charset="-122"/>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67607" name="Content Placeholder 4"/>
          <p:cNvSpPr txBox="1">
            <a:spLocks/>
          </p:cNvSpPr>
          <p:nvPr/>
        </p:nvSpPr>
        <p:spPr bwMode="auto">
          <a:xfrm>
            <a:off x="419100" y="6092825"/>
            <a:ext cx="8905875" cy="765175"/>
          </a:xfrm>
          <a:prstGeom prst="rect">
            <a:avLst/>
          </a:prstGeom>
          <a:noFill/>
          <a:ln w="9525">
            <a:noFill/>
            <a:miter lim="800000"/>
            <a:headEnd/>
            <a:tailEnd/>
          </a:ln>
        </p:spPr>
        <p:txBody>
          <a:bodyPr/>
          <a:lstStyle/>
          <a:p>
            <a:pPr eaLnBrk="0" hangingPunct="0">
              <a:buClr>
                <a:schemeClr val="hlink"/>
              </a:buClr>
              <a:buSzPct val="70000"/>
              <a:buFont typeface="Wingdings" pitchFamily="2" charset="2"/>
              <a:buNone/>
            </a:pPr>
            <a:r>
              <a:rPr lang="en-US" altLang="zh-CN">
                <a:ea typeface="黑体" pitchFamily="49" charset="-122"/>
                <a:cs typeface="Arial" charset="0"/>
              </a:rPr>
              <a:t>Lambin P, Leijenaar R, Deist T M, et al. Radiomics: the bridge between medical imaging and personalized medicine.[J]. Nature Reviews Clinical Oncology, 2017.</a:t>
            </a:r>
          </a:p>
        </p:txBody>
      </p:sp>
      <p:sp>
        <p:nvSpPr>
          <p:cNvPr id="7"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影像组学关键技术</a:t>
            </a:r>
            <a:r>
              <a:rPr lang="en-US" altLang="zh-CN" sz="3600" b="0" dirty="0">
                <a:solidFill>
                  <a:srgbClr val="FFFF00"/>
                </a:solidFill>
                <a:latin typeface="Arial" pitchFamily="34" charset="0"/>
                <a:ea typeface="黑体" pitchFamily="49" charset="-122"/>
              </a:rPr>
              <a:t>—</a:t>
            </a:r>
            <a:r>
              <a:rPr lang="zh-CN" altLang="en-US" sz="3600" b="0" dirty="0">
                <a:solidFill>
                  <a:srgbClr val="FFFF00"/>
                </a:solidFill>
                <a:latin typeface="Arial" pitchFamily="34" charset="0"/>
                <a:ea typeface="黑体" pitchFamily="49" charset="-122"/>
              </a:rPr>
              <a:t>质量控制</a:t>
            </a:r>
            <a:endParaRPr lang="en-US" altLang="zh-CN" sz="3600" b="0" dirty="0">
              <a:solidFill>
                <a:srgbClr val="FFFF00"/>
              </a:solidFill>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p:cNvPr>
          <p:cNvSpPr txBox="1">
            <a:spLocks/>
          </p:cNvSpPr>
          <p:nvPr/>
        </p:nvSpPr>
        <p:spPr>
          <a:xfrm>
            <a:off x="0" y="0"/>
            <a:ext cx="9144000" cy="85090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rPr>
              <a:t>报告内容</a:t>
            </a:r>
          </a:p>
        </p:txBody>
      </p:sp>
      <p:sp>
        <p:nvSpPr>
          <p:cNvPr id="68610" name="Rectangle 3"/>
          <p:cNvSpPr txBox="1">
            <a:spLocks noChangeArrowheads="1"/>
          </p:cNvSpPr>
          <p:nvPr/>
        </p:nvSpPr>
        <p:spPr bwMode="auto">
          <a:xfrm>
            <a:off x="1619250" y="1557338"/>
            <a:ext cx="5915025" cy="3743325"/>
          </a:xfrm>
          <a:prstGeom prst="rect">
            <a:avLst/>
          </a:prstGeom>
          <a:noFill/>
          <a:ln w="9525">
            <a:noFill/>
            <a:miter lim="800000"/>
            <a:headEnd/>
            <a:tailEnd/>
          </a:ln>
        </p:spPr>
        <p:txBody>
          <a:bodyPr/>
          <a:lstStyle/>
          <a:p>
            <a:pPr marL="571500" indent="-571500" algn="ctr">
              <a:lnSpc>
                <a:spcPct val="150000"/>
              </a:lnSpc>
              <a:spcBef>
                <a:spcPct val="20000"/>
              </a:spcBef>
              <a:buClr>
                <a:srgbClr val="FFFFFF"/>
              </a:buClr>
              <a:buSzPct val="60000"/>
              <a:buFont typeface="Wingdings" pitchFamily="2" charset="2"/>
              <a:buChar char="n"/>
            </a:pPr>
            <a:r>
              <a:rPr lang="zh-CN" altLang="en-US" sz="3600">
                <a:latin typeface="Times New Roman" pitchFamily="18" charset="0"/>
                <a:ea typeface="黑体" pitchFamily="49" charset="-122"/>
              </a:rPr>
              <a:t>智能医疗研究背景</a:t>
            </a:r>
            <a:endParaRPr lang="en-US" altLang="zh-CN" sz="3600">
              <a:latin typeface="Times New Roman" pitchFamily="18" charset="0"/>
              <a:ea typeface="黑体" pitchFamily="49" charset="-122"/>
            </a:endParaRPr>
          </a:p>
          <a:p>
            <a:pPr marL="571500" indent="-571500" algn="ctr">
              <a:lnSpc>
                <a:spcPct val="150000"/>
              </a:lnSpc>
              <a:spcBef>
                <a:spcPct val="20000"/>
              </a:spcBef>
              <a:buClr>
                <a:srgbClr val="FFFFFF"/>
              </a:buClr>
              <a:buSzPct val="60000"/>
              <a:buFont typeface="Wingdings" pitchFamily="2" charset="2"/>
              <a:buChar char="n"/>
            </a:pPr>
            <a:r>
              <a:rPr lang="zh-CN" altLang="en-US" sz="3600">
                <a:latin typeface="Times New Roman" pitchFamily="18" charset="0"/>
                <a:ea typeface="黑体" pitchFamily="49" charset="-122"/>
              </a:rPr>
              <a:t>智能医疗研究内容</a:t>
            </a:r>
            <a:endParaRPr lang="en-US" altLang="zh-CN" sz="3600">
              <a:latin typeface="Times New Roman" pitchFamily="18" charset="0"/>
              <a:ea typeface="黑体" pitchFamily="49" charset="-122"/>
            </a:endParaRPr>
          </a:p>
          <a:p>
            <a:pPr marL="571500" indent="-571500" algn="ctr">
              <a:lnSpc>
                <a:spcPct val="150000"/>
              </a:lnSpc>
              <a:spcBef>
                <a:spcPct val="20000"/>
              </a:spcBef>
              <a:buClr>
                <a:srgbClr val="FFFFFF"/>
              </a:buClr>
              <a:buSzPct val="60000"/>
              <a:buFont typeface="Wingdings" pitchFamily="2" charset="2"/>
              <a:buChar char="n"/>
            </a:pPr>
            <a:r>
              <a:rPr lang="zh-CN" altLang="en-US" sz="3600">
                <a:solidFill>
                  <a:srgbClr val="FFFF00"/>
                </a:solidFill>
                <a:latin typeface="Times New Roman" pitchFamily="18" charset="0"/>
                <a:ea typeface="黑体" pitchFamily="49" charset="-122"/>
              </a:rPr>
              <a:t>智能医疗未来方向</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a:spLocks noGrp="1"/>
          </p:cNvSpPr>
          <p:nvPr>
            <p:ph type="title" idx="4294967295"/>
          </p:nvPr>
        </p:nvSpPr>
        <p:spPr>
          <a:xfrm>
            <a:off x="0" y="34925"/>
            <a:ext cx="8285163" cy="730250"/>
          </a:xfrm>
          <a:prstGeom prst="rect">
            <a:avLst/>
          </a:prstGeom>
        </p:spPr>
        <p:txBody>
          <a:bodyPr lIns="91404" tIns="45704" rIns="91404" bIns="45704"/>
          <a:lstStyle/>
          <a:p>
            <a:pPr>
              <a:defRPr/>
            </a:pPr>
            <a:r>
              <a:rPr lang="zh-CN" altLang="en-US" sz="3600" b="0" kern="1200" dirty="0" smtClean="0">
                <a:solidFill>
                  <a:srgbClr val="FFFF00"/>
                </a:solidFill>
                <a:latin typeface="黑体" panose="02010609060101010101" pitchFamily="49" charset="-122"/>
                <a:ea typeface="黑体" pitchFamily="49" charset="-122"/>
              </a:rPr>
              <a:t>影像组学未来</a:t>
            </a:r>
            <a:r>
              <a:rPr lang="zh-CN" altLang="en-US" sz="3600" b="0" kern="1200" dirty="0">
                <a:solidFill>
                  <a:srgbClr val="FFFF00"/>
                </a:solidFill>
                <a:latin typeface="黑体" panose="02010609060101010101" pitchFamily="49" charset="-122"/>
                <a:ea typeface="黑体" pitchFamily="49" charset="-122"/>
              </a:rPr>
              <a:t>展望</a:t>
            </a:r>
          </a:p>
        </p:txBody>
      </p:sp>
      <p:grpSp>
        <p:nvGrpSpPr>
          <p:cNvPr id="69634" name="组合 1"/>
          <p:cNvGrpSpPr>
            <a:grpSpLocks/>
          </p:cNvGrpSpPr>
          <p:nvPr/>
        </p:nvGrpSpPr>
        <p:grpSpPr bwMode="auto">
          <a:xfrm>
            <a:off x="2605088" y="2516188"/>
            <a:ext cx="1628775" cy="1582737"/>
            <a:chOff x="1691679" y="1052735"/>
            <a:chExt cx="1583071" cy="1583073"/>
          </a:xfrm>
        </p:grpSpPr>
        <p:sp>
          <p:nvSpPr>
            <p:cNvPr id="69650" name="Oval 69"/>
            <p:cNvSpPr>
              <a:spLocks noChangeAspect="1" noChangeArrowheads="1"/>
            </p:cNvSpPr>
            <p:nvPr/>
          </p:nvSpPr>
          <p:spPr bwMode="auto">
            <a:xfrm>
              <a:off x="1691679" y="1052735"/>
              <a:ext cx="1583071" cy="1583073"/>
            </a:xfrm>
            <a:prstGeom prst="ellipse">
              <a:avLst/>
            </a:prstGeom>
            <a:solidFill>
              <a:srgbClr val="000080"/>
            </a:solidFill>
            <a:ln w="38100">
              <a:solidFill>
                <a:srgbClr val="FFFF00"/>
              </a:solidFill>
              <a:round/>
              <a:headEnd/>
              <a:tailEnd/>
            </a:ln>
          </p:spPr>
          <p:txBody>
            <a:bodyPr wrap="none" lIns="96167" tIns="48084" rIns="96167" bIns="48084" anchor="ctr"/>
            <a:lstStyle/>
            <a:p>
              <a:endParaRPr lang="zh-CN" altLang="en-US" b="1">
                <a:latin typeface="Tahoma" pitchFamily="34" charset="0"/>
              </a:endParaRPr>
            </a:p>
          </p:txBody>
        </p:sp>
        <p:sp>
          <p:nvSpPr>
            <p:cNvPr id="38" name="Text Box 49"/>
            <p:cNvSpPr txBox="1">
              <a:spLocks noChangeArrowheads="1"/>
            </p:cNvSpPr>
            <p:nvPr/>
          </p:nvSpPr>
          <p:spPr bwMode="auto">
            <a:xfrm>
              <a:off x="1816658" y="1265505"/>
              <a:ext cx="1458092" cy="1076553"/>
            </a:xfrm>
            <a:prstGeom prst="rect">
              <a:avLst/>
            </a:prstGeom>
            <a:noFill/>
            <a:ln w="9525">
              <a:noFill/>
              <a:miter lim="800000"/>
              <a:headEnd/>
              <a:tailEnd/>
            </a:ln>
            <a:effectLst/>
          </p:spPr>
          <p:txBody>
            <a:bodyPr>
              <a:spAutoFit/>
            </a:bodyPr>
            <a:lstStyle/>
            <a:p>
              <a:pPr>
                <a:spcBef>
                  <a:spcPct val="50000"/>
                </a:spcBef>
                <a:defRPr/>
              </a:pPr>
              <a:r>
                <a:rPr lang="zh-CN" altLang="en-US" sz="3200" dirty="0">
                  <a:effectLst>
                    <a:outerShdw blurRad="38100" dist="38100" dir="2700000" algn="tl">
                      <a:srgbClr val="000000"/>
                    </a:outerShdw>
                  </a:effectLst>
                  <a:ea typeface="黑体" pitchFamily="49" charset="-122"/>
                </a:rPr>
                <a:t>数据资源平台</a:t>
              </a:r>
            </a:p>
          </p:txBody>
        </p:sp>
      </p:grpSp>
      <p:sp>
        <p:nvSpPr>
          <p:cNvPr id="69635" name="Text Box 53"/>
          <p:cNvSpPr txBox="1">
            <a:spLocks noChangeArrowheads="1"/>
          </p:cNvSpPr>
          <p:nvPr/>
        </p:nvSpPr>
        <p:spPr bwMode="auto">
          <a:xfrm>
            <a:off x="2627313" y="4344988"/>
            <a:ext cx="1728787" cy="2062162"/>
          </a:xfrm>
          <a:prstGeom prst="rect">
            <a:avLst/>
          </a:prstGeom>
          <a:noFill/>
          <a:ln w="9525">
            <a:noFill/>
            <a:miter lim="800000"/>
            <a:headEnd/>
            <a:tailEnd/>
          </a:ln>
        </p:spPr>
        <p:txBody>
          <a:bodyPr>
            <a:spAutoFit/>
          </a:bodyPr>
          <a:lstStyle/>
          <a:p>
            <a:pPr algn="ctr"/>
            <a:r>
              <a:rPr lang="zh-CN" altLang="en-US" sz="3200">
                <a:latin typeface="黑体" pitchFamily="49" charset="-122"/>
                <a:ea typeface="黑体" pitchFamily="49" charset="-122"/>
              </a:rPr>
              <a:t>多中心</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多病种</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多模态</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多参数</a:t>
            </a:r>
            <a:endParaRPr lang="en-US" altLang="zh-CN" sz="3200">
              <a:latin typeface="黑体" pitchFamily="49" charset="-122"/>
              <a:ea typeface="黑体" pitchFamily="49" charset="-122"/>
            </a:endParaRPr>
          </a:p>
        </p:txBody>
      </p:sp>
      <p:sp>
        <p:nvSpPr>
          <p:cNvPr id="69636" name="Text Box 53"/>
          <p:cNvSpPr txBox="1">
            <a:spLocks noChangeArrowheads="1"/>
          </p:cNvSpPr>
          <p:nvPr/>
        </p:nvSpPr>
        <p:spPr bwMode="auto">
          <a:xfrm>
            <a:off x="4610100" y="4344988"/>
            <a:ext cx="1833563" cy="2062162"/>
          </a:xfrm>
          <a:prstGeom prst="rect">
            <a:avLst/>
          </a:prstGeom>
          <a:noFill/>
          <a:ln w="9525">
            <a:noFill/>
            <a:miter lim="800000"/>
            <a:headEnd/>
            <a:tailEnd/>
          </a:ln>
        </p:spPr>
        <p:txBody>
          <a:bodyPr>
            <a:spAutoFit/>
          </a:bodyPr>
          <a:lstStyle/>
          <a:p>
            <a:pPr algn="ctr"/>
            <a:r>
              <a:rPr lang="zh-CN" altLang="en-US" sz="3200">
                <a:latin typeface="黑体" pitchFamily="49" charset="-122"/>
                <a:ea typeface="黑体" pitchFamily="49" charset="-122"/>
              </a:rPr>
              <a:t>统一框架</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接口一致</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算法集成</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硬件加速</a:t>
            </a:r>
            <a:endParaRPr lang="en-US" altLang="zh-CN" sz="3200">
              <a:latin typeface="黑体" pitchFamily="49" charset="-122"/>
              <a:ea typeface="黑体" pitchFamily="49" charset="-122"/>
            </a:endParaRPr>
          </a:p>
        </p:txBody>
      </p:sp>
      <p:sp>
        <p:nvSpPr>
          <p:cNvPr id="69637" name="Text Box 53"/>
          <p:cNvSpPr txBox="1">
            <a:spLocks noChangeArrowheads="1"/>
          </p:cNvSpPr>
          <p:nvPr/>
        </p:nvSpPr>
        <p:spPr bwMode="auto">
          <a:xfrm>
            <a:off x="6732588" y="4325938"/>
            <a:ext cx="2160587" cy="2062162"/>
          </a:xfrm>
          <a:prstGeom prst="rect">
            <a:avLst/>
          </a:prstGeom>
          <a:noFill/>
          <a:ln w="9525">
            <a:noFill/>
            <a:miter lim="800000"/>
            <a:headEnd/>
            <a:tailEnd/>
          </a:ln>
        </p:spPr>
        <p:txBody>
          <a:bodyPr>
            <a:spAutoFit/>
          </a:bodyPr>
          <a:lstStyle/>
          <a:p>
            <a:pPr algn="ctr"/>
            <a:r>
              <a:rPr lang="zh-CN" altLang="en-US" sz="3200">
                <a:latin typeface="黑体" pitchFamily="49" charset="-122"/>
                <a:ea typeface="黑体" pitchFamily="49" charset="-122"/>
              </a:rPr>
              <a:t>资源共享</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在线分析</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在线测试</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互动交流</a:t>
            </a:r>
          </a:p>
        </p:txBody>
      </p:sp>
      <p:sp>
        <p:nvSpPr>
          <p:cNvPr id="48" name="Text Box 59"/>
          <p:cNvSpPr txBox="1">
            <a:spLocks noChangeArrowheads="1"/>
          </p:cNvSpPr>
          <p:nvPr/>
        </p:nvSpPr>
        <p:spPr bwMode="auto">
          <a:xfrm>
            <a:off x="2051050" y="1222375"/>
            <a:ext cx="5148263" cy="650875"/>
          </a:xfrm>
          <a:prstGeom prst="rect">
            <a:avLst/>
          </a:prstGeom>
          <a:noFill/>
          <a:ln w="25400">
            <a:solidFill>
              <a:schemeClr val="tx1"/>
            </a:solidFill>
            <a:miter lim="800000"/>
            <a:headEnd/>
            <a:tailEnd/>
          </a:ln>
          <a:effectLst/>
        </p:spPr>
        <p:txBody>
          <a:bodyPr lIns="96167" tIns="48084" rIns="96167" bIns="48084">
            <a:spAutoFit/>
          </a:bodyPr>
          <a:lstStyle/>
          <a:p>
            <a:pPr algn="ctr">
              <a:defRPr/>
            </a:pPr>
            <a:r>
              <a:rPr lang="zh-CN" altLang="en-US" sz="3600" dirty="0">
                <a:solidFill>
                  <a:srgbClr val="FFFF00"/>
                </a:solidFill>
                <a:effectLst>
                  <a:outerShdw blurRad="38100" dist="38100" dir="2700000" algn="tl">
                    <a:srgbClr val="000000"/>
                  </a:outerShdw>
                </a:effectLst>
                <a:ea typeface="黑体" pitchFamily="2" charset="-122"/>
              </a:rPr>
              <a:t>影像组学系统平台</a:t>
            </a:r>
          </a:p>
        </p:txBody>
      </p:sp>
      <p:sp>
        <p:nvSpPr>
          <p:cNvPr id="49" name="AutoShape 60"/>
          <p:cNvSpPr>
            <a:spLocks/>
          </p:cNvSpPr>
          <p:nvPr/>
        </p:nvSpPr>
        <p:spPr bwMode="auto">
          <a:xfrm rot="5400000">
            <a:off x="4455319" y="-1156493"/>
            <a:ext cx="288925" cy="6770687"/>
          </a:xfrm>
          <a:prstGeom prst="leftBrace">
            <a:avLst>
              <a:gd name="adj1" fmla="val 195284"/>
              <a:gd name="adj2" fmla="val 50000"/>
            </a:avLst>
          </a:prstGeom>
          <a:noFill/>
          <a:ln w="25400">
            <a:solidFill>
              <a:srgbClr val="FFFF00"/>
            </a:solidFill>
            <a:round/>
            <a:headEnd/>
            <a:tailEnd/>
          </a:ln>
          <a:effectLst/>
        </p:spPr>
        <p:txBody>
          <a:bodyPr wrap="none" lIns="96167" tIns="48084" rIns="96167" bIns="48084" anchor="ctr"/>
          <a:lstStyle/>
          <a:p>
            <a:pPr>
              <a:defRPr/>
            </a:pPr>
            <a:endParaRPr lang="zh-CN" altLang="en-US">
              <a:effectLst>
                <a:outerShdw blurRad="38100" dist="38100" dir="2700000" algn="tl">
                  <a:srgbClr val="000000">
                    <a:alpha val="43137"/>
                  </a:srgbClr>
                </a:outerShdw>
              </a:effectLst>
              <a:ea typeface="黑体" pitchFamily="2" charset="-122"/>
            </a:endParaRPr>
          </a:p>
        </p:txBody>
      </p:sp>
      <p:grpSp>
        <p:nvGrpSpPr>
          <p:cNvPr id="69640" name="组合 18"/>
          <p:cNvGrpSpPr>
            <a:grpSpLocks/>
          </p:cNvGrpSpPr>
          <p:nvPr/>
        </p:nvGrpSpPr>
        <p:grpSpPr bwMode="auto">
          <a:xfrm>
            <a:off x="4640263" y="2516188"/>
            <a:ext cx="1630362" cy="1582737"/>
            <a:chOff x="1691679" y="1052735"/>
            <a:chExt cx="1583071" cy="1583073"/>
          </a:xfrm>
        </p:grpSpPr>
        <p:sp>
          <p:nvSpPr>
            <p:cNvPr id="69648" name="Oval 69"/>
            <p:cNvSpPr>
              <a:spLocks noChangeAspect="1" noChangeArrowheads="1"/>
            </p:cNvSpPr>
            <p:nvPr/>
          </p:nvSpPr>
          <p:spPr bwMode="auto">
            <a:xfrm>
              <a:off x="1691679" y="1052735"/>
              <a:ext cx="1583071" cy="1583073"/>
            </a:xfrm>
            <a:prstGeom prst="ellipse">
              <a:avLst/>
            </a:prstGeom>
            <a:solidFill>
              <a:srgbClr val="000080"/>
            </a:solidFill>
            <a:ln w="38100">
              <a:solidFill>
                <a:srgbClr val="FFFF00"/>
              </a:solidFill>
              <a:round/>
              <a:headEnd/>
              <a:tailEnd/>
            </a:ln>
          </p:spPr>
          <p:txBody>
            <a:bodyPr wrap="none" lIns="96167" tIns="48084" rIns="96167" bIns="48084" anchor="ctr"/>
            <a:lstStyle/>
            <a:p>
              <a:endParaRPr lang="zh-CN" altLang="en-US" b="1">
                <a:latin typeface="Tahoma" pitchFamily="34" charset="0"/>
              </a:endParaRPr>
            </a:p>
          </p:txBody>
        </p:sp>
        <p:sp>
          <p:nvSpPr>
            <p:cNvPr id="21" name="Text Box 49"/>
            <p:cNvSpPr txBox="1">
              <a:spLocks noChangeArrowheads="1"/>
            </p:cNvSpPr>
            <p:nvPr/>
          </p:nvSpPr>
          <p:spPr bwMode="auto">
            <a:xfrm>
              <a:off x="1816536" y="1265505"/>
              <a:ext cx="1458214" cy="1076553"/>
            </a:xfrm>
            <a:prstGeom prst="rect">
              <a:avLst/>
            </a:prstGeom>
            <a:noFill/>
            <a:ln w="9525">
              <a:noFill/>
              <a:miter lim="800000"/>
              <a:headEnd/>
              <a:tailEnd/>
            </a:ln>
            <a:effectLst/>
          </p:spPr>
          <p:txBody>
            <a:bodyPr>
              <a:spAutoFit/>
            </a:bodyPr>
            <a:lstStyle/>
            <a:p>
              <a:pPr>
                <a:spcBef>
                  <a:spcPct val="50000"/>
                </a:spcBef>
                <a:defRPr/>
              </a:pPr>
              <a:r>
                <a:rPr lang="zh-CN" altLang="en-US" sz="3200" dirty="0">
                  <a:effectLst>
                    <a:outerShdw blurRad="38100" dist="38100" dir="2700000" algn="tl">
                      <a:srgbClr val="000000"/>
                    </a:outerShdw>
                  </a:effectLst>
                  <a:ea typeface="黑体" pitchFamily="49" charset="-122"/>
                </a:rPr>
                <a:t>辅助诊断系统</a:t>
              </a:r>
            </a:p>
          </p:txBody>
        </p:sp>
      </p:grpSp>
      <p:grpSp>
        <p:nvGrpSpPr>
          <p:cNvPr id="69641" name="组合 21"/>
          <p:cNvGrpSpPr>
            <a:grpSpLocks/>
          </p:cNvGrpSpPr>
          <p:nvPr/>
        </p:nvGrpSpPr>
        <p:grpSpPr bwMode="auto">
          <a:xfrm>
            <a:off x="6883400" y="2516188"/>
            <a:ext cx="1628775" cy="1582737"/>
            <a:chOff x="1691679" y="1052735"/>
            <a:chExt cx="1583071" cy="1583073"/>
          </a:xfrm>
        </p:grpSpPr>
        <p:sp>
          <p:nvSpPr>
            <p:cNvPr id="69646" name="Oval 69"/>
            <p:cNvSpPr>
              <a:spLocks noChangeAspect="1" noChangeArrowheads="1"/>
            </p:cNvSpPr>
            <p:nvPr/>
          </p:nvSpPr>
          <p:spPr bwMode="auto">
            <a:xfrm>
              <a:off x="1691679" y="1052735"/>
              <a:ext cx="1583071" cy="1583073"/>
            </a:xfrm>
            <a:prstGeom prst="ellipse">
              <a:avLst/>
            </a:prstGeom>
            <a:solidFill>
              <a:srgbClr val="000080"/>
            </a:solidFill>
            <a:ln w="38100">
              <a:solidFill>
                <a:srgbClr val="FFFF00"/>
              </a:solidFill>
              <a:round/>
              <a:headEnd/>
              <a:tailEnd/>
            </a:ln>
          </p:spPr>
          <p:txBody>
            <a:bodyPr wrap="none" lIns="96167" tIns="48084" rIns="96167" bIns="48084" anchor="ctr"/>
            <a:lstStyle/>
            <a:p>
              <a:endParaRPr lang="zh-CN" altLang="en-US">
                <a:latin typeface="Tahoma" pitchFamily="34" charset="0"/>
              </a:endParaRPr>
            </a:p>
          </p:txBody>
        </p:sp>
        <p:sp>
          <p:nvSpPr>
            <p:cNvPr id="24" name="Text Box 49"/>
            <p:cNvSpPr txBox="1">
              <a:spLocks noChangeArrowheads="1"/>
            </p:cNvSpPr>
            <p:nvPr/>
          </p:nvSpPr>
          <p:spPr bwMode="auto">
            <a:xfrm>
              <a:off x="1816659" y="1265505"/>
              <a:ext cx="1458091" cy="1076553"/>
            </a:xfrm>
            <a:prstGeom prst="rect">
              <a:avLst/>
            </a:prstGeom>
            <a:noFill/>
            <a:ln w="9525">
              <a:noFill/>
              <a:miter lim="800000"/>
              <a:headEnd/>
              <a:tailEnd/>
            </a:ln>
            <a:effec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zh-CN" altLang="en-US" sz="3200" dirty="0" smtClean="0">
                  <a:effectLst>
                    <a:outerShdw blurRad="38100" dist="38100" dir="2700000" algn="tl">
                      <a:srgbClr val="000000"/>
                    </a:outerShdw>
                  </a:effectLst>
                  <a:ea typeface="黑体" pitchFamily="49" charset="-122"/>
                </a:rPr>
                <a:t>共享交流平台</a:t>
              </a:r>
              <a:endParaRPr lang="zh-CN" altLang="en-US" sz="3200" dirty="0">
                <a:effectLst>
                  <a:outerShdw blurRad="38100" dist="38100" dir="2700000" algn="tl">
                    <a:srgbClr val="000000"/>
                  </a:outerShdw>
                </a:effectLst>
                <a:ea typeface="黑体" pitchFamily="49" charset="-122"/>
              </a:endParaRPr>
            </a:p>
          </p:txBody>
        </p:sp>
      </p:grpSp>
      <p:grpSp>
        <p:nvGrpSpPr>
          <p:cNvPr id="69642" name="组合 16"/>
          <p:cNvGrpSpPr>
            <a:grpSpLocks/>
          </p:cNvGrpSpPr>
          <p:nvPr/>
        </p:nvGrpSpPr>
        <p:grpSpPr bwMode="auto">
          <a:xfrm>
            <a:off x="517525" y="2516188"/>
            <a:ext cx="1628775" cy="1582737"/>
            <a:chOff x="1691679" y="1052735"/>
            <a:chExt cx="1583071" cy="1583073"/>
          </a:xfrm>
        </p:grpSpPr>
        <p:sp>
          <p:nvSpPr>
            <p:cNvPr id="69644" name="Oval 69"/>
            <p:cNvSpPr>
              <a:spLocks noChangeAspect="1" noChangeArrowheads="1"/>
            </p:cNvSpPr>
            <p:nvPr/>
          </p:nvSpPr>
          <p:spPr bwMode="auto">
            <a:xfrm>
              <a:off x="1691679" y="1052735"/>
              <a:ext cx="1583071" cy="1583073"/>
            </a:xfrm>
            <a:prstGeom prst="ellipse">
              <a:avLst/>
            </a:prstGeom>
            <a:solidFill>
              <a:srgbClr val="000080"/>
            </a:solidFill>
            <a:ln w="38100">
              <a:solidFill>
                <a:srgbClr val="FFFF00"/>
              </a:solidFill>
              <a:round/>
              <a:headEnd/>
              <a:tailEnd/>
            </a:ln>
          </p:spPr>
          <p:txBody>
            <a:bodyPr wrap="none" lIns="96167" tIns="48084" rIns="96167" bIns="48084" anchor="ctr"/>
            <a:lstStyle/>
            <a:p>
              <a:endParaRPr lang="zh-CN" altLang="en-US" b="1">
                <a:latin typeface="Tahoma" pitchFamily="34" charset="0"/>
              </a:endParaRPr>
            </a:p>
          </p:txBody>
        </p:sp>
        <p:sp>
          <p:nvSpPr>
            <p:cNvPr id="25" name="Text Box 49"/>
            <p:cNvSpPr txBox="1">
              <a:spLocks noChangeArrowheads="1"/>
            </p:cNvSpPr>
            <p:nvPr/>
          </p:nvSpPr>
          <p:spPr bwMode="auto">
            <a:xfrm>
              <a:off x="1816659" y="1265505"/>
              <a:ext cx="1458091" cy="1076553"/>
            </a:xfrm>
            <a:prstGeom prst="rect">
              <a:avLst/>
            </a:prstGeom>
            <a:noFill/>
            <a:ln w="9525">
              <a:noFill/>
              <a:miter lim="800000"/>
              <a:headEnd/>
              <a:tailEnd/>
            </a:ln>
            <a:effectLst/>
          </p:spPr>
          <p:txBody>
            <a:bodyPr>
              <a:spAutoFit/>
            </a:bodyPr>
            <a:lstStyle/>
            <a:p>
              <a:pPr>
                <a:spcBef>
                  <a:spcPct val="50000"/>
                </a:spcBef>
                <a:defRPr/>
              </a:pPr>
              <a:r>
                <a:rPr lang="zh-CN" altLang="en-US" sz="3200" dirty="0">
                  <a:effectLst>
                    <a:outerShdw blurRad="38100" dist="38100" dir="2700000" algn="tl">
                      <a:srgbClr val="000000"/>
                    </a:outerShdw>
                  </a:effectLst>
                  <a:ea typeface="黑体" pitchFamily="49" charset="-122"/>
                </a:rPr>
                <a:t>人工智能方法</a:t>
              </a:r>
            </a:p>
          </p:txBody>
        </p:sp>
      </p:grpSp>
      <p:sp>
        <p:nvSpPr>
          <p:cNvPr id="69643" name="Text Box 53"/>
          <p:cNvSpPr txBox="1">
            <a:spLocks noChangeArrowheads="1"/>
          </p:cNvSpPr>
          <p:nvPr/>
        </p:nvSpPr>
        <p:spPr bwMode="auto">
          <a:xfrm>
            <a:off x="323850" y="4344988"/>
            <a:ext cx="2016125" cy="2062162"/>
          </a:xfrm>
          <a:prstGeom prst="rect">
            <a:avLst/>
          </a:prstGeom>
          <a:noFill/>
          <a:ln w="9525">
            <a:noFill/>
            <a:miter lim="800000"/>
            <a:headEnd/>
            <a:tailEnd/>
          </a:ln>
        </p:spPr>
        <p:txBody>
          <a:bodyPr>
            <a:spAutoFit/>
          </a:bodyPr>
          <a:lstStyle/>
          <a:p>
            <a:pPr algn="ctr"/>
            <a:r>
              <a:rPr lang="zh-CN" altLang="en-US" sz="3200">
                <a:latin typeface="黑体" pitchFamily="49" charset="-122"/>
                <a:ea typeface="黑体" pitchFamily="49" charset="-122"/>
              </a:rPr>
              <a:t>自编码器</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迁移学习</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卷积网络</a:t>
            </a:r>
            <a:endParaRPr lang="en-US" altLang="zh-CN" sz="3200">
              <a:latin typeface="黑体" pitchFamily="49" charset="-122"/>
              <a:ea typeface="黑体" pitchFamily="49" charset="-122"/>
            </a:endParaRPr>
          </a:p>
          <a:p>
            <a:pPr algn="ctr"/>
            <a:r>
              <a:rPr lang="zh-CN" altLang="en-US" sz="3200">
                <a:latin typeface="黑体" pitchFamily="49" charset="-122"/>
                <a:ea typeface="黑体" pitchFamily="49" charset="-122"/>
              </a:rPr>
              <a:t>对抗学习</a:t>
            </a:r>
            <a:endParaRPr lang="en-US" altLang="zh-CN" sz="320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标题 1"/>
          <p:cNvSpPr txBox="1"/>
          <p:nvPr/>
        </p:nvSpPr>
        <p:spPr>
          <a:xfrm>
            <a:off x="34925" y="34925"/>
            <a:ext cx="8858250" cy="646113"/>
          </a:xfrm>
          <a:prstGeom prst="rect">
            <a:avLst/>
          </a:prstGeom>
          <a:ln w="12700">
            <a:miter lim="400000"/>
          </a:ln>
          <a:extLst>
            <a:ext uri="{C572A759-6A51-4108-AA02-DFA0A04FC94B}"/>
          </a:extLst>
        </p:spPr>
        <p:txBody>
          <a:bodyPr lIns="45719" rIns="45719">
            <a:spAutoFit/>
          </a:bodyPr>
          <a:lstStyle>
            <a:lvl1pPr>
              <a:defRPr sz="3600">
                <a:solidFill>
                  <a:srgbClr val="FFFF00"/>
                </a:solidFill>
                <a:effectLst>
                  <a:outerShdw blurRad="38100" dist="38100" dir="2700000" rotWithShape="0">
                    <a:srgbClr val="000000"/>
                  </a:outerShdw>
                </a:effectLst>
                <a:latin typeface="黑体"/>
                <a:ea typeface="黑体"/>
                <a:cs typeface="黑体"/>
                <a:sym typeface="黑体"/>
              </a:defRPr>
            </a:lvl1pPr>
          </a:lstStyle>
          <a:p>
            <a:pPr>
              <a:defRPr>
                <a:latin typeface="Arial"/>
                <a:ea typeface="Arial"/>
                <a:cs typeface="Arial"/>
                <a:sym typeface="Arial"/>
              </a:defRPr>
            </a:pPr>
            <a:r>
              <a:rPr lang="zh-CN" altLang="en-US" dirty="0" smtClean="0">
                <a:latin typeface="Arial" panose="020B0604020202020204" pitchFamily="34" charset="0"/>
                <a:ea typeface="黑体" panose="02010609060101010101" pitchFamily="49" charset="-122"/>
                <a:cs typeface="Arial" panose="020B0604020202020204" pitchFamily="34" charset="0"/>
              </a:rPr>
              <a:t>人工智能方法</a:t>
            </a:r>
            <a:r>
              <a:rPr lang="en-US" altLang="zh-CN" dirty="0" smtClean="0">
                <a:latin typeface="Arial" panose="020B0604020202020204" pitchFamily="34" charset="0"/>
                <a:ea typeface="黑体" panose="02010609060101010101" pitchFamily="49" charset="-122"/>
                <a:cs typeface="Arial" panose="020B0604020202020204" pitchFamily="34" charset="0"/>
              </a:rPr>
              <a:t>(1</a:t>
            </a:r>
            <a:r>
              <a:rPr lang="en-US" altLang="zh-CN" dirty="0" smtClean="0">
                <a:latin typeface="Arial" panose="020B0604020202020204" pitchFamily="34" charset="0"/>
                <a:ea typeface="黑体" panose="02010609060101010101" pitchFamily="49" charset="-122"/>
                <a:cs typeface="Arial" panose="020B0604020202020204" pitchFamily="34" charset="0"/>
                <a:sym typeface="Arial"/>
              </a:rPr>
              <a:t>/5)</a:t>
            </a:r>
            <a:endParaRPr dirty="0">
              <a:latin typeface="Arial" panose="020B0604020202020204" pitchFamily="34" charset="0"/>
              <a:ea typeface="黑体" panose="02010609060101010101" pitchFamily="49" charset="-122"/>
              <a:cs typeface="Arial" panose="020B0604020202020204" pitchFamily="34" charset="0"/>
            </a:endParaRPr>
          </a:p>
        </p:txBody>
      </p:sp>
      <p:sp>
        <p:nvSpPr>
          <p:cNvPr id="337" name="标题 1"/>
          <p:cNvSpPr txBox="1"/>
          <p:nvPr/>
        </p:nvSpPr>
        <p:spPr>
          <a:xfrm>
            <a:off x="7524750" y="4581525"/>
            <a:ext cx="1031875" cy="1804988"/>
          </a:xfrm>
          <a:prstGeom prst="rect">
            <a:avLst/>
          </a:prstGeom>
          <a:ln w="12700">
            <a:miter lim="400000"/>
          </a:ln>
          <a:effectLst>
            <a:outerShdw blurRad="38100" dist="23000" dir="5400000" rotWithShape="0">
              <a:srgbClr val="000000">
                <a:alpha val="35000"/>
              </a:srgbClr>
            </a:outerShdw>
          </a:effectLst>
          <a:extLst>
            <a:ext uri="{C572A759-6A51-4108-AA02-DFA0A04FC94B}"/>
          </a:extLst>
        </p:spPr>
        <p:txBody>
          <a:bodyPr lIns="45718" tIns="45718" rIns="45718" bIns="45718">
            <a:spAutoFit/>
          </a:bodyPr>
          <a:lstStyle/>
          <a:p>
            <a:pPr algn="ctr">
              <a:defRPr sz="3200">
                <a:solidFill>
                  <a:srgbClr val="FFFF00"/>
                </a:solidFill>
                <a:latin typeface="黑体"/>
                <a:ea typeface="黑体"/>
                <a:cs typeface="黑体"/>
                <a:sym typeface="黑体"/>
              </a:defRPr>
            </a:pPr>
            <a:r>
              <a:rPr sz="3200">
                <a:solidFill>
                  <a:srgbClr val="FFFF00"/>
                </a:solidFill>
                <a:latin typeface="黑体"/>
                <a:ea typeface="黑体"/>
                <a:cs typeface="黑体"/>
                <a:sym typeface="黑体"/>
              </a:rPr>
              <a:t>医疗</a:t>
            </a:r>
          </a:p>
          <a:p>
            <a:pPr algn="ctr">
              <a:defRPr sz="3200">
                <a:solidFill>
                  <a:srgbClr val="FFFF00"/>
                </a:solidFill>
                <a:latin typeface="黑体"/>
                <a:ea typeface="黑体"/>
                <a:cs typeface="黑体"/>
                <a:sym typeface="黑体"/>
              </a:defRPr>
            </a:pPr>
            <a:r>
              <a:rPr sz="3200">
                <a:solidFill>
                  <a:srgbClr val="FFFF00"/>
                </a:solidFill>
                <a:latin typeface="黑体"/>
                <a:ea typeface="黑体"/>
                <a:cs typeface="黑体"/>
                <a:sym typeface="黑体"/>
              </a:rPr>
              <a:t>数据</a:t>
            </a:r>
          </a:p>
          <a:p>
            <a:pPr algn="ctr">
              <a:defRPr sz="3200">
                <a:solidFill>
                  <a:srgbClr val="FFFF00"/>
                </a:solidFill>
                <a:latin typeface="黑体"/>
                <a:ea typeface="黑体"/>
                <a:cs typeface="黑体"/>
                <a:sym typeface="黑体"/>
              </a:defRPr>
            </a:pPr>
            <a:r>
              <a:rPr sz="3200">
                <a:solidFill>
                  <a:srgbClr val="FFFF00"/>
                </a:solidFill>
                <a:latin typeface="黑体"/>
                <a:ea typeface="黑体"/>
                <a:cs typeface="黑体"/>
                <a:sym typeface="黑体"/>
              </a:rPr>
              <a:t>规模</a:t>
            </a:r>
          </a:p>
        </p:txBody>
      </p:sp>
      <p:sp>
        <p:nvSpPr>
          <p:cNvPr id="338" name="标题 1"/>
          <p:cNvSpPr txBox="1"/>
          <p:nvPr/>
        </p:nvSpPr>
        <p:spPr>
          <a:xfrm>
            <a:off x="836613" y="6276975"/>
            <a:ext cx="654050" cy="509588"/>
          </a:xfrm>
          <a:prstGeom prst="rect">
            <a:avLst/>
          </a:prstGeom>
          <a:ln w="12700">
            <a:miter lim="400000"/>
          </a:ln>
          <a:effectLst>
            <a:outerShdw blurRad="38100" dist="23000" dir="5400000" rotWithShape="0">
              <a:srgbClr val="000000">
                <a:alpha val="35000"/>
              </a:srgbClr>
            </a:outerShdw>
          </a:effectLst>
          <a:extLst>
            <a:ext uri="{C572A759-6A51-4108-AA02-DFA0A04FC94B}"/>
          </a:extLst>
        </p:spPr>
        <p:txBody>
          <a:bodyPr lIns="45718" tIns="45718" rIns="45718" bIns="45718">
            <a:spAutoFit/>
          </a:bodyPr>
          <a:lstStyle>
            <a:lvl1pPr algn="ctr">
              <a:defRPr sz="2400">
                <a:solidFill>
                  <a:srgbClr val="FFFFFF"/>
                </a:solidFill>
                <a:latin typeface="黑体"/>
                <a:ea typeface="黑体"/>
                <a:cs typeface="黑体"/>
                <a:sym typeface="黑体"/>
              </a:defRPr>
            </a:lvl1pPr>
          </a:lstStyle>
          <a:p>
            <a:pPr>
              <a:defRPr/>
            </a:pPr>
            <a:r>
              <a:t>少</a:t>
            </a:r>
          </a:p>
        </p:txBody>
      </p:sp>
      <p:sp>
        <p:nvSpPr>
          <p:cNvPr id="339" name="标题 1"/>
          <p:cNvSpPr txBox="1"/>
          <p:nvPr/>
        </p:nvSpPr>
        <p:spPr>
          <a:xfrm>
            <a:off x="7237413" y="6291263"/>
            <a:ext cx="1438275" cy="509587"/>
          </a:xfrm>
          <a:prstGeom prst="rect">
            <a:avLst/>
          </a:prstGeom>
          <a:ln w="12700">
            <a:miter lim="400000"/>
          </a:ln>
          <a:effectLst>
            <a:outerShdw blurRad="38100" dist="23000" dir="5400000" rotWithShape="0">
              <a:srgbClr val="000000">
                <a:alpha val="35000"/>
              </a:srgbClr>
            </a:outerShdw>
          </a:effectLst>
          <a:extLst>
            <a:ext uri="{C572A759-6A51-4108-AA02-DFA0A04FC94B}"/>
          </a:extLst>
        </p:spPr>
        <p:txBody>
          <a:bodyPr lIns="45718" tIns="45718" rIns="45718" bIns="45718">
            <a:spAutoFit/>
          </a:bodyPr>
          <a:lstStyle>
            <a:lvl1pPr algn="ctr">
              <a:defRPr sz="2400">
                <a:solidFill>
                  <a:srgbClr val="FFFFFF"/>
                </a:solidFill>
                <a:latin typeface="黑体"/>
                <a:ea typeface="黑体"/>
                <a:cs typeface="黑体"/>
                <a:sym typeface="黑体"/>
              </a:defRPr>
            </a:lvl1pPr>
          </a:lstStyle>
          <a:p>
            <a:pPr>
              <a:defRPr/>
            </a:pPr>
            <a:r>
              <a:t>多</a:t>
            </a:r>
          </a:p>
        </p:txBody>
      </p:sp>
      <p:sp>
        <p:nvSpPr>
          <p:cNvPr id="340" name="标题 1"/>
          <p:cNvSpPr txBox="1"/>
          <p:nvPr/>
        </p:nvSpPr>
        <p:spPr>
          <a:xfrm>
            <a:off x="825500" y="1089025"/>
            <a:ext cx="1281113" cy="1233488"/>
          </a:xfrm>
          <a:prstGeom prst="rect">
            <a:avLst/>
          </a:prstGeom>
          <a:ln w="12700">
            <a:miter lim="400000"/>
          </a:ln>
          <a:effectLst>
            <a:outerShdw blurRad="38100" dist="23000" dir="5400000" rotWithShape="0">
              <a:srgbClr val="000000">
                <a:alpha val="35000"/>
              </a:srgbClr>
            </a:outerShdw>
          </a:effectLst>
          <a:extLst>
            <a:ext uri="{C572A759-6A51-4108-AA02-DFA0A04FC94B}"/>
          </a:extLst>
        </p:spPr>
        <p:txBody>
          <a:bodyPr lIns="45718" tIns="45718" rIns="45718" bIns="45718">
            <a:spAutoFit/>
          </a:bodyPr>
          <a:lstStyle>
            <a:lvl1pPr algn="ctr">
              <a:defRPr sz="3200">
                <a:solidFill>
                  <a:srgbClr val="FFFF00"/>
                </a:solidFill>
                <a:latin typeface="黑体"/>
                <a:ea typeface="黑体"/>
                <a:cs typeface="黑体"/>
                <a:sym typeface="黑体"/>
              </a:defRPr>
            </a:lvl1pPr>
          </a:lstStyle>
          <a:p>
            <a:pPr>
              <a:defRPr/>
            </a:pPr>
            <a:r>
              <a:t>智能程度</a:t>
            </a:r>
          </a:p>
        </p:txBody>
      </p:sp>
      <p:sp>
        <p:nvSpPr>
          <p:cNvPr id="341" name="标题 1"/>
          <p:cNvSpPr txBox="1"/>
          <p:nvPr/>
        </p:nvSpPr>
        <p:spPr>
          <a:xfrm>
            <a:off x="4327525" y="3983038"/>
            <a:ext cx="1047750" cy="958850"/>
          </a:xfrm>
          <a:prstGeom prst="rect">
            <a:avLst/>
          </a:prstGeom>
          <a:noFill/>
          <a:ln w="28575" cap="flat">
            <a:solidFill>
              <a:srgbClr val="FFFFFF"/>
            </a:solidFill>
            <a:prstDash val="solid"/>
            <a:round/>
          </a:ln>
          <a:effectLst/>
          <a:extLst>
            <a:ext uri="{C572A759-6A51-4108-AA02-DFA0A04FC94B}"/>
          </a:extLst>
        </p:spPr>
        <p:txBody>
          <a:bodyPr lIns="45718" tIns="45718" rIns="45718" bIns="45718" anchor="ctr">
            <a:spAutoFit/>
          </a:bodyPr>
          <a:lstStyle>
            <a:lvl1pPr algn="ctr">
              <a:defRPr sz="2400">
                <a:solidFill>
                  <a:srgbClr val="FAFFFA"/>
                </a:solidFill>
                <a:effectLst>
                  <a:outerShdw blurRad="38100" dist="38100" dir="2700000" rotWithShape="0">
                    <a:srgbClr val="000000"/>
                  </a:outerShdw>
                </a:effectLst>
                <a:latin typeface="黑体"/>
                <a:ea typeface="黑体"/>
                <a:cs typeface="黑体"/>
                <a:sym typeface="黑体"/>
              </a:defRPr>
            </a:lvl1pPr>
          </a:lstStyle>
          <a:p>
            <a:pPr>
              <a:defRPr/>
            </a:pPr>
            <a:r>
              <a:t>肿瘤分型分类</a:t>
            </a:r>
          </a:p>
        </p:txBody>
      </p:sp>
      <p:grpSp>
        <p:nvGrpSpPr>
          <p:cNvPr id="71687" name="标题 1"/>
          <p:cNvGrpSpPr>
            <a:grpSpLocks/>
          </p:cNvGrpSpPr>
          <p:nvPr/>
        </p:nvGrpSpPr>
        <p:grpSpPr bwMode="auto">
          <a:xfrm>
            <a:off x="955675" y="4868863"/>
            <a:ext cx="1031875" cy="949325"/>
            <a:chOff x="0" y="0"/>
            <a:chExt cx="1032712" cy="948748"/>
          </a:xfrm>
        </p:grpSpPr>
        <p:sp>
          <p:nvSpPr>
            <p:cNvPr id="342" name="矩形"/>
            <p:cNvSpPr/>
            <p:nvPr/>
          </p:nvSpPr>
          <p:spPr>
            <a:xfrm>
              <a:off x="0" y="0"/>
              <a:ext cx="1032712" cy="948748"/>
            </a:xfrm>
            <a:prstGeom prst="rect">
              <a:avLst/>
            </a:prstGeom>
            <a:noFill/>
            <a:ln w="28575" cap="flat">
              <a:solidFill>
                <a:srgbClr val="FFFF00"/>
              </a:solidFill>
              <a:prstDash val="solid"/>
              <a:round/>
            </a:ln>
            <a:effectLst>
              <a:outerShdw blurRad="38100" dist="23000" dir="5400000" rotWithShape="0">
                <a:srgbClr val="000000">
                  <a:alpha val="35000"/>
                </a:srgbClr>
              </a:outerShdw>
            </a:effectLst>
          </p:spPr>
          <p:txBody>
            <a:bodyPr lIns="45719" tIns="45719" rIns="45719" bIns="45719" anchor="ctr"/>
            <a:lstStyle/>
            <a:p>
              <a:pPr>
                <a:defRPr sz="2400">
                  <a:solidFill>
                    <a:srgbClr val="FFFF00"/>
                  </a:solidFill>
                  <a:latin typeface="黑体"/>
                  <a:ea typeface="黑体"/>
                  <a:cs typeface="黑体"/>
                  <a:sym typeface="黑体"/>
                </a:defRPr>
              </a:pPr>
              <a:endParaRPr sz="2400">
                <a:solidFill>
                  <a:srgbClr val="FFFF00"/>
                </a:solidFill>
                <a:latin typeface="黑体"/>
                <a:ea typeface="黑体"/>
                <a:cs typeface="黑体"/>
                <a:sym typeface="黑体"/>
              </a:endParaRPr>
            </a:p>
          </p:txBody>
        </p:sp>
        <p:sp>
          <p:nvSpPr>
            <p:cNvPr id="343" name="卷积自编码器"/>
            <p:cNvSpPr txBox="1"/>
            <p:nvPr/>
          </p:nvSpPr>
          <p:spPr>
            <a:xfrm>
              <a:off x="0" y="9519"/>
              <a:ext cx="1032712" cy="929710"/>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a:extLst>
          </p:spPr>
          <p:txBody>
            <a:bodyPr lIns="45718" tIns="45718" rIns="45718" bIns="45718" anchor="ctr">
              <a:spAutoFit/>
            </a:bodyPr>
            <a:lstStyle>
              <a:lvl1pPr>
                <a:defRPr sz="2400">
                  <a:solidFill>
                    <a:srgbClr val="FFFF00"/>
                  </a:solidFill>
                  <a:latin typeface="黑体"/>
                  <a:ea typeface="黑体"/>
                  <a:cs typeface="黑体"/>
                  <a:sym typeface="黑体"/>
                </a:defRPr>
              </a:lvl1pPr>
            </a:lstStyle>
            <a:p>
              <a:pPr>
                <a:defRPr/>
              </a:pPr>
              <a:r>
                <a:t>卷积自编码器</a:t>
              </a:r>
            </a:p>
          </p:txBody>
        </p:sp>
      </p:grpSp>
      <p:grpSp>
        <p:nvGrpSpPr>
          <p:cNvPr id="71688" name="标题 1"/>
          <p:cNvGrpSpPr>
            <a:grpSpLocks/>
          </p:cNvGrpSpPr>
          <p:nvPr/>
        </p:nvGrpSpPr>
        <p:grpSpPr bwMode="auto">
          <a:xfrm>
            <a:off x="2557463" y="3781425"/>
            <a:ext cx="1020762" cy="957263"/>
            <a:chOff x="0" y="0"/>
            <a:chExt cx="1020936" cy="958215"/>
          </a:xfrm>
        </p:grpSpPr>
        <p:sp>
          <p:nvSpPr>
            <p:cNvPr id="345" name="矩形"/>
            <p:cNvSpPr/>
            <p:nvPr/>
          </p:nvSpPr>
          <p:spPr>
            <a:xfrm>
              <a:off x="0" y="0"/>
              <a:ext cx="1020936" cy="958215"/>
            </a:xfrm>
            <a:prstGeom prst="rect">
              <a:avLst/>
            </a:prstGeom>
            <a:noFill/>
            <a:ln w="28575" cap="flat">
              <a:solidFill>
                <a:srgbClr val="FFFF0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sz="2400">
                  <a:solidFill>
                    <a:srgbClr val="FFEF26"/>
                  </a:solidFill>
                  <a:latin typeface="黑体"/>
                  <a:ea typeface="黑体"/>
                  <a:cs typeface="黑体"/>
                  <a:sym typeface="黑体"/>
                </a:defRPr>
              </a:pPr>
              <a:endParaRPr sz="2400">
                <a:solidFill>
                  <a:srgbClr val="FFEF26"/>
                </a:solidFill>
                <a:latin typeface="黑体"/>
                <a:ea typeface="黑体"/>
                <a:cs typeface="黑体"/>
                <a:sym typeface="黑体"/>
              </a:endParaRPr>
            </a:p>
          </p:txBody>
        </p:sp>
        <p:sp>
          <p:nvSpPr>
            <p:cNvPr id="346" name="迁移学习模型"/>
            <p:cNvSpPr txBox="1"/>
            <p:nvPr/>
          </p:nvSpPr>
          <p:spPr>
            <a:xfrm>
              <a:off x="0" y="14302"/>
              <a:ext cx="1020936" cy="929611"/>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a:extLst>
          </p:spPr>
          <p:txBody>
            <a:bodyPr lIns="45718" tIns="45718" rIns="45718" bIns="45718" anchor="ctr">
              <a:spAutoFit/>
            </a:bodyPr>
            <a:lstStyle>
              <a:lvl1pPr algn="ctr">
                <a:defRPr sz="2400">
                  <a:solidFill>
                    <a:srgbClr val="FFFF00"/>
                  </a:solidFill>
                  <a:latin typeface="黑体"/>
                  <a:ea typeface="黑体"/>
                  <a:cs typeface="黑体"/>
                  <a:sym typeface="黑体"/>
                </a:defRPr>
              </a:lvl1pPr>
            </a:lstStyle>
            <a:p>
              <a:pPr>
                <a:defRPr/>
              </a:pPr>
              <a:r>
                <a:t>迁移学习模型</a:t>
              </a:r>
            </a:p>
          </p:txBody>
        </p:sp>
      </p:grpSp>
      <p:grpSp>
        <p:nvGrpSpPr>
          <p:cNvPr id="71689" name="标题 1"/>
          <p:cNvGrpSpPr>
            <a:grpSpLocks/>
          </p:cNvGrpSpPr>
          <p:nvPr/>
        </p:nvGrpSpPr>
        <p:grpSpPr bwMode="auto">
          <a:xfrm>
            <a:off x="4308475" y="2716213"/>
            <a:ext cx="1033463" cy="949325"/>
            <a:chOff x="0" y="0"/>
            <a:chExt cx="1032710" cy="948748"/>
          </a:xfrm>
        </p:grpSpPr>
        <p:sp>
          <p:nvSpPr>
            <p:cNvPr id="348" name="矩形"/>
            <p:cNvSpPr/>
            <p:nvPr/>
          </p:nvSpPr>
          <p:spPr>
            <a:xfrm>
              <a:off x="0" y="0"/>
              <a:ext cx="1032710" cy="948748"/>
            </a:xfrm>
            <a:prstGeom prst="rect">
              <a:avLst/>
            </a:prstGeom>
            <a:noFill/>
            <a:ln w="28575" cap="flat">
              <a:solidFill>
                <a:srgbClr val="FFFF00"/>
              </a:solidFill>
              <a:prstDash val="solid"/>
              <a:round/>
            </a:ln>
            <a:effectLst>
              <a:outerShdw blurRad="38100" dist="23000" dir="5400000" rotWithShape="0">
                <a:srgbClr val="000000">
                  <a:alpha val="35000"/>
                </a:srgbClr>
              </a:outerShdw>
            </a:effectLst>
          </p:spPr>
          <p:txBody>
            <a:bodyPr lIns="45719" tIns="45719" rIns="45719" bIns="45719" anchor="ctr"/>
            <a:lstStyle/>
            <a:p>
              <a:pPr>
                <a:defRPr sz="2400">
                  <a:solidFill>
                    <a:srgbClr val="FFE82A"/>
                  </a:solidFill>
                  <a:latin typeface="黑体"/>
                  <a:ea typeface="黑体"/>
                  <a:cs typeface="黑体"/>
                  <a:sym typeface="黑体"/>
                </a:defRPr>
              </a:pPr>
              <a:endParaRPr sz="2400">
                <a:solidFill>
                  <a:srgbClr val="FFE82A"/>
                </a:solidFill>
                <a:latin typeface="黑体"/>
                <a:ea typeface="黑体"/>
                <a:cs typeface="黑体"/>
                <a:sym typeface="黑体"/>
              </a:endParaRPr>
            </a:p>
          </p:txBody>
        </p:sp>
        <p:sp>
          <p:nvSpPr>
            <p:cNvPr id="349" name="卷积神经网络"/>
            <p:cNvSpPr txBox="1"/>
            <p:nvPr/>
          </p:nvSpPr>
          <p:spPr>
            <a:xfrm>
              <a:off x="0" y="9519"/>
              <a:ext cx="1032710" cy="929710"/>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a:extLst>
          </p:spPr>
          <p:txBody>
            <a:bodyPr lIns="45718" tIns="45718" rIns="45718" bIns="45718" anchor="ctr">
              <a:spAutoFit/>
            </a:bodyPr>
            <a:lstStyle>
              <a:lvl1pPr>
                <a:defRPr sz="2400">
                  <a:solidFill>
                    <a:srgbClr val="FFFF00"/>
                  </a:solidFill>
                  <a:latin typeface="黑体"/>
                  <a:ea typeface="黑体"/>
                  <a:cs typeface="黑体"/>
                  <a:sym typeface="黑体"/>
                </a:defRPr>
              </a:lvl1pPr>
            </a:lstStyle>
            <a:p>
              <a:pPr>
                <a:defRPr/>
              </a:pPr>
              <a:r>
                <a:t>卷积神经网络</a:t>
              </a:r>
            </a:p>
          </p:txBody>
        </p:sp>
      </p:grpSp>
      <p:grpSp>
        <p:nvGrpSpPr>
          <p:cNvPr id="71690" name="标题 1"/>
          <p:cNvGrpSpPr>
            <a:grpSpLocks/>
          </p:cNvGrpSpPr>
          <p:nvPr/>
        </p:nvGrpSpPr>
        <p:grpSpPr bwMode="auto">
          <a:xfrm>
            <a:off x="5767388" y="1644650"/>
            <a:ext cx="1033462" cy="935038"/>
            <a:chOff x="0" y="0"/>
            <a:chExt cx="1032710" cy="936059"/>
          </a:xfrm>
        </p:grpSpPr>
        <p:sp>
          <p:nvSpPr>
            <p:cNvPr id="351" name="矩形"/>
            <p:cNvSpPr/>
            <p:nvPr/>
          </p:nvSpPr>
          <p:spPr>
            <a:xfrm>
              <a:off x="0" y="0"/>
              <a:ext cx="1032710" cy="936059"/>
            </a:xfrm>
            <a:prstGeom prst="rect">
              <a:avLst/>
            </a:prstGeom>
            <a:noFill/>
            <a:ln w="28575" cap="flat">
              <a:solidFill>
                <a:srgbClr val="FFFF00"/>
              </a:solidFill>
              <a:prstDash val="solid"/>
              <a:round/>
            </a:ln>
            <a:effectLst>
              <a:outerShdw blurRad="38100" dist="23000" dir="5400000" rotWithShape="0">
                <a:srgbClr val="000000">
                  <a:alpha val="35000"/>
                </a:srgbClr>
              </a:outerShdw>
            </a:effectLst>
          </p:spPr>
          <p:txBody>
            <a:bodyPr lIns="45719" tIns="45719" rIns="45719" bIns="45719" anchor="ctr"/>
            <a:lstStyle/>
            <a:p>
              <a:pPr algn="ctr">
                <a:defRPr sz="2400">
                  <a:solidFill>
                    <a:srgbClr val="FFFF00"/>
                  </a:solidFill>
                  <a:latin typeface="黑体"/>
                  <a:ea typeface="黑体"/>
                  <a:cs typeface="黑体"/>
                  <a:sym typeface="黑体"/>
                </a:defRPr>
              </a:pPr>
              <a:endParaRPr sz="2400">
                <a:solidFill>
                  <a:srgbClr val="FFFF00"/>
                </a:solidFill>
                <a:latin typeface="黑体"/>
                <a:ea typeface="黑体"/>
                <a:cs typeface="黑体"/>
                <a:sym typeface="黑体"/>
              </a:endParaRPr>
            </a:p>
          </p:txBody>
        </p:sp>
        <p:sp>
          <p:nvSpPr>
            <p:cNvPr id="352" name="对抗学习模型"/>
            <p:cNvSpPr txBox="1"/>
            <p:nvPr/>
          </p:nvSpPr>
          <p:spPr>
            <a:xfrm>
              <a:off x="0" y="3178"/>
              <a:ext cx="1032710" cy="929702"/>
            </a:xfrm>
            <a:prstGeom prst="rect">
              <a:avLst/>
            </a:prstGeom>
            <a:noFill/>
            <a:ln w="12700" cap="flat">
              <a:noFill/>
              <a:miter lim="400000"/>
            </a:ln>
            <a:effectLst>
              <a:outerShdw blurRad="38100" dist="23000" dir="5400000" rotWithShape="0">
                <a:srgbClr val="000000">
                  <a:alpha val="35000"/>
                </a:srgbClr>
              </a:outerShdw>
            </a:effectLst>
            <a:extLst>
              <a:ext uri="{C572A759-6A51-4108-AA02-DFA0A04FC94B}"/>
            </a:extLst>
          </p:spPr>
          <p:txBody>
            <a:bodyPr lIns="45718" tIns="45718" rIns="45718" bIns="45718" anchor="ctr">
              <a:spAutoFit/>
            </a:bodyPr>
            <a:lstStyle/>
            <a:p>
              <a:pPr algn="ctr">
                <a:defRPr sz="2400">
                  <a:solidFill>
                    <a:srgbClr val="FFFF00"/>
                  </a:solidFill>
                  <a:latin typeface="黑体"/>
                  <a:ea typeface="黑体"/>
                  <a:cs typeface="黑体"/>
                  <a:sym typeface="黑体"/>
                </a:defRPr>
              </a:pPr>
              <a:r>
                <a:rPr sz="2400" dirty="0" err="1">
                  <a:solidFill>
                    <a:srgbClr val="FFFF00"/>
                  </a:solidFill>
                  <a:latin typeface="黑体"/>
                  <a:ea typeface="黑体"/>
                  <a:cs typeface="黑体"/>
                  <a:sym typeface="黑体"/>
                </a:rPr>
                <a:t>对抗学习模型</a:t>
              </a:r>
              <a:endParaRPr sz="2400" dirty="0">
                <a:solidFill>
                  <a:srgbClr val="FFFF00"/>
                </a:solidFill>
                <a:latin typeface="黑体"/>
                <a:ea typeface="黑体"/>
                <a:cs typeface="黑体"/>
                <a:sym typeface="黑体"/>
              </a:endParaRPr>
            </a:p>
          </p:txBody>
        </p:sp>
      </p:grpSp>
      <p:sp>
        <p:nvSpPr>
          <p:cNvPr id="71691" name="矩形"/>
          <p:cNvSpPr>
            <a:spLocks noChangeArrowheads="1"/>
          </p:cNvSpPr>
          <p:nvPr/>
        </p:nvSpPr>
        <p:spPr bwMode="auto">
          <a:xfrm>
            <a:off x="825500" y="5902325"/>
            <a:ext cx="1411288" cy="130175"/>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692" name="矩形"/>
          <p:cNvSpPr>
            <a:spLocks noChangeArrowheads="1"/>
          </p:cNvSpPr>
          <p:nvPr/>
        </p:nvSpPr>
        <p:spPr bwMode="auto">
          <a:xfrm>
            <a:off x="2106613" y="4827588"/>
            <a:ext cx="133350" cy="1187450"/>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693" name="矩形"/>
          <p:cNvSpPr>
            <a:spLocks noChangeArrowheads="1"/>
          </p:cNvSpPr>
          <p:nvPr/>
        </p:nvSpPr>
        <p:spPr bwMode="auto">
          <a:xfrm>
            <a:off x="2125663" y="4816475"/>
            <a:ext cx="1963737" cy="130175"/>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694" name="矩形"/>
          <p:cNvSpPr>
            <a:spLocks noChangeArrowheads="1"/>
          </p:cNvSpPr>
          <p:nvPr/>
        </p:nvSpPr>
        <p:spPr bwMode="auto">
          <a:xfrm>
            <a:off x="4014788" y="3743325"/>
            <a:ext cx="133350" cy="1211263"/>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695" name="矩形"/>
          <p:cNvSpPr>
            <a:spLocks noChangeArrowheads="1"/>
          </p:cNvSpPr>
          <p:nvPr/>
        </p:nvSpPr>
        <p:spPr bwMode="auto">
          <a:xfrm>
            <a:off x="4016375" y="3738563"/>
            <a:ext cx="1670050" cy="130175"/>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696" name="矩形"/>
          <p:cNvSpPr>
            <a:spLocks noChangeArrowheads="1"/>
          </p:cNvSpPr>
          <p:nvPr/>
        </p:nvSpPr>
        <p:spPr bwMode="auto">
          <a:xfrm>
            <a:off x="5554663" y="2671763"/>
            <a:ext cx="133350" cy="1187450"/>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697" name="矩形"/>
          <p:cNvSpPr>
            <a:spLocks noChangeArrowheads="1"/>
          </p:cNvSpPr>
          <p:nvPr/>
        </p:nvSpPr>
        <p:spPr bwMode="auto">
          <a:xfrm>
            <a:off x="5589588" y="2665413"/>
            <a:ext cx="1358900" cy="130175"/>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361" name="标题 1"/>
          <p:cNvSpPr txBox="1"/>
          <p:nvPr/>
        </p:nvSpPr>
        <p:spPr>
          <a:xfrm>
            <a:off x="5781675" y="2901950"/>
            <a:ext cx="1049338" cy="957263"/>
          </a:xfrm>
          <a:prstGeom prst="rect">
            <a:avLst/>
          </a:prstGeom>
          <a:noFill/>
          <a:ln w="28575" cap="flat">
            <a:solidFill>
              <a:srgbClr val="FFFFFF"/>
            </a:solidFill>
            <a:prstDash val="solid"/>
            <a:round/>
          </a:ln>
          <a:effectLst/>
          <a:extLst>
            <a:ext uri="{C572A759-6A51-4108-AA02-DFA0A04FC94B}"/>
          </a:extLst>
        </p:spPr>
        <p:txBody>
          <a:bodyPr lIns="45718" tIns="45718" rIns="45718" bIns="45718" anchor="ctr">
            <a:spAutoFit/>
          </a:bodyPr>
          <a:lstStyle>
            <a:lvl1pPr algn="ctr">
              <a:defRPr sz="2400">
                <a:solidFill>
                  <a:srgbClr val="FAFFFA"/>
                </a:solidFill>
                <a:effectLst>
                  <a:outerShdw blurRad="38100" dist="38100" dir="2700000" rotWithShape="0">
                    <a:srgbClr val="000000"/>
                  </a:outerShdw>
                </a:effectLst>
                <a:latin typeface="黑体"/>
                <a:ea typeface="黑体"/>
                <a:cs typeface="黑体"/>
                <a:sym typeface="黑体"/>
              </a:defRPr>
            </a:lvl1pPr>
          </a:lstStyle>
          <a:p>
            <a:pPr>
              <a:defRPr/>
            </a:pPr>
            <a:r>
              <a:t>肿瘤疗效评估</a:t>
            </a:r>
          </a:p>
        </p:txBody>
      </p:sp>
      <p:sp>
        <p:nvSpPr>
          <p:cNvPr id="362" name="标题 1"/>
          <p:cNvSpPr txBox="1"/>
          <p:nvPr/>
        </p:nvSpPr>
        <p:spPr>
          <a:xfrm>
            <a:off x="7127875" y="1838325"/>
            <a:ext cx="1162050" cy="957263"/>
          </a:xfrm>
          <a:prstGeom prst="rect">
            <a:avLst/>
          </a:prstGeom>
          <a:noFill/>
          <a:ln w="28575" cap="flat">
            <a:solidFill>
              <a:srgbClr val="FFFFFF"/>
            </a:solidFill>
            <a:prstDash val="solid"/>
            <a:round/>
          </a:ln>
          <a:effectLst/>
          <a:extLst>
            <a:ext uri="{C572A759-6A51-4108-AA02-DFA0A04FC94B}"/>
          </a:extLst>
        </p:spPr>
        <p:txBody>
          <a:bodyPr lIns="45718" tIns="45718" rIns="45718" bIns="45718" anchor="ctr">
            <a:spAutoFit/>
          </a:bodyPr>
          <a:lstStyle>
            <a:lvl1pPr algn="ctr">
              <a:defRPr sz="2400">
                <a:solidFill>
                  <a:srgbClr val="FAFFFA"/>
                </a:solidFill>
                <a:effectLst>
                  <a:outerShdw blurRad="38100" dist="38100" dir="2700000" rotWithShape="0">
                    <a:srgbClr val="000000"/>
                  </a:outerShdw>
                </a:effectLst>
                <a:latin typeface="黑体"/>
                <a:ea typeface="黑体"/>
                <a:cs typeface="黑体"/>
                <a:sym typeface="黑体"/>
              </a:defRPr>
            </a:lvl1pPr>
          </a:lstStyle>
          <a:p>
            <a:pPr>
              <a:defRPr/>
            </a:pPr>
            <a:r>
              <a:t>肿瘤预后预测</a:t>
            </a:r>
          </a:p>
        </p:txBody>
      </p:sp>
      <p:sp>
        <p:nvSpPr>
          <p:cNvPr id="71700" name="矩形"/>
          <p:cNvSpPr>
            <a:spLocks noChangeArrowheads="1"/>
          </p:cNvSpPr>
          <p:nvPr/>
        </p:nvSpPr>
        <p:spPr bwMode="auto">
          <a:xfrm>
            <a:off x="6923088" y="1611313"/>
            <a:ext cx="133350" cy="1187450"/>
          </a:xfrm>
          <a:prstGeom prst="rect">
            <a:avLst/>
          </a:prstGeom>
          <a:solidFill>
            <a:srgbClr val="FFFB43"/>
          </a:solidFill>
          <a:ln w="28575">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701" name="矩形"/>
          <p:cNvSpPr>
            <a:spLocks noChangeArrowheads="1"/>
          </p:cNvSpPr>
          <p:nvPr/>
        </p:nvSpPr>
        <p:spPr bwMode="auto">
          <a:xfrm>
            <a:off x="7021513" y="1612900"/>
            <a:ext cx="1217612" cy="130175"/>
          </a:xfrm>
          <a:prstGeom prst="rect">
            <a:avLst/>
          </a:prstGeom>
          <a:solidFill>
            <a:srgbClr val="FFFB43"/>
          </a:solidFill>
          <a:ln w="31750">
            <a:solidFill>
              <a:srgbClr val="FFFF00"/>
            </a:solidFill>
            <a:round/>
            <a:headEnd/>
            <a:tailEnd/>
          </a:ln>
        </p:spPr>
        <p:txBody>
          <a:bodyPr lIns="45719" tIns="45719" rIns="45719" bIns="45719" anchor="ctr"/>
          <a:lstStyle/>
          <a:p>
            <a:endParaRPr lang="zh-CN" altLang="en-US">
              <a:solidFill>
                <a:srgbClr val="FFFFFF"/>
              </a:solidFill>
              <a:cs typeface="Arial" charset="0"/>
              <a:sym typeface="Arial" charset="0"/>
            </a:endParaRPr>
          </a:p>
        </p:txBody>
      </p:sp>
      <p:sp>
        <p:nvSpPr>
          <p:cNvPr id="71702" name="标题 1"/>
          <p:cNvSpPr txBox="1">
            <a:spLocks noChangeArrowheads="1"/>
          </p:cNvSpPr>
          <p:nvPr/>
        </p:nvSpPr>
        <p:spPr bwMode="auto">
          <a:xfrm>
            <a:off x="2543175" y="5022850"/>
            <a:ext cx="1049338" cy="957263"/>
          </a:xfrm>
          <a:prstGeom prst="rect">
            <a:avLst/>
          </a:prstGeom>
          <a:noFill/>
          <a:ln w="28575">
            <a:solidFill>
              <a:srgbClr val="FFFFFF"/>
            </a:solidFill>
            <a:round/>
            <a:headEnd/>
            <a:tailEnd/>
          </a:ln>
        </p:spPr>
        <p:txBody>
          <a:bodyPr lIns="45718" tIns="45718" rIns="45718" bIns="45718" anchor="ctr">
            <a:spAutoFit/>
          </a:bodyPr>
          <a:lstStyle/>
          <a:p>
            <a:pPr algn="ctr"/>
            <a:r>
              <a:rPr lang="zh-CN" altLang="en-US" sz="2400">
                <a:solidFill>
                  <a:srgbClr val="FAFFFA"/>
                </a:solidFill>
                <a:latin typeface="黑体" pitchFamily="49" charset="-122"/>
                <a:ea typeface="黑体" pitchFamily="49" charset="-122"/>
                <a:sym typeface="黑体" pitchFamily="49" charset="-122"/>
              </a:rPr>
              <a:t>智能特征提取</a:t>
            </a:r>
          </a:p>
        </p:txBody>
      </p:sp>
      <p:sp>
        <p:nvSpPr>
          <p:cNvPr id="71703" name="等腰三角形 49"/>
          <p:cNvSpPr>
            <a:spLocks noChangeArrowheads="1"/>
          </p:cNvSpPr>
          <p:nvPr/>
        </p:nvSpPr>
        <p:spPr bwMode="auto">
          <a:xfrm rot="5400000">
            <a:off x="8284368" y="1332707"/>
            <a:ext cx="360363" cy="704850"/>
          </a:xfrm>
          <a:prstGeom prst="triangle">
            <a:avLst>
              <a:gd name="adj" fmla="val 50000"/>
            </a:avLst>
          </a:prstGeom>
          <a:solidFill>
            <a:srgbClr val="FFFF00"/>
          </a:solidFill>
          <a:ln w="12700">
            <a:noFill/>
            <a:miter lim="400000"/>
            <a:headEnd/>
            <a:tailEnd/>
          </a:ln>
        </p:spPr>
        <p:txBody>
          <a:bodyPr lIns="45719" tIns="45719" rIns="45719" bIns="45719" anchor="ctr"/>
          <a:lstStyle/>
          <a:p>
            <a:endParaRPr lang="zh-CN" altLang="en-US"/>
          </a:p>
        </p:txBody>
      </p:sp>
      <p:sp>
        <p:nvSpPr>
          <p:cNvPr id="368" name="直接箭头连接符 19"/>
          <p:cNvSpPr/>
          <p:nvPr/>
        </p:nvSpPr>
        <p:spPr>
          <a:xfrm>
            <a:off x="698500" y="6235700"/>
            <a:ext cx="7766050" cy="41275"/>
          </a:xfrm>
          <a:prstGeom prst="line">
            <a:avLst/>
          </a:prstGeom>
          <a:ln w="38100">
            <a:solidFill>
              <a:srgbClr val="FFFF00"/>
            </a:solidFill>
            <a:tailEnd type="triangle"/>
          </a:ln>
          <a:effectLst>
            <a:outerShdw blurRad="38100" dist="20000" dir="5400000" rotWithShape="0">
              <a:srgbClr val="000000">
                <a:alpha val="38000"/>
              </a:srgbClr>
            </a:outerShdw>
          </a:effectLst>
        </p:spPr>
        <p:txBody>
          <a:bodyPr lIns="45719" rIns="45719"/>
          <a:lstStyle/>
          <a:p>
            <a:pPr>
              <a:defRPr>
                <a:solidFill>
                  <a:srgbClr val="FFFFFF"/>
                </a:solidFill>
              </a:defRPr>
            </a:pPr>
            <a:endParaRPr>
              <a:solidFill>
                <a:srgbClr val="FFFFFF"/>
              </a:solidFill>
            </a:endParaRPr>
          </a:p>
        </p:txBody>
      </p:sp>
      <p:sp>
        <p:nvSpPr>
          <p:cNvPr id="369" name="直接箭头连接符 20"/>
          <p:cNvSpPr/>
          <p:nvPr/>
        </p:nvSpPr>
        <p:spPr>
          <a:xfrm flipV="1">
            <a:off x="698500" y="1089025"/>
            <a:ext cx="0" cy="5176838"/>
          </a:xfrm>
          <a:prstGeom prst="line">
            <a:avLst/>
          </a:prstGeom>
          <a:ln w="38100">
            <a:solidFill>
              <a:srgbClr val="FFFF00"/>
            </a:solidFill>
            <a:tailEnd type="triangle"/>
          </a:ln>
          <a:effectLst>
            <a:outerShdw blurRad="38100" dist="20000" dir="5400000" rotWithShape="0">
              <a:srgbClr val="000000">
                <a:alpha val="38000"/>
              </a:srgbClr>
            </a:outerShdw>
          </a:effectLst>
        </p:spPr>
        <p:txBody>
          <a:bodyPr lIns="45719" rIns="45719"/>
          <a:lstStyle/>
          <a:p>
            <a:pPr>
              <a:defRPr>
                <a:solidFill>
                  <a:srgbClr val="FFFFFF"/>
                </a:solidFill>
              </a:defRPr>
            </a:pPr>
            <a:endParaRPr>
              <a:solidFill>
                <a:srgbClr val="FFFFFF"/>
              </a:solidFill>
            </a:endParaRPr>
          </a:p>
        </p:txBody>
      </p:sp>
      <p:sp>
        <p:nvSpPr>
          <p:cNvPr id="370" name="标题 1"/>
          <p:cNvSpPr txBox="1"/>
          <p:nvPr/>
        </p:nvSpPr>
        <p:spPr>
          <a:xfrm>
            <a:off x="107950" y="5648325"/>
            <a:ext cx="652463" cy="511175"/>
          </a:xfrm>
          <a:prstGeom prst="rect">
            <a:avLst/>
          </a:prstGeom>
          <a:ln w="12700">
            <a:miter lim="400000"/>
          </a:ln>
          <a:effectLst>
            <a:outerShdw blurRad="38100" dist="23000" dir="5400000" rotWithShape="0">
              <a:srgbClr val="000000">
                <a:alpha val="35000"/>
              </a:srgbClr>
            </a:outerShdw>
          </a:effectLst>
          <a:extLst>
            <a:ext uri="{C572A759-6A51-4108-AA02-DFA0A04FC94B}"/>
          </a:extLst>
        </p:spPr>
        <p:txBody>
          <a:bodyPr lIns="45718" tIns="45718" rIns="45718" bIns="45718">
            <a:spAutoFit/>
          </a:bodyPr>
          <a:lstStyle>
            <a:lvl1pPr algn="ctr">
              <a:defRPr sz="2400">
                <a:solidFill>
                  <a:srgbClr val="FFFFFF"/>
                </a:solidFill>
                <a:latin typeface="黑体"/>
                <a:ea typeface="黑体"/>
                <a:cs typeface="黑体"/>
                <a:sym typeface="黑体"/>
              </a:defRPr>
            </a:lvl1pPr>
          </a:lstStyle>
          <a:p>
            <a:pPr>
              <a:defRPr/>
            </a:pPr>
            <a:r>
              <a:t>低</a:t>
            </a:r>
          </a:p>
        </p:txBody>
      </p:sp>
      <p:sp>
        <p:nvSpPr>
          <p:cNvPr id="371" name="标题 1"/>
          <p:cNvSpPr txBox="1"/>
          <p:nvPr/>
        </p:nvSpPr>
        <p:spPr>
          <a:xfrm>
            <a:off x="134938" y="1273175"/>
            <a:ext cx="652462" cy="511175"/>
          </a:xfrm>
          <a:prstGeom prst="rect">
            <a:avLst/>
          </a:prstGeom>
          <a:ln w="12700">
            <a:miter lim="400000"/>
          </a:ln>
          <a:effectLst>
            <a:outerShdw blurRad="38100" dist="23000" dir="5400000" rotWithShape="0">
              <a:srgbClr val="000000">
                <a:alpha val="35000"/>
              </a:srgbClr>
            </a:outerShdw>
          </a:effectLst>
          <a:extLst>
            <a:ext uri="{C572A759-6A51-4108-AA02-DFA0A04FC94B}"/>
          </a:extLst>
        </p:spPr>
        <p:txBody>
          <a:bodyPr lIns="45718" tIns="45718" rIns="45718" bIns="45718">
            <a:spAutoFit/>
          </a:bodyPr>
          <a:lstStyle>
            <a:lvl1pPr algn="ctr">
              <a:defRPr sz="2400">
                <a:solidFill>
                  <a:srgbClr val="FFFFFF"/>
                </a:solidFill>
                <a:latin typeface="黑体"/>
                <a:ea typeface="黑体"/>
                <a:cs typeface="黑体"/>
                <a:sym typeface="黑体"/>
              </a:defRPr>
            </a:lvl1pPr>
          </a:lstStyle>
          <a:p>
            <a:pPr>
              <a:defRPr/>
            </a:pPr>
            <a:r>
              <a:t>高</a:t>
            </a: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Box 21"/>
          <p:cNvSpPr txBox="1">
            <a:spLocks noChangeArrowheads="1"/>
          </p:cNvSpPr>
          <p:nvPr/>
        </p:nvSpPr>
        <p:spPr bwMode="auto">
          <a:xfrm>
            <a:off x="498475" y="5013325"/>
            <a:ext cx="8350250" cy="1200150"/>
          </a:xfrm>
          <a:prstGeom prst="rect">
            <a:avLst/>
          </a:prstGeom>
          <a:noFill/>
          <a:ln w="28575">
            <a:solidFill>
              <a:srgbClr val="FFFF00"/>
            </a:solidFill>
            <a:miter lim="400000"/>
            <a:headEnd/>
            <a:tailEnd/>
          </a:ln>
        </p:spPr>
        <p:txBody>
          <a:bodyPr lIns="45718" tIns="45718" rIns="45718" bIns="45718">
            <a:spAutoFit/>
          </a:bodyPr>
          <a:lstStyle/>
          <a:p>
            <a:pPr algn="ctr"/>
            <a:r>
              <a:rPr lang="zh-CN" altLang="en-US" sz="3600">
                <a:solidFill>
                  <a:srgbClr val="FFFF00"/>
                </a:solidFill>
                <a:latin typeface="黑体" pitchFamily="49" charset="-122"/>
                <a:ea typeface="黑体" pitchFamily="49" charset="-122"/>
                <a:sym typeface="黑体" pitchFamily="49" charset="-122"/>
              </a:rPr>
              <a:t>卷积自编码器</a:t>
            </a:r>
            <a:r>
              <a:rPr lang="zh-CN" altLang="en-US" sz="3600">
                <a:solidFill>
                  <a:srgbClr val="FFFFFF"/>
                </a:solidFill>
                <a:latin typeface="黑体" pitchFamily="49" charset="-122"/>
                <a:ea typeface="黑体" pitchFamily="49" charset="-122"/>
                <a:sym typeface="黑体" pitchFamily="49" charset="-122"/>
              </a:rPr>
              <a:t>从无标签数据中自动学习肿瘤关键特征，比传统手工设计特征更有效</a:t>
            </a:r>
          </a:p>
        </p:txBody>
      </p:sp>
      <p:grpSp>
        <p:nvGrpSpPr>
          <p:cNvPr id="72706" name="成组"/>
          <p:cNvGrpSpPr>
            <a:grpSpLocks/>
          </p:cNvGrpSpPr>
          <p:nvPr/>
        </p:nvGrpSpPr>
        <p:grpSpPr bwMode="auto">
          <a:xfrm>
            <a:off x="2193925" y="2255838"/>
            <a:ext cx="4699000" cy="1944687"/>
            <a:chOff x="0" y="0"/>
            <a:chExt cx="4699514" cy="1943699"/>
          </a:xfrm>
        </p:grpSpPr>
        <p:grpSp>
          <p:nvGrpSpPr>
            <p:cNvPr id="72721" name="成组"/>
            <p:cNvGrpSpPr>
              <a:grpSpLocks/>
            </p:cNvGrpSpPr>
            <p:nvPr/>
          </p:nvGrpSpPr>
          <p:grpSpPr bwMode="auto">
            <a:xfrm>
              <a:off x="-1" y="-1"/>
              <a:ext cx="1927496" cy="1943701"/>
              <a:chOff x="0" y="0"/>
              <a:chExt cx="1927494" cy="1943699"/>
            </a:xfrm>
          </p:grpSpPr>
          <p:grpSp>
            <p:nvGrpSpPr>
              <p:cNvPr id="72784" name="组合 147"/>
              <p:cNvGrpSpPr>
                <a:grpSpLocks/>
              </p:cNvGrpSpPr>
              <p:nvPr/>
            </p:nvGrpSpPr>
            <p:grpSpPr bwMode="auto">
              <a:xfrm>
                <a:off x="0" y="-1"/>
                <a:ext cx="861403" cy="1943701"/>
                <a:chOff x="-1" y="-3"/>
                <a:chExt cx="861402" cy="1943699"/>
              </a:xfrm>
            </p:grpSpPr>
            <p:grpSp>
              <p:nvGrpSpPr>
                <p:cNvPr id="72836" name="立方体 159"/>
                <p:cNvGrpSpPr>
                  <a:grpSpLocks/>
                </p:cNvGrpSpPr>
                <p:nvPr/>
              </p:nvGrpSpPr>
              <p:grpSpPr bwMode="auto">
                <a:xfrm>
                  <a:off x="-2" y="-2"/>
                  <a:ext cx="753663" cy="1943699"/>
                  <a:chOff x="0" y="-1"/>
                  <a:chExt cx="753661" cy="1943697"/>
                </a:xfrm>
              </p:grpSpPr>
              <p:sp>
                <p:nvSpPr>
                  <p:cNvPr id="72843" name="形状"/>
                  <p:cNvSpPr>
                    <a:spLocks/>
                  </p:cNvSpPr>
                  <p:nvPr/>
                </p:nvSpPr>
                <p:spPr bwMode="auto">
                  <a:xfrm>
                    <a:off x="0" y="-2"/>
                    <a:ext cx="753662" cy="1943699"/>
                  </a:xfrm>
                  <a:custGeom>
                    <a:avLst/>
                    <a:gdLst>
                      <a:gd name="T0" fmla="*/ 376831 w 21600"/>
                      <a:gd name="T1" fmla="*/ 971850 h 21600"/>
                      <a:gd name="T2" fmla="*/ 376831 w 21600"/>
                      <a:gd name="T3" fmla="*/ 971850 h 21600"/>
                      <a:gd name="T4" fmla="*/ 376831 w 21600"/>
                      <a:gd name="T5" fmla="*/ 971850 h 21600"/>
                      <a:gd name="T6" fmla="*/ 376831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44" name="形状"/>
                  <p:cNvSpPr>
                    <a:spLocks/>
                  </p:cNvSpPr>
                  <p:nvPr/>
                </p:nvSpPr>
                <p:spPr bwMode="auto">
                  <a:xfrm>
                    <a:off x="90363" y="-2"/>
                    <a:ext cx="663299" cy="1943699"/>
                  </a:xfrm>
                  <a:custGeom>
                    <a:avLst/>
                    <a:gdLst>
                      <a:gd name="T0" fmla="*/ 331650 w 21600"/>
                      <a:gd name="T1" fmla="*/ 971850 h 21600"/>
                      <a:gd name="T2" fmla="*/ 331650 w 21600"/>
                      <a:gd name="T3" fmla="*/ 971850 h 21600"/>
                      <a:gd name="T4" fmla="*/ 331650 w 21600"/>
                      <a:gd name="T5" fmla="*/ 971850 h 21600"/>
                      <a:gd name="T6" fmla="*/ 331650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45" name="形状"/>
                  <p:cNvSpPr>
                    <a:spLocks/>
                  </p:cNvSpPr>
                  <p:nvPr/>
                </p:nvSpPr>
                <p:spPr bwMode="auto">
                  <a:xfrm>
                    <a:off x="0" y="-2"/>
                    <a:ext cx="753662" cy="927377"/>
                  </a:xfrm>
                  <a:custGeom>
                    <a:avLst/>
                    <a:gdLst>
                      <a:gd name="T0" fmla="*/ 376831 w 21600"/>
                      <a:gd name="T1" fmla="*/ 463689 h 21600"/>
                      <a:gd name="T2" fmla="*/ 376831 w 21600"/>
                      <a:gd name="T3" fmla="*/ 463689 h 21600"/>
                      <a:gd name="T4" fmla="*/ 376831 w 21600"/>
                      <a:gd name="T5" fmla="*/ 463689 h 21600"/>
                      <a:gd name="T6" fmla="*/ 376831 w 21600"/>
                      <a:gd name="T7" fmla="*/ 46368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46" name="形状"/>
                  <p:cNvSpPr>
                    <a:spLocks/>
                  </p:cNvSpPr>
                  <p:nvPr/>
                </p:nvSpPr>
                <p:spPr bwMode="auto">
                  <a:xfrm>
                    <a:off x="0" y="-2"/>
                    <a:ext cx="753662" cy="1943699"/>
                  </a:xfrm>
                  <a:custGeom>
                    <a:avLst/>
                    <a:gdLst>
                      <a:gd name="T0" fmla="*/ 376831 w 21600"/>
                      <a:gd name="T1" fmla="*/ 971850 h 21600"/>
                      <a:gd name="T2" fmla="*/ 376831 w 21600"/>
                      <a:gd name="T3" fmla="*/ 971850 h 21600"/>
                      <a:gd name="T4" fmla="*/ 376831 w 21600"/>
                      <a:gd name="T5" fmla="*/ 971850 h 21600"/>
                      <a:gd name="T6" fmla="*/ 376831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2837" name="立方体 160"/>
                <p:cNvSpPr>
                  <a:spLocks/>
                </p:cNvSpPr>
                <p:nvPr/>
              </p:nvSpPr>
              <p:spPr bwMode="auto">
                <a:xfrm>
                  <a:off x="285474" y="457396"/>
                  <a:ext cx="522056" cy="1150444"/>
                </a:xfrm>
                <a:custGeom>
                  <a:avLst/>
                  <a:gdLst>
                    <a:gd name="T0" fmla="*/ 261028 w 21600"/>
                    <a:gd name="T1" fmla="*/ 575222 h 21600"/>
                    <a:gd name="T2" fmla="*/ 261028 w 21600"/>
                    <a:gd name="T3" fmla="*/ 575222 h 21600"/>
                    <a:gd name="T4" fmla="*/ 261028 w 21600"/>
                    <a:gd name="T5" fmla="*/ 575222 h 21600"/>
                    <a:gd name="T6" fmla="*/ 261028 w 21600"/>
                    <a:gd name="T7" fmla="*/ 57522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029"/>
                      </a:moveTo>
                      <a:lnTo>
                        <a:pt x="15808" y="0"/>
                      </a:lnTo>
                      <a:lnTo>
                        <a:pt x="21600" y="0"/>
                      </a:lnTo>
                      <a:lnTo>
                        <a:pt x="21600" y="11571"/>
                      </a:lnTo>
                      <a:lnTo>
                        <a:pt x="5792" y="21600"/>
                      </a:lnTo>
                      <a:lnTo>
                        <a:pt x="0" y="21600"/>
                      </a:lnTo>
                      <a:close/>
                      <a:moveTo>
                        <a:pt x="0" y="10029"/>
                      </a:moveTo>
                      <a:lnTo>
                        <a:pt x="5792" y="10029"/>
                      </a:lnTo>
                      <a:lnTo>
                        <a:pt x="21600" y="0"/>
                      </a:lnTo>
                      <a:moveTo>
                        <a:pt x="5792" y="10029"/>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nvGrpSpPr>
                <p:cNvPr id="72838" name="立方体 161"/>
                <p:cNvGrpSpPr>
                  <a:grpSpLocks/>
                </p:cNvGrpSpPr>
                <p:nvPr/>
              </p:nvGrpSpPr>
              <p:grpSpPr bwMode="auto">
                <a:xfrm>
                  <a:off x="107740" y="-4"/>
                  <a:ext cx="753661" cy="1943700"/>
                  <a:chOff x="0" y="-1"/>
                  <a:chExt cx="753660" cy="1943698"/>
                </a:xfrm>
              </p:grpSpPr>
              <p:sp>
                <p:nvSpPr>
                  <p:cNvPr id="72839" name="形状"/>
                  <p:cNvSpPr>
                    <a:spLocks/>
                  </p:cNvSpPr>
                  <p:nvPr/>
                </p:nvSpPr>
                <p:spPr bwMode="auto">
                  <a:xfrm>
                    <a:off x="-1" y="-2"/>
                    <a:ext cx="753662" cy="1943700"/>
                  </a:xfrm>
                  <a:custGeom>
                    <a:avLst/>
                    <a:gdLst>
                      <a:gd name="T0" fmla="*/ 376831 w 21600"/>
                      <a:gd name="T1" fmla="*/ 971850 h 21600"/>
                      <a:gd name="T2" fmla="*/ 376831 w 21600"/>
                      <a:gd name="T3" fmla="*/ 971850 h 21600"/>
                      <a:gd name="T4" fmla="*/ 376831 w 21600"/>
                      <a:gd name="T5" fmla="*/ 971850 h 21600"/>
                      <a:gd name="T6" fmla="*/ 376831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40" name="形状"/>
                  <p:cNvSpPr>
                    <a:spLocks/>
                  </p:cNvSpPr>
                  <p:nvPr/>
                </p:nvSpPr>
                <p:spPr bwMode="auto">
                  <a:xfrm>
                    <a:off x="90363" y="-2"/>
                    <a:ext cx="663298" cy="1943700"/>
                  </a:xfrm>
                  <a:custGeom>
                    <a:avLst/>
                    <a:gdLst>
                      <a:gd name="T0" fmla="*/ 331649 w 21600"/>
                      <a:gd name="T1" fmla="*/ 971850 h 21600"/>
                      <a:gd name="T2" fmla="*/ 331649 w 21600"/>
                      <a:gd name="T3" fmla="*/ 971850 h 21600"/>
                      <a:gd name="T4" fmla="*/ 331649 w 21600"/>
                      <a:gd name="T5" fmla="*/ 971850 h 21600"/>
                      <a:gd name="T6" fmla="*/ 331649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41" name="形状"/>
                  <p:cNvSpPr>
                    <a:spLocks/>
                  </p:cNvSpPr>
                  <p:nvPr/>
                </p:nvSpPr>
                <p:spPr bwMode="auto">
                  <a:xfrm>
                    <a:off x="-1" y="-2"/>
                    <a:ext cx="753662" cy="927378"/>
                  </a:xfrm>
                  <a:custGeom>
                    <a:avLst/>
                    <a:gdLst>
                      <a:gd name="T0" fmla="*/ 376831 w 21600"/>
                      <a:gd name="T1" fmla="*/ 463689 h 21600"/>
                      <a:gd name="T2" fmla="*/ 376831 w 21600"/>
                      <a:gd name="T3" fmla="*/ 463689 h 21600"/>
                      <a:gd name="T4" fmla="*/ 376831 w 21600"/>
                      <a:gd name="T5" fmla="*/ 463689 h 21600"/>
                      <a:gd name="T6" fmla="*/ 376831 w 21600"/>
                      <a:gd name="T7" fmla="*/ 46368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42" name="形状"/>
                  <p:cNvSpPr>
                    <a:spLocks/>
                  </p:cNvSpPr>
                  <p:nvPr/>
                </p:nvSpPr>
                <p:spPr bwMode="auto">
                  <a:xfrm>
                    <a:off x="-1" y="-2"/>
                    <a:ext cx="753662" cy="1943700"/>
                  </a:xfrm>
                  <a:custGeom>
                    <a:avLst/>
                    <a:gdLst>
                      <a:gd name="T0" fmla="*/ 376831 w 21600"/>
                      <a:gd name="T1" fmla="*/ 971850 h 21600"/>
                      <a:gd name="T2" fmla="*/ 376831 w 21600"/>
                      <a:gd name="T3" fmla="*/ 971850 h 21600"/>
                      <a:gd name="T4" fmla="*/ 376831 w 21600"/>
                      <a:gd name="T5" fmla="*/ 971850 h 21600"/>
                      <a:gd name="T6" fmla="*/ 376831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2785" name="组合 148"/>
              <p:cNvGrpSpPr>
                <a:grpSpLocks/>
              </p:cNvGrpSpPr>
              <p:nvPr/>
            </p:nvGrpSpPr>
            <p:grpSpPr bwMode="auto">
              <a:xfrm>
                <a:off x="431859" y="333528"/>
                <a:ext cx="697474" cy="1173680"/>
                <a:chOff x="-1" y="-3"/>
                <a:chExt cx="697473" cy="1173678"/>
              </a:xfrm>
            </p:grpSpPr>
            <p:grpSp>
              <p:nvGrpSpPr>
                <p:cNvPr id="72821" name="立方体 156"/>
                <p:cNvGrpSpPr>
                  <a:grpSpLocks/>
                </p:cNvGrpSpPr>
                <p:nvPr/>
              </p:nvGrpSpPr>
              <p:grpSpPr bwMode="auto">
                <a:xfrm>
                  <a:off x="-2" y="10094"/>
                  <a:ext cx="402740" cy="1163582"/>
                  <a:chOff x="-1" y="-1"/>
                  <a:chExt cx="402739" cy="1163581"/>
                </a:xfrm>
              </p:grpSpPr>
              <p:sp>
                <p:nvSpPr>
                  <p:cNvPr id="72832" name="形状"/>
                  <p:cNvSpPr>
                    <a:spLocks/>
                  </p:cNvSpPr>
                  <p:nvPr/>
                </p:nvSpPr>
                <p:spPr bwMode="auto">
                  <a:xfrm>
                    <a:off x="-2" y="-1"/>
                    <a:ext cx="402740" cy="1163581"/>
                  </a:xfrm>
                  <a:custGeom>
                    <a:avLst/>
                    <a:gdLst>
                      <a:gd name="T0" fmla="*/ 201370 w 21600"/>
                      <a:gd name="T1" fmla="*/ 581791 h 21600"/>
                      <a:gd name="T2" fmla="*/ 201370 w 21600"/>
                      <a:gd name="T3" fmla="*/ 581791 h 21600"/>
                      <a:gd name="T4" fmla="*/ 201370 w 21600"/>
                      <a:gd name="T5" fmla="*/ 581791 h 21600"/>
                      <a:gd name="T6" fmla="*/ 201370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00"/>
                  </a:solidFill>
                  <a:ln w="12700" cap="flat">
                    <a:solidFill>
                      <a:srgbClr val="92D050"/>
                    </a:solidFill>
                    <a:prstDash val="solid"/>
                    <a:miter lim="400000"/>
                    <a:headEnd/>
                    <a:tailEnd/>
                  </a:ln>
                </p:spPr>
                <p:txBody>
                  <a:bodyPr lIns="45719" tIns="45719" rIns="45719" bIns="45719"/>
                  <a:lstStyle/>
                  <a:p>
                    <a:endParaRPr lang="zh-CN" altLang="en-US"/>
                  </a:p>
                </p:txBody>
              </p:sp>
              <p:sp>
                <p:nvSpPr>
                  <p:cNvPr id="72833" name="形状"/>
                  <p:cNvSpPr>
                    <a:spLocks/>
                  </p:cNvSpPr>
                  <p:nvPr/>
                </p:nvSpPr>
                <p:spPr bwMode="auto">
                  <a:xfrm>
                    <a:off x="107997" y="-1"/>
                    <a:ext cx="294741" cy="1163581"/>
                  </a:xfrm>
                  <a:custGeom>
                    <a:avLst/>
                    <a:gdLst>
                      <a:gd name="T0" fmla="*/ 147371 w 21600"/>
                      <a:gd name="T1" fmla="*/ 581791 h 21600"/>
                      <a:gd name="T2" fmla="*/ 147371 w 21600"/>
                      <a:gd name="T3" fmla="*/ 581791 h 21600"/>
                      <a:gd name="T4" fmla="*/ 147371 w 21600"/>
                      <a:gd name="T5" fmla="*/ 581791 h 21600"/>
                      <a:gd name="T6" fmla="*/ 147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34" name="形状"/>
                  <p:cNvSpPr>
                    <a:spLocks/>
                  </p:cNvSpPr>
                  <p:nvPr/>
                </p:nvSpPr>
                <p:spPr bwMode="auto">
                  <a:xfrm>
                    <a:off x="-2" y="-2"/>
                    <a:ext cx="402740" cy="412087"/>
                  </a:xfrm>
                  <a:custGeom>
                    <a:avLst/>
                    <a:gdLst>
                      <a:gd name="T0" fmla="*/ 201370 w 21600"/>
                      <a:gd name="T1" fmla="*/ 206044 h 21600"/>
                      <a:gd name="T2" fmla="*/ 201370 w 21600"/>
                      <a:gd name="T3" fmla="*/ 206044 h 21600"/>
                      <a:gd name="T4" fmla="*/ 201370 w 21600"/>
                      <a:gd name="T5" fmla="*/ 206044 h 21600"/>
                      <a:gd name="T6" fmla="*/ 201370 w 21600"/>
                      <a:gd name="T7" fmla="*/ 20604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35" name="形状"/>
                  <p:cNvSpPr>
                    <a:spLocks/>
                  </p:cNvSpPr>
                  <p:nvPr/>
                </p:nvSpPr>
                <p:spPr bwMode="auto">
                  <a:xfrm>
                    <a:off x="-2" y="-1"/>
                    <a:ext cx="402740" cy="1163581"/>
                  </a:xfrm>
                  <a:custGeom>
                    <a:avLst/>
                    <a:gdLst>
                      <a:gd name="T0" fmla="*/ 201370 w 21600"/>
                      <a:gd name="T1" fmla="*/ 581791 h 21600"/>
                      <a:gd name="T2" fmla="*/ 201370 w 21600"/>
                      <a:gd name="T3" fmla="*/ 581791 h 21600"/>
                      <a:gd name="T4" fmla="*/ 201370 w 21600"/>
                      <a:gd name="T5" fmla="*/ 581791 h 21600"/>
                      <a:gd name="T6" fmla="*/ 201370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822" name="立方体 157"/>
                <p:cNvGrpSpPr>
                  <a:grpSpLocks/>
                </p:cNvGrpSpPr>
                <p:nvPr/>
              </p:nvGrpSpPr>
              <p:grpSpPr bwMode="auto">
                <a:xfrm>
                  <a:off x="141308" y="10094"/>
                  <a:ext cx="402742" cy="1163582"/>
                  <a:chOff x="-1" y="-1"/>
                  <a:chExt cx="402740" cy="1163581"/>
                </a:xfrm>
              </p:grpSpPr>
              <p:sp>
                <p:nvSpPr>
                  <p:cNvPr id="72828" name="形状"/>
                  <p:cNvSpPr>
                    <a:spLocks/>
                  </p:cNvSpPr>
                  <p:nvPr/>
                </p:nvSpPr>
                <p:spPr bwMode="auto">
                  <a:xfrm>
                    <a:off x="-2" y="-1"/>
                    <a:ext cx="402742" cy="1163581"/>
                  </a:xfrm>
                  <a:custGeom>
                    <a:avLst/>
                    <a:gdLst>
                      <a:gd name="T0" fmla="*/ 201371 w 21600"/>
                      <a:gd name="T1" fmla="*/ 581791 h 21600"/>
                      <a:gd name="T2" fmla="*/ 201371 w 21600"/>
                      <a:gd name="T3" fmla="*/ 581791 h 21600"/>
                      <a:gd name="T4" fmla="*/ 201371 w 21600"/>
                      <a:gd name="T5" fmla="*/ 581791 h 21600"/>
                      <a:gd name="T6" fmla="*/ 201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29" name="形状"/>
                  <p:cNvSpPr>
                    <a:spLocks/>
                  </p:cNvSpPr>
                  <p:nvPr/>
                </p:nvSpPr>
                <p:spPr bwMode="auto">
                  <a:xfrm>
                    <a:off x="107997" y="-1"/>
                    <a:ext cx="294743" cy="1163581"/>
                  </a:xfrm>
                  <a:custGeom>
                    <a:avLst/>
                    <a:gdLst>
                      <a:gd name="T0" fmla="*/ 147372 w 21600"/>
                      <a:gd name="T1" fmla="*/ 581791 h 21600"/>
                      <a:gd name="T2" fmla="*/ 147372 w 21600"/>
                      <a:gd name="T3" fmla="*/ 581791 h 21600"/>
                      <a:gd name="T4" fmla="*/ 147372 w 21600"/>
                      <a:gd name="T5" fmla="*/ 581791 h 21600"/>
                      <a:gd name="T6" fmla="*/ 147372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30" name="形状"/>
                  <p:cNvSpPr>
                    <a:spLocks/>
                  </p:cNvSpPr>
                  <p:nvPr/>
                </p:nvSpPr>
                <p:spPr bwMode="auto">
                  <a:xfrm>
                    <a:off x="-2" y="-2"/>
                    <a:ext cx="402742" cy="412087"/>
                  </a:xfrm>
                  <a:custGeom>
                    <a:avLst/>
                    <a:gdLst>
                      <a:gd name="T0" fmla="*/ 201371 w 21600"/>
                      <a:gd name="T1" fmla="*/ 206044 h 21600"/>
                      <a:gd name="T2" fmla="*/ 201371 w 21600"/>
                      <a:gd name="T3" fmla="*/ 206044 h 21600"/>
                      <a:gd name="T4" fmla="*/ 201371 w 21600"/>
                      <a:gd name="T5" fmla="*/ 206044 h 21600"/>
                      <a:gd name="T6" fmla="*/ 201371 w 21600"/>
                      <a:gd name="T7" fmla="*/ 20604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31" name="形状"/>
                  <p:cNvSpPr>
                    <a:spLocks/>
                  </p:cNvSpPr>
                  <p:nvPr/>
                </p:nvSpPr>
                <p:spPr bwMode="auto">
                  <a:xfrm>
                    <a:off x="-2" y="-1"/>
                    <a:ext cx="402742" cy="1163581"/>
                  </a:xfrm>
                  <a:custGeom>
                    <a:avLst/>
                    <a:gdLst>
                      <a:gd name="T0" fmla="*/ 201371 w 21600"/>
                      <a:gd name="T1" fmla="*/ 581791 h 21600"/>
                      <a:gd name="T2" fmla="*/ 201371 w 21600"/>
                      <a:gd name="T3" fmla="*/ 581791 h 21600"/>
                      <a:gd name="T4" fmla="*/ 201371 w 21600"/>
                      <a:gd name="T5" fmla="*/ 581791 h 21600"/>
                      <a:gd name="T6" fmla="*/ 201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823" name="立方体 158"/>
                <p:cNvGrpSpPr>
                  <a:grpSpLocks/>
                </p:cNvGrpSpPr>
                <p:nvPr/>
              </p:nvGrpSpPr>
              <p:grpSpPr bwMode="auto">
                <a:xfrm>
                  <a:off x="294730" y="-4"/>
                  <a:ext cx="402742" cy="1163584"/>
                  <a:chOff x="-1" y="-1"/>
                  <a:chExt cx="402740" cy="1163583"/>
                </a:xfrm>
              </p:grpSpPr>
              <p:sp>
                <p:nvSpPr>
                  <p:cNvPr id="72824" name="形状"/>
                  <p:cNvSpPr>
                    <a:spLocks/>
                  </p:cNvSpPr>
                  <p:nvPr/>
                </p:nvSpPr>
                <p:spPr bwMode="auto">
                  <a:xfrm>
                    <a:off x="-2" y="-1"/>
                    <a:ext cx="402742" cy="1163583"/>
                  </a:xfrm>
                  <a:custGeom>
                    <a:avLst/>
                    <a:gdLst>
                      <a:gd name="T0" fmla="*/ 201371 w 21600"/>
                      <a:gd name="T1" fmla="*/ 581792 h 21600"/>
                      <a:gd name="T2" fmla="*/ 201371 w 21600"/>
                      <a:gd name="T3" fmla="*/ 581792 h 21600"/>
                      <a:gd name="T4" fmla="*/ 201371 w 21600"/>
                      <a:gd name="T5" fmla="*/ 581792 h 21600"/>
                      <a:gd name="T6" fmla="*/ 201371 w 21600"/>
                      <a:gd name="T7" fmla="*/ 58179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25" name="形状"/>
                  <p:cNvSpPr>
                    <a:spLocks/>
                  </p:cNvSpPr>
                  <p:nvPr/>
                </p:nvSpPr>
                <p:spPr bwMode="auto">
                  <a:xfrm>
                    <a:off x="107997" y="-1"/>
                    <a:ext cx="294743" cy="1163583"/>
                  </a:xfrm>
                  <a:custGeom>
                    <a:avLst/>
                    <a:gdLst>
                      <a:gd name="T0" fmla="*/ 147372 w 21600"/>
                      <a:gd name="T1" fmla="*/ 581792 h 21600"/>
                      <a:gd name="T2" fmla="*/ 147372 w 21600"/>
                      <a:gd name="T3" fmla="*/ 581792 h 21600"/>
                      <a:gd name="T4" fmla="*/ 147372 w 21600"/>
                      <a:gd name="T5" fmla="*/ 581792 h 21600"/>
                      <a:gd name="T6" fmla="*/ 147372 w 21600"/>
                      <a:gd name="T7" fmla="*/ 58179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26" name="形状"/>
                  <p:cNvSpPr>
                    <a:spLocks/>
                  </p:cNvSpPr>
                  <p:nvPr/>
                </p:nvSpPr>
                <p:spPr bwMode="auto">
                  <a:xfrm>
                    <a:off x="-2" y="-2"/>
                    <a:ext cx="402742" cy="412087"/>
                  </a:xfrm>
                  <a:custGeom>
                    <a:avLst/>
                    <a:gdLst>
                      <a:gd name="T0" fmla="*/ 201371 w 21600"/>
                      <a:gd name="T1" fmla="*/ 206044 h 21600"/>
                      <a:gd name="T2" fmla="*/ 201371 w 21600"/>
                      <a:gd name="T3" fmla="*/ 206044 h 21600"/>
                      <a:gd name="T4" fmla="*/ 201371 w 21600"/>
                      <a:gd name="T5" fmla="*/ 206044 h 21600"/>
                      <a:gd name="T6" fmla="*/ 201371 w 21600"/>
                      <a:gd name="T7" fmla="*/ 20604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27" name="形状"/>
                  <p:cNvSpPr>
                    <a:spLocks/>
                  </p:cNvSpPr>
                  <p:nvPr/>
                </p:nvSpPr>
                <p:spPr bwMode="auto">
                  <a:xfrm>
                    <a:off x="-2" y="-1"/>
                    <a:ext cx="402742" cy="1163583"/>
                  </a:xfrm>
                  <a:custGeom>
                    <a:avLst/>
                    <a:gdLst>
                      <a:gd name="T0" fmla="*/ 201371 w 21600"/>
                      <a:gd name="T1" fmla="*/ 581792 h 21600"/>
                      <a:gd name="T2" fmla="*/ 201371 w 21600"/>
                      <a:gd name="T3" fmla="*/ 581792 h 21600"/>
                      <a:gd name="T4" fmla="*/ 201371 w 21600"/>
                      <a:gd name="T5" fmla="*/ 581792 h 21600"/>
                      <a:gd name="T6" fmla="*/ 201371 w 21600"/>
                      <a:gd name="T7" fmla="*/ 58179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2786" name="组合 149"/>
              <p:cNvGrpSpPr>
                <a:grpSpLocks/>
              </p:cNvGrpSpPr>
              <p:nvPr/>
            </p:nvGrpSpPr>
            <p:grpSpPr bwMode="auto">
              <a:xfrm>
                <a:off x="919020" y="577267"/>
                <a:ext cx="1008475" cy="696294"/>
                <a:chOff x="0" y="-3"/>
                <a:chExt cx="1008474" cy="696293"/>
              </a:xfrm>
            </p:grpSpPr>
            <p:grpSp>
              <p:nvGrpSpPr>
                <p:cNvPr id="72787" name="立方体 150"/>
                <p:cNvGrpSpPr>
                  <a:grpSpLocks/>
                </p:cNvGrpSpPr>
                <p:nvPr/>
              </p:nvGrpSpPr>
              <p:grpSpPr bwMode="auto">
                <a:xfrm>
                  <a:off x="-1" y="15265"/>
                  <a:ext cx="384718" cy="678416"/>
                  <a:chOff x="0" y="-1"/>
                  <a:chExt cx="384716" cy="678414"/>
                </a:xfrm>
              </p:grpSpPr>
              <p:sp>
                <p:nvSpPr>
                  <p:cNvPr id="72817"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prstDash val="solid"/>
                    <a:miter lim="400000"/>
                    <a:headEnd/>
                    <a:tailEnd/>
                  </a:ln>
                </p:spPr>
                <p:txBody>
                  <a:bodyPr lIns="45719" tIns="45719" rIns="45719" bIns="45719"/>
                  <a:lstStyle/>
                  <a:p>
                    <a:endParaRPr lang="zh-CN" altLang="en-US"/>
                  </a:p>
                </p:txBody>
              </p:sp>
              <p:sp>
                <p:nvSpPr>
                  <p:cNvPr id="72818" name="形状"/>
                  <p:cNvSpPr>
                    <a:spLocks/>
                  </p:cNvSpPr>
                  <p:nvPr/>
                </p:nvSpPr>
                <p:spPr bwMode="auto">
                  <a:xfrm>
                    <a:off x="166468" y="-1"/>
                    <a:ext cx="218249" cy="678415"/>
                  </a:xfrm>
                  <a:custGeom>
                    <a:avLst/>
                    <a:gdLst>
                      <a:gd name="T0" fmla="*/ 109125 w 21600"/>
                      <a:gd name="T1" fmla="*/ 339208 h 21600"/>
                      <a:gd name="T2" fmla="*/ 109125 w 21600"/>
                      <a:gd name="T3" fmla="*/ 339208 h 21600"/>
                      <a:gd name="T4" fmla="*/ 109125 w 21600"/>
                      <a:gd name="T5" fmla="*/ 339208 h 21600"/>
                      <a:gd name="T6" fmla="*/ 109125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19" name="形状"/>
                  <p:cNvSpPr>
                    <a:spLocks/>
                  </p:cNvSpPr>
                  <p:nvPr/>
                </p:nvSpPr>
                <p:spPr bwMode="auto">
                  <a:xfrm>
                    <a:off x="0" y="-2"/>
                    <a:ext cx="384717" cy="305141"/>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20"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88" name="立方体 151"/>
                <p:cNvGrpSpPr>
                  <a:grpSpLocks/>
                </p:cNvGrpSpPr>
                <p:nvPr/>
              </p:nvGrpSpPr>
              <p:grpSpPr bwMode="auto">
                <a:xfrm>
                  <a:off x="-1" y="17876"/>
                  <a:ext cx="384718" cy="678415"/>
                  <a:chOff x="0" y="-1"/>
                  <a:chExt cx="384716" cy="678413"/>
                </a:xfrm>
              </p:grpSpPr>
              <p:sp>
                <p:nvSpPr>
                  <p:cNvPr id="72813" name="形状"/>
                  <p:cNvSpPr>
                    <a:spLocks/>
                  </p:cNvSpPr>
                  <p:nvPr/>
                </p:nvSpPr>
                <p:spPr bwMode="auto">
                  <a:xfrm>
                    <a:off x="0" y="-1"/>
                    <a:ext cx="384717" cy="678413"/>
                  </a:xfrm>
                  <a:custGeom>
                    <a:avLst/>
                    <a:gdLst>
                      <a:gd name="T0" fmla="*/ 192359 w 21600"/>
                      <a:gd name="T1" fmla="*/ 339207 h 21600"/>
                      <a:gd name="T2" fmla="*/ 192359 w 21600"/>
                      <a:gd name="T3" fmla="*/ 339207 h 21600"/>
                      <a:gd name="T4" fmla="*/ 192359 w 21600"/>
                      <a:gd name="T5" fmla="*/ 339207 h 21600"/>
                      <a:gd name="T6" fmla="*/ 192359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prstDash val="solid"/>
                    <a:miter lim="400000"/>
                    <a:headEnd/>
                    <a:tailEnd/>
                  </a:ln>
                </p:spPr>
                <p:txBody>
                  <a:bodyPr lIns="45719" tIns="45719" rIns="45719" bIns="45719"/>
                  <a:lstStyle/>
                  <a:p>
                    <a:endParaRPr lang="zh-CN" altLang="en-US"/>
                  </a:p>
                </p:txBody>
              </p:sp>
              <p:sp>
                <p:nvSpPr>
                  <p:cNvPr id="72814" name="形状"/>
                  <p:cNvSpPr>
                    <a:spLocks/>
                  </p:cNvSpPr>
                  <p:nvPr/>
                </p:nvSpPr>
                <p:spPr bwMode="auto">
                  <a:xfrm>
                    <a:off x="166468" y="-1"/>
                    <a:ext cx="218249" cy="678413"/>
                  </a:xfrm>
                  <a:custGeom>
                    <a:avLst/>
                    <a:gdLst>
                      <a:gd name="T0" fmla="*/ 109125 w 21600"/>
                      <a:gd name="T1" fmla="*/ 339207 h 21600"/>
                      <a:gd name="T2" fmla="*/ 109125 w 21600"/>
                      <a:gd name="T3" fmla="*/ 339207 h 21600"/>
                      <a:gd name="T4" fmla="*/ 109125 w 21600"/>
                      <a:gd name="T5" fmla="*/ 339207 h 21600"/>
                      <a:gd name="T6" fmla="*/ 109125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15" name="形状"/>
                  <p:cNvSpPr>
                    <a:spLocks/>
                  </p:cNvSpPr>
                  <p:nvPr/>
                </p:nvSpPr>
                <p:spPr bwMode="auto">
                  <a:xfrm>
                    <a:off x="0" y="-2"/>
                    <a:ext cx="384717" cy="305141"/>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16" name="形状"/>
                  <p:cNvSpPr>
                    <a:spLocks/>
                  </p:cNvSpPr>
                  <p:nvPr/>
                </p:nvSpPr>
                <p:spPr bwMode="auto">
                  <a:xfrm>
                    <a:off x="0" y="-1"/>
                    <a:ext cx="384717" cy="678413"/>
                  </a:xfrm>
                  <a:custGeom>
                    <a:avLst/>
                    <a:gdLst>
                      <a:gd name="T0" fmla="*/ 192359 w 21600"/>
                      <a:gd name="T1" fmla="*/ 339207 h 21600"/>
                      <a:gd name="T2" fmla="*/ 192359 w 21600"/>
                      <a:gd name="T3" fmla="*/ 339207 h 21600"/>
                      <a:gd name="T4" fmla="*/ 192359 w 21600"/>
                      <a:gd name="T5" fmla="*/ 339207 h 21600"/>
                      <a:gd name="T6" fmla="*/ 192359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89" name="立方体 152"/>
                <p:cNvGrpSpPr>
                  <a:grpSpLocks/>
                </p:cNvGrpSpPr>
                <p:nvPr/>
              </p:nvGrpSpPr>
              <p:grpSpPr bwMode="auto">
                <a:xfrm>
                  <a:off x="203913" y="11916"/>
                  <a:ext cx="384718" cy="678416"/>
                  <a:chOff x="0" y="-1"/>
                  <a:chExt cx="384716" cy="678414"/>
                </a:xfrm>
              </p:grpSpPr>
              <p:sp>
                <p:nvSpPr>
                  <p:cNvPr id="72809"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10" name="形状"/>
                  <p:cNvSpPr>
                    <a:spLocks/>
                  </p:cNvSpPr>
                  <p:nvPr/>
                </p:nvSpPr>
                <p:spPr bwMode="auto">
                  <a:xfrm>
                    <a:off x="166468" y="-1"/>
                    <a:ext cx="218249" cy="678415"/>
                  </a:xfrm>
                  <a:custGeom>
                    <a:avLst/>
                    <a:gdLst>
                      <a:gd name="T0" fmla="*/ 109125 w 21600"/>
                      <a:gd name="T1" fmla="*/ 339208 h 21600"/>
                      <a:gd name="T2" fmla="*/ 109125 w 21600"/>
                      <a:gd name="T3" fmla="*/ 339208 h 21600"/>
                      <a:gd name="T4" fmla="*/ 109125 w 21600"/>
                      <a:gd name="T5" fmla="*/ 339208 h 21600"/>
                      <a:gd name="T6" fmla="*/ 109125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11" name="形状"/>
                  <p:cNvSpPr>
                    <a:spLocks/>
                  </p:cNvSpPr>
                  <p:nvPr/>
                </p:nvSpPr>
                <p:spPr bwMode="auto">
                  <a:xfrm>
                    <a:off x="0" y="-2"/>
                    <a:ext cx="384717" cy="305141"/>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12"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90" name="立方体 153"/>
                <p:cNvGrpSpPr>
                  <a:grpSpLocks/>
                </p:cNvGrpSpPr>
                <p:nvPr/>
              </p:nvGrpSpPr>
              <p:grpSpPr bwMode="auto">
                <a:xfrm>
                  <a:off x="419842" y="5956"/>
                  <a:ext cx="384717" cy="678416"/>
                  <a:chOff x="0" y="-1"/>
                  <a:chExt cx="384716" cy="678414"/>
                </a:xfrm>
              </p:grpSpPr>
              <p:sp>
                <p:nvSpPr>
                  <p:cNvPr id="72805"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06" name="形状"/>
                  <p:cNvSpPr>
                    <a:spLocks/>
                  </p:cNvSpPr>
                  <p:nvPr/>
                </p:nvSpPr>
                <p:spPr bwMode="auto">
                  <a:xfrm>
                    <a:off x="166468" y="-1"/>
                    <a:ext cx="218249" cy="678415"/>
                  </a:xfrm>
                  <a:custGeom>
                    <a:avLst/>
                    <a:gdLst>
                      <a:gd name="T0" fmla="*/ 109125 w 21600"/>
                      <a:gd name="T1" fmla="*/ 339208 h 21600"/>
                      <a:gd name="T2" fmla="*/ 109125 w 21600"/>
                      <a:gd name="T3" fmla="*/ 339208 h 21600"/>
                      <a:gd name="T4" fmla="*/ 109125 w 21600"/>
                      <a:gd name="T5" fmla="*/ 339208 h 21600"/>
                      <a:gd name="T6" fmla="*/ 109125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07" name="形状"/>
                  <p:cNvSpPr>
                    <a:spLocks/>
                  </p:cNvSpPr>
                  <p:nvPr/>
                </p:nvSpPr>
                <p:spPr bwMode="auto">
                  <a:xfrm>
                    <a:off x="0" y="-2"/>
                    <a:ext cx="384717" cy="305141"/>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08"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91" name="立方体 155"/>
                <p:cNvGrpSpPr>
                  <a:grpSpLocks/>
                </p:cNvGrpSpPr>
                <p:nvPr/>
              </p:nvGrpSpPr>
              <p:grpSpPr bwMode="auto">
                <a:xfrm>
                  <a:off x="623757" y="-4"/>
                  <a:ext cx="384717" cy="678416"/>
                  <a:chOff x="0" y="-1"/>
                  <a:chExt cx="384716" cy="678414"/>
                </a:xfrm>
              </p:grpSpPr>
              <p:sp>
                <p:nvSpPr>
                  <p:cNvPr id="72801"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802" name="形状"/>
                  <p:cNvSpPr>
                    <a:spLocks/>
                  </p:cNvSpPr>
                  <p:nvPr/>
                </p:nvSpPr>
                <p:spPr bwMode="auto">
                  <a:xfrm>
                    <a:off x="166468" y="-1"/>
                    <a:ext cx="218249" cy="678415"/>
                  </a:xfrm>
                  <a:custGeom>
                    <a:avLst/>
                    <a:gdLst>
                      <a:gd name="T0" fmla="*/ 109125 w 21600"/>
                      <a:gd name="T1" fmla="*/ 339208 h 21600"/>
                      <a:gd name="T2" fmla="*/ 109125 w 21600"/>
                      <a:gd name="T3" fmla="*/ 339208 h 21600"/>
                      <a:gd name="T4" fmla="*/ 109125 w 21600"/>
                      <a:gd name="T5" fmla="*/ 339208 h 21600"/>
                      <a:gd name="T6" fmla="*/ 109125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03" name="形状"/>
                  <p:cNvSpPr>
                    <a:spLocks/>
                  </p:cNvSpPr>
                  <p:nvPr/>
                </p:nvSpPr>
                <p:spPr bwMode="auto">
                  <a:xfrm>
                    <a:off x="0" y="-2"/>
                    <a:ext cx="384717" cy="305141"/>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04"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92" name="立方体 155"/>
                <p:cNvGrpSpPr>
                  <a:grpSpLocks/>
                </p:cNvGrpSpPr>
                <p:nvPr/>
              </p:nvGrpSpPr>
              <p:grpSpPr bwMode="auto">
                <a:xfrm>
                  <a:off x="623757" y="-4"/>
                  <a:ext cx="384717" cy="678416"/>
                  <a:chOff x="0" y="-1"/>
                  <a:chExt cx="384716" cy="678414"/>
                </a:xfrm>
              </p:grpSpPr>
              <p:sp>
                <p:nvSpPr>
                  <p:cNvPr id="72797"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98" name="形状"/>
                  <p:cNvSpPr>
                    <a:spLocks/>
                  </p:cNvSpPr>
                  <p:nvPr/>
                </p:nvSpPr>
                <p:spPr bwMode="auto">
                  <a:xfrm>
                    <a:off x="166468" y="-1"/>
                    <a:ext cx="218249" cy="678415"/>
                  </a:xfrm>
                  <a:custGeom>
                    <a:avLst/>
                    <a:gdLst>
                      <a:gd name="T0" fmla="*/ 109125 w 21600"/>
                      <a:gd name="T1" fmla="*/ 339208 h 21600"/>
                      <a:gd name="T2" fmla="*/ 109125 w 21600"/>
                      <a:gd name="T3" fmla="*/ 339208 h 21600"/>
                      <a:gd name="T4" fmla="*/ 109125 w 21600"/>
                      <a:gd name="T5" fmla="*/ 339208 h 21600"/>
                      <a:gd name="T6" fmla="*/ 109125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99" name="形状"/>
                  <p:cNvSpPr>
                    <a:spLocks/>
                  </p:cNvSpPr>
                  <p:nvPr/>
                </p:nvSpPr>
                <p:spPr bwMode="auto">
                  <a:xfrm>
                    <a:off x="0" y="-2"/>
                    <a:ext cx="384717" cy="305141"/>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800" name="形状"/>
                  <p:cNvSpPr>
                    <a:spLocks/>
                  </p:cNvSpPr>
                  <p:nvPr/>
                </p:nvSpPr>
                <p:spPr bwMode="auto">
                  <a:xfrm>
                    <a:off x="0" y="-1"/>
                    <a:ext cx="384717" cy="678415"/>
                  </a:xfrm>
                  <a:custGeom>
                    <a:avLst/>
                    <a:gdLst>
                      <a:gd name="T0" fmla="*/ 192359 w 21600"/>
                      <a:gd name="T1" fmla="*/ 339208 h 21600"/>
                      <a:gd name="T2" fmla="*/ 192359 w 21600"/>
                      <a:gd name="T3" fmla="*/ 339208 h 21600"/>
                      <a:gd name="T4" fmla="*/ 192359 w 21600"/>
                      <a:gd name="T5" fmla="*/ 339208 h 21600"/>
                      <a:gd name="T6" fmla="*/ 192359 w 21600"/>
                      <a:gd name="T7" fmla="*/ 3392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2793" name="形状"/>
                <p:cNvSpPr>
                  <a:spLocks/>
                </p:cNvSpPr>
                <p:nvPr/>
              </p:nvSpPr>
              <p:spPr bwMode="auto">
                <a:xfrm>
                  <a:off x="623757" y="-2"/>
                  <a:ext cx="384717" cy="678414"/>
                </a:xfrm>
                <a:custGeom>
                  <a:avLst/>
                  <a:gdLst>
                    <a:gd name="T0" fmla="*/ 192359 w 21600"/>
                    <a:gd name="T1" fmla="*/ 339207 h 21600"/>
                    <a:gd name="T2" fmla="*/ 192359 w 21600"/>
                    <a:gd name="T3" fmla="*/ 339207 h 21600"/>
                    <a:gd name="T4" fmla="*/ 192359 w 21600"/>
                    <a:gd name="T5" fmla="*/ 339207 h 21600"/>
                    <a:gd name="T6" fmla="*/ 192359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94" name="形状"/>
                <p:cNvSpPr>
                  <a:spLocks/>
                </p:cNvSpPr>
                <p:nvPr/>
              </p:nvSpPr>
              <p:spPr bwMode="auto">
                <a:xfrm>
                  <a:off x="790225" y="-2"/>
                  <a:ext cx="218249" cy="678414"/>
                </a:xfrm>
                <a:custGeom>
                  <a:avLst/>
                  <a:gdLst>
                    <a:gd name="T0" fmla="*/ 109125 w 21600"/>
                    <a:gd name="T1" fmla="*/ 339207 h 21600"/>
                    <a:gd name="T2" fmla="*/ 109125 w 21600"/>
                    <a:gd name="T3" fmla="*/ 339207 h 21600"/>
                    <a:gd name="T4" fmla="*/ 109125 w 21600"/>
                    <a:gd name="T5" fmla="*/ 339207 h 21600"/>
                    <a:gd name="T6" fmla="*/ 109125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95" name="形状"/>
                <p:cNvSpPr>
                  <a:spLocks/>
                </p:cNvSpPr>
                <p:nvPr/>
              </p:nvSpPr>
              <p:spPr bwMode="auto">
                <a:xfrm>
                  <a:off x="623757" y="-4"/>
                  <a:ext cx="384717" cy="305142"/>
                </a:xfrm>
                <a:custGeom>
                  <a:avLst/>
                  <a:gdLst>
                    <a:gd name="T0" fmla="*/ 192359 w 21600"/>
                    <a:gd name="T1" fmla="*/ 152571 h 21600"/>
                    <a:gd name="T2" fmla="*/ 192359 w 21600"/>
                    <a:gd name="T3" fmla="*/ 152571 h 21600"/>
                    <a:gd name="T4" fmla="*/ 192359 w 21600"/>
                    <a:gd name="T5" fmla="*/ 152571 h 21600"/>
                    <a:gd name="T6" fmla="*/ 192359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96" name="形状"/>
                <p:cNvSpPr>
                  <a:spLocks/>
                </p:cNvSpPr>
                <p:nvPr/>
              </p:nvSpPr>
              <p:spPr bwMode="auto">
                <a:xfrm>
                  <a:off x="623757" y="-2"/>
                  <a:ext cx="384717" cy="678414"/>
                </a:xfrm>
                <a:custGeom>
                  <a:avLst/>
                  <a:gdLst>
                    <a:gd name="T0" fmla="*/ 192359 w 21600"/>
                    <a:gd name="T1" fmla="*/ 339207 h 21600"/>
                    <a:gd name="T2" fmla="*/ 192359 w 21600"/>
                    <a:gd name="T3" fmla="*/ 339207 h 21600"/>
                    <a:gd name="T4" fmla="*/ 192359 w 21600"/>
                    <a:gd name="T5" fmla="*/ 339207 h 21600"/>
                    <a:gd name="T6" fmla="*/ 192359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2722" name="成组"/>
            <p:cNvGrpSpPr>
              <a:grpSpLocks/>
            </p:cNvGrpSpPr>
            <p:nvPr/>
          </p:nvGrpSpPr>
          <p:grpSpPr bwMode="auto">
            <a:xfrm>
              <a:off x="2772022" y="-1"/>
              <a:ext cx="1927493" cy="1943701"/>
              <a:chOff x="0" y="0"/>
              <a:chExt cx="1927492" cy="1943699"/>
            </a:xfrm>
          </p:grpSpPr>
          <p:grpSp>
            <p:nvGrpSpPr>
              <p:cNvPr id="72730" name="组合 147"/>
              <p:cNvGrpSpPr>
                <a:grpSpLocks/>
              </p:cNvGrpSpPr>
              <p:nvPr/>
            </p:nvGrpSpPr>
            <p:grpSpPr bwMode="auto">
              <a:xfrm>
                <a:off x="1066090" y="-1"/>
                <a:ext cx="861403" cy="1943701"/>
                <a:chOff x="0" y="0"/>
                <a:chExt cx="861402" cy="1943699"/>
              </a:xfrm>
            </p:grpSpPr>
            <p:grpSp>
              <p:nvGrpSpPr>
                <p:cNvPr id="72773" name="立方体 159"/>
                <p:cNvGrpSpPr>
                  <a:grpSpLocks/>
                </p:cNvGrpSpPr>
                <p:nvPr/>
              </p:nvGrpSpPr>
              <p:grpSpPr bwMode="auto">
                <a:xfrm>
                  <a:off x="107740" y="1"/>
                  <a:ext cx="753663" cy="1943699"/>
                  <a:chOff x="0" y="0"/>
                  <a:chExt cx="753661" cy="1943697"/>
                </a:xfrm>
              </p:grpSpPr>
              <p:sp>
                <p:nvSpPr>
                  <p:cNvPr id="72780" name="形状"/>
                  <p:cNvSpPr>
                    <a:spLocks/>
                  </p:cNvSpPr>
                  <p:nvPr/>
                </p:nvSpPr>
                <p:spPr bwMode="auto">
                  <a:xfrm flipH="1">
                    <a:off x="0" y="0"/>
                    <a:ext cx="753662" cy="1943698"/>
                  </a:xfrm>
                  <a:custGeom>
                    <a:avLst/>
                    <a:gdLst>
                      <a:gd name="T0" fmla="*/ 376831 w 21600"/>
                      <a:gd name="T1" fmla="*/ 971849 h 21600"/>
                      <a:gd name="T2" fmla="*/ 376831 w 21600"/>
                      <a:gd name="T3" fmla="*/ 971849 h 21600"/>
                      <a:gd name="T4" fmla="*/ 376831 w 21600"/>
                      <a:gd name="T5" fmla="*/ 971849 h 21600"/>
                      <a:gd name="T6" fmla="*/ 376831 w 21600"/>
                      <a:gd name="T7" fmla="*/ 97184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81" name="形状"/>
                  <p:cNvSpPr>
                    <a:spLocks/>
                  </p:cNvSpPr>
                  <p:nvPr/>
                </p:nvSpPr>
                <p:spPr bwMode="auto">
                  <a:xfrm flipH="1">
                    <a:off x="0" y="0"/>
                    <a:ext cx="663299" cy="1943698"/>
                  </a:xfrm>
                  <a:custGeom>
                    <a:avLst/>
                    <a:gdLst>
                      <a:gd name="T0" fmla="*/ 331650 w 21600"/>
                      <a:gd name="T1" fmla="*/ 971849 h 21600"/>
                      <a:gd name="T2" fmla="*/ 331650 w 21600"/>
                      <a:gd name="T3" fmla="*/ 971849 h 21600"/>
                      <a:gd name="T4" fmla="*/ 331650 w 21600"/>
                      <a:gd name="T5" fmla="*/ 971849 h 21600"/>
                      <a:gd name="T6" fmla="*/ 331650 w 21600"/>
                      <a:gd name="T7" fmla="*/ 97184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82" name="形状"/>
                  <p:cNvSpPr>
                    <a:spLocks/>
                  </p:cNvSpPr>
                  <p:nvPr/>
                </p:nvSpPr>
                <p:spPr bwMode="auto">
                  <a:xfrm flipH="1">
                    <a:off x="0" y="0"/>
                    <a:ext cx="753662" cy="927377"/>
                  </a:xfrm>
                  <a:custGeom>
                    <a:avLst/>
                    <a:gdLst>
                      <a:gd name="T0" fmla="*/ 376831 w 21600"/>
                      <a:gd name="T1" fmla="*/ 463689 h 21600"/>
                      <a:gd name="T2" fmla="*/ 376831 w 21600"/>
                      <a:gd name="T3" fmla="*/ 463689 h 21600"/>
                      <a:gd name="T4" fmla="*/ 376831 w 21600"/>
                      <a:gd name="T5" fmla="*/ 463689 h 21600"/>
                      <a:gd name="T6" fmla="*/ 376831 w 21600"/>
                      <a:gd name="T7" fmla="*/ 46368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83" name="形状"/>
                  <p:cNvSpPr>
                    <a:spLocks/>
                  </p:cNvSpPr>
                  <p:nvPr/>
                </p:nvSpPr>
                <p:spPr bwMode="auto">
                  <a:xfrm flipH="1">
                    <a:off x="0" y="0"/>
                    <a:ext cx="753662" cy="1943698"/>
                  </a:xfrm>
                  <a:custGeom>
                    <a:avLst/>
                    <a:gdLst>
                      <a:gd name="T0" fmla="*/ 376831 w 21600"/>
                      <a:gd name="T1" fmla="*/ 971849 h 21600"/>
                      <a:gd name="T2" fmla="*/ 376831 w 21600"/>
                      <a:gd name="T3" fmla="*/ 971849 h 21600"/>
                      <a:gd name="T4" fmla="*/ 376831 w 21600"/>
                      <a:gd name="T5" fmla="*/ 971849 h 21600"/>
                      <a:gd name="T6" fmla="*/ 376831 w 21600"/>
                      <a:gd name="T7" fmla="*/ 97184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2774" name="立方体 160"/>
                <p:cNvSpPr>
                  <a:spLocks/>
                </p:cNvSpPr>
                <p:nvPr/>
              </p:nvSpPr>
              <p:spPr bwMode="auto">
                <a:xfrm flipH="1">
                  <a:off x="53870" y="457399"/>
                  <a:ext cx="522056" cy="1150445"/>
                </a:xfrm>
                <a:custGeom>
                  <a:avLst/>
                  <a:gdLst>
                    <a:gd name="T0" fmla="*/ 261028 w 21600"/>
                    <a:gd name="T1" fmla="*/ 575223 h 21600"/>
                    <a:gd name="T2" fmla="*/ 261028 w 21600"/>
                    <a:gd name="T3" fmla="*/ 575223 h 21600"/>
                    <a:gd name="T4" fmla="*/ 261028 w 21600"/>
                    <a:gd name="T5" fmla="*/ 575223 h 21600"/>
                    <a:gd name="T6" fmla="*/ 261028 w 21600"/>
                    <a:gd name="T7" fmla="*/ 57522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029"/>
                      </a:moveTo>
                      <a:lnTo>
                        <a:pt x="15808" y="0"/>
                      </a:lnTo>
                      <a:lnTo>
                        <a:pt x="21600" y="0"/>
                      </a:lnTo>
                      <a:lnTo>
                        <a:pt x="21600" y="11571"/>
                      </a:lnTo>
                      <a:lnTo>
                        <a:pt x="5792" y="21600"/>
                      </a:lnTo>
                      <a:lnTo>
                        <a:pt x="0" y="21600"/>
                      </a:lnTo>
                      <a:close/>
                      <a:moveTo>
                        <a:pt x="0" y="10029"/>
                      </a:moveTo>
                      <a:lnTo>
                        <a:pt x="5792" y="10029"/>
                      </a:lnTo>
                      <a:lnTo>
                        <a:pt x="21600" y="0"/>
                      </a:lnTo>
                      <a:moveTo>
                        <a:pt x="5792" y="10029"/>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nvGrpSpPr>
                <p:cNvPr id="72775" name="立方体 161"/>
                <p:cNvGrpSpPr>
                  <a:grpSpLocks/>
                </p:cNvGrpSpPr>
                <p:nvPr/>
              </p:nvGrpSpPr>
              <p:grpSpPr bwMode="auto">
                <a:xfrm>
                  <a:off x="0" y="-1"/>
                  <a:ext cx="753661" cy="1943700"/>
                  <a:chOff x="0" y="0"/>
                  <a:chExt cx="753660" cy="1943698"/>
                </a:xfrm>
              </p:grpSpPr>
              <p:sp>
                <p:nvSpPr>
                  <p:cNvPr id="72776" name="形状"/>
                  <p:cNvSpPr>
                    <a:spLocks/>
                  </p:cNvSpPr>
                  <p:nvPr/>
                </p:nvSpPr>
                <p:spPr bwMode="auto">
                  <a:xfrm flipH="1">
                    <a:off x="0" y="0"/>
                    <a:ext cx="753661" cy="1943699"/>
                  </a:xfrm>
                  <a:custGeom>
                    <a:avLst/>
                    <a:gdLst>
                      <a:gd name="T0" fmla="*/ 376831 w 21600"/>
                      <a:gd name="T1" fmla="*/ 971850 h 21600"/>
                      <a:gd name="T2" fmla="*/ 376831 w 21600"/>
                      <a:gd name="T3" fmla="*/ 971850 h 21600"/>
                      <a:gd name="T4" fmla="*/ 376831 w 21600"/>
                      <a:gd name="T5" fmla="*/ 971850 h 21600"/>
                      <a:gd name="T6" fmla="*/ 376831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77" name="形状"/>
                  <p:cNvSpPr>
                    <a:spLocks/>
                  </p:cNvSpPr>
                  <p:nvPr/>
                </p:nvSpPr>
                <p:spPr bwMode="auto">
                  <a:xfrm flipH="1">
                    <a:off x="0" y="0"/>
                    <a:ext cx="663298" cy="1943699"/>
                  </a:xfrm>
                  <a:custGeom>
                    <a:avLst/>
                    <a:gdLst>
                      <a:gd name="T0" fmla="*/ 331649 w 21600"/>
                      <a:gd name="T1" fmla="*/ 971850 h 21600"/>
                      <a:gd name="T2" fmla="*/ 331649 w 21600"/>
                      <a:gd name="T3" fmla="*/ 971850 h 21600"/>
                      <a:gd name="T4" fmla="*/ 331649 w 21600"/>
                      <a:gd name="T5" fmla="*/ 971850 h 21600"/>
                      <a:gd name="T6" fmla="*/ 331649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78" name="形状"/>
                  <p:cNvSpPr>
                    <a:spLocks/>
                  </p:cNvSpPr>
                  <p:nvPr/>
                </p:nvSpPr>
                <p:spPr bwMode="auto">
                  <a:xfrm flipH="1">
                    <a:off x="0" y="0"/>
                    <a:ext cx="753661" cy="927378"/>
                  </a:xfrm>
                  <a:custGeom>
                    <a:avLst/>
                    <a:gdLst>
                      <a:gd name="T0" fmla="*/ 376831 w 21600"/>
                      <a:gd name="T1" fmla="*/ 463689 h 21600"/>
                      <a:gd name="T2" fmla="*/ 376831 w 21600"/>
                      <a:gd name="T3" fmla="*/ 463689 h 21600"/>
                      <a:gd name="T4" fmla="*/ 376831 w 21600"/>
                      <a:gd name="T5" fmla="*/ 463689 h 21600"/>
                      <a:gd name="T6" fmla="*/ 376831 w 21600"/>
                      <a:gd name="T7" fmla="*/ 46368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79" name="形状"/>
                  <p:cNvSpPr>
                    <a:spLocks/>
                  </p:cNvSpPr>
                  <p:nvPr/>
                </p:nvSpPr>
                <p:spPr bwMode="auto">
                  <a:xfrm flipH="1">
                    <a:off x="0" y="0"/>
                    <a:ext cx="753661" cy="1943699"/>
                  </a:xfrm>
                  <a:custGeom>
                    <a:avLst/>
                    <a:gdLst>
                      <a:gd name="T0" fmla="*/ 376831 w 21600"/>
                      <a:gd name="T1" fmla="*/ 971850 h 21600"/>
                      <a:gd name="T2" fmla="*/ 376831 w 21600"/>
                      <a:gd name="T3" fmla="*/ 971850 h 21600"/>
                      <a:gd name="T4" fmla="*/ 376831 w 21600"/>
                      <a:gd name="T5" fmla="*/ 971850 h 21600"/>
                      <a:gd name="T6" fmla="*/ 376831 w 21600"/>
                      <a:gd name="T7" fmla="*/ 97185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2731" name="组合 148"/>
              <p:cNvGrpSpPr>
                <a:grpSpLocks/>
              </p:cNvGrpSpPr>
              <p:nvPr/>
            </p:nvGrpSpPr>
            <p:grpSpPr bwMode="auto">
              <a:xfrm>
                <a:off x="798160" y="333528"/>
                <a:ext cx="697475" cy="1173680"/>
                <a:chOff x="0" y="0"/>
                <a:chExt cx="697473" cy="1173678"/>
              </a:xfrm>
            </p:grpSpPr>
            <p:grpSp>
              <p:nvGrpSpPr>
                <p:cNvPr id="72758" name="立方体 156"/>
                <p:cNvGrpSpPr>
                  <a:grpSpLocks/>
                </p:cNvGrpSpPr>
                <p:nvPr/>
              </p:nvGrpSpPr>
              <p:grpSpPr bwMode="auto">
                <a:xfrm>
                  <a:off x="294734" y="10097"/>
                  <a:ext cx="402740" cy="1163583"/>
                  <a:chOff x="0" y="0"/>
                  <a:chExt cx="402739" cy="1163581"/>
                </a:xfrm>
              </p:grpSpPr>
              <p:sp>
                <p:nvSpPr>
                  <p:cNvPr id="72769" name="形状"/>
                  <p:cNvSpPr>
                    <a:spLocks/>
                  </p:cNvSpPr>
                  <p:nvPr/>
                </p:nvSpPr>
                <p:spPr bwMode="auto">
                  <a:xfrm flipH="1">
                    <a:off x="0" y="1"/>
                    <a:ext cx="402740" cy="1163581"/>
                  </a:xfrm>
                  <a:custGeom>
                    <a:avLst/>
                    <a:gdLst>
                      <a:gd name="T0" fmla="*/ 201370 w 21600"/>
                      <a:gd name="T1" fmla="*/ 581791 h 21600"/>
                      <a:gd name="T2" fmla="*/ 201370 w 21600"/>
                      <a:gd name="T3" fmla="*/ 581791 h 21600"/>
                      <a:gd name="T4" fmla="*/ 201370 w 21600"/>
                      <a:gd name="T5" fmla="*/ 581791 h 21600"/>
                      <a:gd name="T6" fmla="*/ 201370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00"/>
                  </a:solidFill>
                  <a:ln w="12700" cap="flat">
                    <a:solidFill>
                      <a:srgbClr val="92D050"/>
                    </a:solidFill>
                    <a:prstDash val="solid"/>
                    <a:miter lim="400000"/>
                    <a:headEnd/>
                    <a:tailEnd/>
                  </a:ln>
                </p:spPr>
                <p:txBody>
                  <a:bodyPr lIns="45719" tIns="45719" rIns="45719" bIns="45719"/>
                  <a:lstStyle/>
                  <a:p>
                    <a:endParaRPr lang="zh-CN" altLang="en-US"/>
                  </a:p>
                </p:txBody>
              </p:sp>
              <p:sp>
                <p:nvSpPr>
                  <p:cNvPr id="72770" name="形状"/>
                  <p:cNvSpPr>
                    <a:spLocks/>
                  </p:cNvSpPr>
                  <p:nvPr/>
                </p:nvSpPr>
                <p:spPr bwMode="auto">
                  <a:xfrm flipH="1">
                    <a:off x="0" y="1"/>
                    <a:ext cx="294741" cy="1163581"/>
                  </a:xfrm>
                  <a:custGeom>
                    <a:avLst/>
                    <a:gdLst>
                      <a:gd name="T0" fmla="*/ 147371 w 21600"/>
                      <a:gd name="T1" fmla="*/ 581791 h 21600"/>
                      <a:gd name="T2" fmla="*/ 147371 w 21600"/>
                      <a:gd name="T3" fmla="*/ 581791 h 21600"/>
                      <a:gd name="T4" fmla="*/ 147371 w 21600"/>
                      <a:gd name="T5" fmla="*/ 581791 h 21600"/>
                      <a:gd name="T6" fmla="*/ 147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71" name="形状"/>
                  <p:cNvSpPr>
                    <a:spLocks/>
                  </p:cNvSpPr>
                  <p:nvPr/>
                </p:nvSpPr>
                <p:spPr bwMode="auto">
                  <a:xfrm flipH="1">
                    <a:off x="0" y="0"/>
                    <a:ext cx="402740" cy="412086"/>
                  </a:xfrm>
                  <a:custGeom>
                    <a:avLst/>
                    <a:gdLst>
                      <a:gd name="T0" fmla="*/ 201370 w 21600"/>
                      <a:gd name="T1" fmla="*/ 206043 h 21600"/>
                      <a:gd name="T2" fmla="*/ 201370 w 21600"/>
                      <a:gd name="T3" fmla="*/ 206043 h 21600"/>
                      <a:gd name="T4" fmla="*/ 201370 w 21600"/>
                      <a:gd name="T5" fmla="*/ 206043 h 21600"/>
                      <a:gd name="T6" fmla="*/ 201370 w 21600"/>
                      <a:gd name="T7" fmla="*/ 20604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72" name="形状"/>
                  <p:cNvSpPr>
                    <a:spLocks/>
                  </p:cNvSpPr>
                  <p:nvPr/>
                </p:nvSpPr>
                <p:spPr bwMode="auto">
                  <a:xfrm flipH="1">
                    <a:off x="0" y="1"/>
                    <a:ext cx="402740" cy="1163581"/>
                  </a:xfrm>
                  <a:custGeom>
                    <a:avLst/>
                    <a:gdLst>
                      <a:gd name="T0" fmla="*/ 201370 w 21600"/>
                      <a:gd name="T1" fmla="*/ 581791 h 21600"/>
                      <a:gd name="T2" fmla="*/ 201370 w 21600"/>
                      <a:gd name="T3" fmla="*/ 581791 h 21600"/>
                      <a:gd name="T4" fmla="*/ 201370 w 21600"/>
                      <a:gd name="T5" fmla="*/ 581791 h 21600"/>
                      <a:gd name="T6" fmla="*/ 201370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59" name="立方体 157"/>
                <p:cNvGrpSpPr>
                  <a:grpSpLocks/>
                </p:cNvGrpSpPr>
                <p:nvPr/>
              </p:nvGrpSpPr>
              <p:grpSpPr bwMode="auto">
                <a:xfrm>
                  <a:off x="153422" y="10097"/>
                  <a:ext cx="402742" cy="1163583"/>
                  <a:chOff x="0" y="0"/>
                  <a:chExt cx="402740" cy="1163581"/>
                </a:xfrm>
              </p:grpSpPr>
              <p:sp>
                <p:nvSpPr>
                  <p:cNvPr id="72765" name="形状"/>
                  <p:cNvSpPr>
                    <a:spLocks/>
                  </p:cNvSpPr>
                  <p:nvPr/>
                </p:nvSpPr>
                <p:spPr bwMode="auto">
                  <a:xfrm flipH="1">
                    <a:off x="-1" y="1"/>
                    <a:ext cx="402742" cy="1163581"/>
                  </a:xfrm>
                  <a:custGeom>
                    <a:avLst/>
                    <a:gdLst>
                      <a:gd name="T0" fmla="*/ 201371 w 21600"/>
                      <a:gd name="T1" fmla="*/ 581791 h 21600"/>
                      <a:gd name="T2" fmla="*/ 201371 w 21600"/>
                      <a:gd name="T3" fmla="*/ 581791 h 21600"/>
                      <a:gd name="T4" fmla="*/ 201371 w 21600"/>
                      <a:gd name="T5" fmla="*/ 581791 h 21600"/>
                      <a:gd name="T6" fmla="*/ 201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66" name="形状"/>
                  <p:cNvSpPr>
                    <a:spLocks/>
                  </p:cNvSpPr>
                  <p:nvPr/>
                </p:nvSpPr>
                <p:spPr bwMode="auto">
                  <a:xfrm flipH="1">
                    <a:off x="0" y="1"/>
                    <a:ext cx="294742" cy="1163581"/>
                  </a:xfrm>
                  <a:custGeom>
                    <a:avLst/>
                    <a:gdLst>
                      <a:gd name="T0" fmla="*/ 147371 w 21600"/>
                      <a:gd name="T1" fmla="*/ 581791 h 21600"/>
                      <a:gd name="T2" fmla="*/ 147371 w 21600"/>
                      <a:gd name="T3" fmla="*/ 581791 h 21600"/>
                      <a:gd name="T4" fmla="*/ 147371 w 21600"/>
                      <a:gd name="T5" fmla="*/ 581791 h 21600"/>
                      <a:gd name="T6" fmla="*/ 147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67" name="形状"/>
                  <p:cNvSpPr>
                    <a:spLocks/>
                  </p:cNvSpPr>
                  <p:nvPr/>
                </p:nvSpPr>
                <p:spPr bwMode="auto">
                  <a:xfrm flipH="1">
                    <a:off x="-1" y="0"/>
                    <a:ext cx="402742" cy="412086"/>
                  </a:xfrm>
                  <a:custGeom>
                    <a:avLst/>
                    <a:gdLst>
                      <a:gd name="T0" fmla="*/ 201371 w 21600"/>
                      <a:gd name="T1" fmla="*/ 206043 h 21600"/>
                      <a:gd name="T2" fmla="*/ 201371 w 21600"/>
                      <a:gd name="T3" fmla="*/ 206043 h 21600"/>
                      <a:gd name="T4" fmla="*/ 201371 w 21600"/>
                      <a:gd name="T5" fmla="*/ 206043 h 21600"/>
                      <a:gd name="T6" fmla="*/ 201371 w 21600"/>
                      <a:gd name="T7" fmla="*/ 20604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68" name="形状"/>
                  <p:cNvSpPr>
                    <a:spLocks/>
                  </p:cNvSpPr>
                  <p:nvPr/>
                </p:nvSpPr>
                <p:spPr bwMode="auto">
                  <a:xfrm flipH="1">
                    <a:off x="-1" y="1"/>
                    <a:ext cx="402742" cy="1163581"/>
                  </a:xfrm>
                  <a:custGeom>
                    <a:avLst/>
                    <a:gdLst>
                      <a:gd name="T0" fmla="*/ 201371 w 21600"/>
                      <a:gd name="T1" fmla="*/ 581791 h 21600"/>
                      <a:gd name="T2" fmla="*/ 201371 w 21600"/>
                      <a:gd name="T3" fmla="*/ 581791 h 21600"/>
                      <a:gd name="T4" fmla="*/ 201371 w 21600"/>
                      <a:gd name="T5" fmla="*/ 581791 h 21600"/>
                      <a:gd name="T6" fmla="*/ 201371 w 21600"/>
                      <a:gd name="T7" fmla="*/ 58179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60" name="立方体 158"/>
                <p:cNvGrpSpPr>
                  <a:grpSpLocks/>
                </p:cNvGrpSpPr>
                <p:nvPr/>
              </p:nvGrpSpPr>
              <p:grpSpPr bwMode="auto">
                <a:xfrm>
                  <a:off x="-1" y="0"/>
                  <a:ext cx="402742" cy="1163584"/>
                  <a:chOff x="0" y="0"/>
                  <a:chExt cx="402740" cy="1163583"/>
                </a:xfrm>
              </p:grpSpPr>
              <p:sp>
                <p:nvSpPr>
                  <p:cNvPr id="72761" name="形状"/>
                  <p:cNvSpPr>
                    <a:spLocks/>
                  </p:cNvSpPr>
                  <p:nvPr/>
                </p:nvSpPr>
                <p:spPr bwMode="auto">
                  <a:xfrm flipH="1">
                    <a:off x="-1" y="1"/>
                    <a:ext cx="402742" cy="1163583"/>
                  </a:xfrm>
                  <a:custGeom>
                    <a:avLst/>
                    <a:gdLst>
                      <a:gd name="T0" fmla="*/ 201371 w 21600"/>
                      <a:gd name="T1" fmla="*/ 581792 h 21600"/>
                      <a:gd name="T2" fmla="*/ 201371 w 21600"/>
                      <a:gd name="T3" fmla="*/ 581792 h 21600"/>
                      <a:gd name="T4" fmla="*/ 201371 w 21600"/>
                      <a:gd name="T5" fmla="*/ 581792 h 21600"/>
                      <a:gd name="T6" fmla="*/ 201371 w 21600"/>
                      <a:gd name="T7" fmla="*/ 58179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62" name="形状"/>
                  <p:cNvSpPr>
                    <a:spLocks/>
                  </p:cNvSpPr>
                  <p:nvPr/>
                </p:nvSpPr>
                <p:spPr bwMode="auto">
                  <a:xfrm flipH="1">
                    <a:off x="0" y="1"/>
                    <a:ext cx="294742" cy="1163583"/>
                  </a:xfrm>
                  <a:custGeom>
                    <a:avLst/>
                    <a:gdLst>
                      <a:gd name="T0" fmla="*/ 147371 w 21600"/>
                      <a:gd name="T1" fmla="*/ 581792 h 21600"/>
                      <a:gd name="T2" fmla="*/ 147371 w 21600"/>
                      <a:gd name="T3" fmla="*/ 581792 h 21600"/>
                      <a:gd name="T4" fmla="*/ 147371 w 21600"/>
                      <a:gd name="T5" fmla="*/ 581792 h 21600"/>
                      <a:gd name="T6" fmla="*/ 147371 w 21600"/>
                      <a:gd name="T7" fmla="*/ 58179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63" name="形状"/>
                  <p:cNvSpPr>
                    <a:spLocks/>
                  </p:cNvSpPr>
                  <p:nvPr/>
                </p:nvSpPr>
                <p:spPr bwMode="auto">
                  <a:xfrm flipH="1">
                    <a:off x="-1" y="0"/>
                    <a:ext cx="402742" cy="412087"/>
                  </a:xfrm>
                  <a:custGeom>
                    <a:avLst/>
                    <a:gdLst>
                      <a:gd name="T0" fmla="*/ 201371 w 21600"/>
                      <a:gd name="T1" fmla="*/ 206044 h 21600"/>
                      <a:gd name="T2" fmla="*/ 201371 w 21600"/>
                      <a:gd name="T3" fmla="*/ 206044 h 21600"/>
                      <a:gd name="T4" fmla="*/ 201371 w 21600"/>
                      <a:gd name="T5" fmla="*/ 206044 h 21600"/>
                      <a:gd name="T6" fmla="*/ 201371 w 21600"/>
                      <a:gd name="T7" fmla="*/ 20604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64" name="形状"/>
                  <p:cNvSpPr>
                    <a:spLocks/>
                  </p:cNvSpPr>
                  <p:nvPr/>
                </p:nvSpPr>
                <p:spPr bwMode="auto">
                  <a:xfrm flipH="1">
                    <a:off x="-1" y="1"/>
                    <a:ext cx="402742" cy="1163583"/>
                  </a:xfrm>
                  <a:custGeom>
                    <a:avLst/>
                    <a:gdLst>
                      <a:gd name="T0" fmla="*/ 201371 w 21600"/>
                      <a:gd name="T1" fmla="*/ 581792 h 21600"/>
                      <a:gd name="T2" fmla="*/ 201371 w 21600"/>
                      <a:gd name="T3" fmla="*/ 581792 h 21600"/>
                      <a:gd name="T4" fmla="*/ 201371 w 21600"/>
                      <a:gd name="T5" fmla="*/ 581792 h 21600"/>
                      <a:gd name="T6" fmla="*/ 201371 w 21600"/>
                      <a:gd name="T7" fmla="*/ 58179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2732" name="组合 149"/>
              <p:cNvGrpSpPr>
                <a:grpSpLocks/>
              </p:cNvGrpSpPr>
              <p:nvPr/>
            </p:nvGrpSpPr>
            <p:grpSpPr bwMode="auto">
              <a:xfrm>
                <a:off x="0" y="577267"/>
                <a:ext cx="1008473" cy="696295"/>
                <a:chOff x="0" y="0"/>
                <a:chExt cx="1008472" cy="696293"/>
              </a:xfrm>
            </p:grpSpPr>
            <p:grpSp>
              <p:nvGrpSpPr>
                <p:cNvPr id="72733" name="立方体 150"/>
                <p:cNvGrpSpPr>
                  <a:grpSpLocks/>
                </p:cNvGrpSpPr>
                <p:nvPr/>
              </p:nvGrpSpPr>
              <p:grpSpPr bwMode="auto">
                <a:xfrm>
                  <a:off x="623756" y="15269"/>
                  <a:ext cx="384717" cy="678416"/>
                  <a:chOff x="0" y="0"/>
                  <a:chExt cx="384715" cy="678414"/>
                </a:xfrm>
              </p:grpSpPr>
              <p:sp>
                <p:nvSpPr>
                  <p:cNvPr id="72754"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prstDash val="solid"/>
                    <a:miter lim="400000"/>
                    <a:headEnd/>
                    <a:tailEnd/>
                  </a:ln>
                </p:spPr>
                <p:txBody>
                  <a:bodyPr lIns="45719" tIns="45719" rIns="45719" bIns="45719"/>
                  <a:lstStyle/>
                  <a:p>
                    <a:endParaRPr lang="zh-CN" altLang="en-US"/>
                  </a:p>
                </p:txBody>
              </p:sp>
              <p:sp>
                <p:nvSpPr>
                  <p:cNvPr id="72755" name="形状"/>
                  <p:cNvSpPr>
                    <a:spLocks/>
                  </p:cNvSpPr>
                  <p:nvPr/>
                </p:nvSpPr>
                <p:spPr bwMode="auto">
                  <a:xfrm flipH="1">
                    <a:off x="0" y="1"/>
                    <a:ext cx="218248" cy="678414"/>
                  </a:xfrm>
                  <a:custGeom>
                    <a:avLst/>
                    <a:gdLst>
                      <a:gd name="T0" fmla="*/ 109124 w 21600"/>
                      <a:gd name="T1" fmla="*/ 339207 h 21600"/>
                      <a:gd name="T2" fmla="*/ 109124 w 21600"/>
                      <a:gd name="T3" fmla="*/ 339207 h 21600"/>
                      <a:gd name="T4" fmla="*/ 109124 w 21600"/>
                      <a:gd name="T5" fmla="*/ 339207 h 21600"/>
                      <a:gd name="T6" fmla="*/ 109124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56" name="形状"/>
                  <p:cNvSpPr>
                    <a:spLocks/>
                  </p:cNvSpPr>
                  <p:nvPr/>
                </p:nvSpPr>
                <p:spPr bwMode="auto">
                  <a:xfrm flipH="1">
                    <a:off x="0" y="0"/>
                    <a:ext cx="384716" cy="305141"/>
                  </a:xfrm>
                  <a:custGeom>
                    <a:avLst/>
                    <a:gdLst>
                      <a:gd name="T0" fmla="*/ 192358 w 21600"/>
                      <a:gd name="T1" fmla="*/ 152571 h 21600"/>
                      <a:gd name="T2" fmla="*/ 192358 w 21600"/>
                      <a:gd name="T3" fmla="*/ 152571 h 21600"/>
                      <a:gd name="T4" fmla="*/ 192358 w 21600"/>
                      <a:gd name="T5" fmla="*/ 152571 h 21600"/>
                      <a:gd name="T6" fmla="*/ 192358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57"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34" name="立方体 151"/>
                <p:cNvGrpSpPr>
                  <a:grpSpLocks/>
                </p:cNvGrpSpPr>
                <p:nvPr/>
              </p:nvGrpSpPr>
              <p:grpSpPr bwMode="auto">
                <a:xfrm>
                  <a:off x="623756" y="17879"/>
                  <a:ext cx="384717" cy="678415"/>
                  <a:chOff x="0" y="0"/>
                  <a:chExt cx="384715" cy="678413"/>
                </a:xfrm>
              </p:grpSpPr>
              <p:sp>
                <p:nvSpPr>
                  <p:cNvPr id="72750" name="形状"/>
                  <p:cNvSpPr>
                    <a:spLocks/>
                  </p:cNvSpPr>
                  <p:nvPr/>
                </p:nvSpPr>
                <p:spPr bwMode="auto">
                  <a:xfrm flipH="1">
                    <a:off x="0" y="1"/>
                    <a:ext cx="384716" cy="678413"/>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prstDash val="solid"/>
                    <a:miter lim="400000"/>
                    <a:headEnd/>
                    <a:tailEnd/>
                  </a:ln>
                </p:spPr>
                <p:txBody>
                  <a:bodyPr lIns="45719" tIns="45719" rIns="45719" bIns="45719"/>
                  <a:lstStyle/>
                  <a:p>
                    <a:endParaRPr lang="zh-CN" altLang="en-US"/>
                  </a:p>
                </p:txBody>
              </p:sp>
              <p:sp>
                <p:nvSpPr>
                  <p:cNvPr id="72751" name="形状"/>
                  <p:cNvSpPr>
                    <a:spLocks/>
                  </p:cNvSpPr>
                  <p:nvPr/>
                </p:nvSpPr>
                <p:spPr bwMode="auto">
                  <a:xfrm flipH="1">
                    <a:off x="0" y="1"/>
                    <a:ext cx="218248" cy="678413"/>
                  </a:xfrm>
                  <a:custGeom>
                    <a:avLst/>
                    <a:gdLst>
                      <a:gd name="T0" fmla="*/ 109124 w 21600"/>
                      <a:gd name="T1" fmla="*/ 339207 h 21600"/>
                      <a:gd name="T2" fmla="*/ 109124 w 21600"/>
                      <a:gd name="T3" fmla="*/ 339207 h 21600"/>
                      <a:gd name="T4" fmla="*/ 109124 w 21600"/>
                      <a:gd name="T5" fmla="*/ 339207 h 21600"/>
                      <a:gd name="T6" fmla="*/ 109124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52" name="形状"/>
                  <p:cNvSpPr>
                    <a:spLocks/>
                  </p:cNvSpPr>
                  <p:nvPr/>
                </p:nvSpPr>
                <p:spPr bwMode="auto">
                  <a:xfrm flipH="1">
                    <a:off x="0" y="0"/>
                    <a:ext cx="384716" cy="305140"/>
                  </a:xfrm>
                  <a:custGeom>
                    <a:avLst/>
                    <a:gdLst>
                      <a:gd name="T0" fmla="*/ 192358 w 21600"/>
                      <a:gd name="T1" fmla="*/ 152570 h 21600"/>
                      <a:gd name="T2" fmla="*/ 192358 w 21600"/>
                      <a:gd name="T3" fmla="*/ 152570 h 21600"/>
                      <a:gd name="T4" fmla="*/ 192358 w 21600"/>
                      <a:gd name="T5" fmla="*/ 152570 h 21600"/>
                      <a:gd name="T6" fmla="*/ 192358 w 21600"/>
                      <a:gd name="T7" fmla="*/ 15257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53" name="形状"/>
                  <p:cNvSpPr>
                    <a:spLocks/>
                  </p:cNvSpPr>
                  <p:nvPr/>
                </p:nvSpPr>
                <p:spPr bwMode="auto">
                  <a:xfrm flipH="1">
                    <a:off x="0" y="1"/>
                    <a:ext cx="384716" cy="678413"/>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35" name="立方体 152"/>
                <p:cNvGrpSpPr>
                  <a:grpSpLocks/>
                </p:cNvGrpSpPr>
                <p:nvPr/>
              </p:nvGrpSpPr>
              <p:grpSpPr bwMode="auto">
                <a:xfrm>
                  <a:off x="419843" y="11919"/>
                  <a:ext cx="384716" cy="678416"/>
                  <a:chOff x="0" y="0"/>
                  <a:chExt cx="384715" cy="678414"/>
                </a:xfrm>
              </p:grpSpPr>
              <p:sp>
                <p:nvSpPr>
                  <p:cNvPr id="72746"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47" name="形状"/>
                  <p:cNvSpPr>
                    <a:spLocks/>
                  </p:cNvSpPr>
                  <p:nvPr/>
                </p:nvSpPr>
                <p:spPr bwMode="auto">
                  <a:xfrm flipH="1">
                    <a:off x="0" y="1"/>
                    <a:ext cx="218248" cy="678414"/>
                  </a:xfrm>
                  <a:custGeom>
                    <a:avLst/>
                    <a:gdLst>
                      <a:gd name="T0" fmla="*/ 109124 w 21600"/>
                      <a:gd name="T1" fmla="*/ 339207 h 21600"/>
                      <a:gd name="T2" fmla="*/ 109124 w 21600"/>
                      <a:gd name="T3" fmla="*/ 339207 h 21600"/>
                      <a:gd name="T4" fmla="*/ 109124 w 21600"/>
                      <a:gd name="T5" fmla="*/ 339207 h 21600"/>
                      <a:gd name="T6" fmla="*/ 109124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48" name="形状"/>
                  <p:cNvSpPr>
                    <a:spLocks/>
                  </p:cNvSpPr>
                  <p:nvPr/>
                </p:nvSpPr>
                <p:spPr bwMode="auto">
                  <a:xfrm flipH="1">
                    <a:off x="0" y="0"/>
                    <a:ext cx="384716" cy="305141"/>
                  </a:xfrm>
                  <a:custGeom>
                    <a:avLst/>
                    <a:gdLst>
                      <a:gd name="T0" fmla="*/ 192358 w 21600"/>
                      <a:gd name="T1" fmla="*/ 152571 h 21600"/>
                      <a:gd name="T2" fmla="*/ 192358 w 21600"/>
                      <a:gd name="T3" fmla="*/ 152571 h 21600"/>
                      <a:gd name="T4" fmla="*/ 192358 w 21600"/>
                      <a:gd name="T5" fmla="*/ 152571 h 21600"/>
                      <a:gd name="T6" fmla="*/ 192358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49"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36" name="立方体 153"/>
                <p:cNvGrpSpPr>
                  <a:grpSpLocks/>
                </p:cNvGrpSpPr>
                <p:nvPr/>
              </p:nvGrpSpPr>
              <p:grpSpPr bwMode="auto">
                <a:xfrm>
                  <a:off x="203915" y="5959"/>
                  <a:ext cx="384716" cy="678416"/>
                  <a:chOff x="0" y="0"/>
                  <a:chExt cx="384715" cy="678414"/>
                </a:xfrm>
              </p:grpSpPr>
              <p:sp>
                <p:nvSpPr>
                  <p:cNvPr id="72742"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43" name="形状"/>
                  <p:cNvSpPr>
                    <a:spLocks/>
                  </p:cNvSpPr>
                  <p:nvPr/>
                </p:nvSpPr>
                <p:spPr bwMode="auto">
                  <a:xfrm flipH="1">
                    <a:off x="0" y="1"/>
                    <a:ext cx="218248" cy="678414"/>
                  </a:xfrm>
                  <a:custGeom>
                    <a:avLst/>
                    <a:gdLst>
                      <a:gd name="T0" fmla="*/ 109124 w 21600"/>
                      <a:gd name="T1" fmla="*/ 339207 h 21600"/>
                      <a:gd name="T2" fmla="*/ 109124 w 21600"/>
                      <a:gd name="T3" fmla="*/ 339207 h 21600"/>
                      <a:gd name="T4" fmla="*/ 109124 w 21600"/>
                      <a:gd name="T5" fmla="*/ 339207 h 21600"/>
                      <a:gd name="T6" fmla="*/ 109124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44" name="形状"/>
                  <p:cNvSpPr>
                    <a:spLocks/>
                  </p:cNvSpPr>
                  <p:nvPr/>
                </p:nvSpPr>
                <p:spPr bwMode="auto">
                  <a:xfrm flipH="1">
                    <a:off x="0" y="0"/>
                    <a:ext cx="384716" cy="305141"/>
                  </a:xfrm>
                  <a:custGeom>
                    <a:avLst/>
                    <a:gdLst>
                      <a:gd name="T0" fmla="*/ 192358 w 21600"/>
                      <a:gd name="T1" fmla="*/ 152571 h 21600"/>
                      <a:gd name="T2" fmla="*/ 192358 w 21600"/>
                      <a:gd name="T3" fmla="*/ 152571 h 21600"/>
                      <a:gd name="T4" fmla="*/ 192358 w 21600"/>
                      <a:gd name="T5" fmla="*/ 152571 h 21600"/>
                      <a:gd name="T6" fmla="*/ 192358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45"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2737" name="立方体 155"/>
                <p:cNvGrpSpPr>
                  <a:grpSpLocks/>
                </p:cNvGrpSpPr>
                <p:nvPr/>
              </p:nvGrpSpPr>
              <p:grpSpPr bwMode="auto">
                <a:xfrm>
                  <a:off x="0" y="-1"/>
                  <a:ext cx="384716" cy="678416"/>
                  <a:chOff x="0" y="0"/>
                  <a:chExt cx="384715" cy="678414"/>
                </a:xfrm>
              </p:grpSpPr>
              <p:sp>
                <p:nvSpPr>
                  <p:cNvPr id="72738"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prstDash val="solid"/>
                    <a:miter lim="400000"/>
                    <a:headEnd/>
                    <a:tailEnd/>
                  </a:ln>
                </p:spPr>
                <p:txBody>
                  <a:bodyPr lIns="45719" tIns="45719" rIns="45719" bIns="45719"/>
                  <a:lstStyle/>
                  <a:p>
                    <a:endParaRPr lang="zh-CN" altLang="en-US"/>
                  </a:p>
                </p:txBody>
              </p:sp>
              <p:sp>
                <p:nvSpPr>
                  <p:cNvPr id="72739" name="形状"/>
                  <p:cNvSpPr>
                    <a:spLocks/>
                  </p:cNvSpPr>
                  <p:nvPr/>
                </p:nvSpPr>
                <p:spPr bwMode="auto">
                  <a:xfrm flipH="1">
                    <a:off x="0" y="1"/>
                    <a:ext cx="218248" cy="678414"/>
                  </a:xfrm>
                  <a:custGeom>
                    <a:avLst/>
                    <a:gdLst>
                      <a:gd name="T0" fmla="*/ 109124 w 21600"/>
                      <a:gd name="T1" fmla="*/ 339207 h 21600"/>
                      <a:gd name="T2" fmla="*/ 109124 w 21600"/>
                      <a:gd name="T3" fmla="*/ 339207 h 21600"/>
                      <a:gd name="T4" fmla="*/ 109124 w 21600"/>
                      <a:gd name="T5" fmla="*/ 339207 h 21600"/>
                      <a:gd name="T6" fmla="*/ 109124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40" name="形状"/>
                  <p:cNvSpPr>
                    <a:spLocks/>
                  </p:cNvSpPr>
                  <p:nvPr/>
                </p:nvSpPr>
                <p:spPr bwMode="auto">
                  <a:xfrm flipH="1">
                    <a:off x="0" y="0"/>
                    <a:ext cx="384716" cy="305141"/>
                  </a:xfrm>
                  <a:custGeom>
                    <a:avLst/>
                    <a:gdLst>
                      <a:gd name="T0" fmla="*/ 192358 w 21600"/>
                      <a:gd name="T1" fmla="*/ 152571 h 21600"/>
                      <a:gd name="T2" fmla="*/ 192358 w 21600"/>
                      <a:gd name="T3" fmla="*/ 152571 h 21600"/>
                      <a:gd name="T4" fmla="*/ 192358 w 21600"/>
                      <a:gd name="T5" fmla="*/ 152571 h 21600"/>
                      <a:gd name="T6" fmla="*/ 192358 w 21600"/>
                      <a:gd name="T7" fmla="*/ 15257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prstDash val="solid"/>
                    <a:miter lim="400000"/>
                    <a:headEnd/>
                    <a:tailEnd/>
                  </a:ln>
                </p:spPr>
                <p:txBody>
                  <a:bodyPr lIns="45719" tIns="45719" rIns="45719" bIns="45719"/>
                  <a:lstStyle/>
                  <a:p>
                    <a:endParaRPr lang="zh-CN" altLang="en-US"/>
                  </a:p>
                </p:txBody>
              </p:sp>
              <p:sp>
                <p:nvSpPr>
                  <p:cNvPr id="72741" name="形状"/>
                  <p:cNvSpPr>
                    <a:spLocks/>
                  </p:cNvSpPr>
                  <p:nvPr/>
                </p:nvSpPr>
                <p:spPr bwMode="auto">
                  <a:xfrm flipH="1">
                    <a:off x="0" y="1"/>
                    <a:ext cx="384716" cy="678414"/>
                  </a:xfrm>
                  <a:custGeom>
                    <a:avLst/>
                    <a:gdLst>
                      <a:gd name="T0" fmla="*/ 192358 w 21600"/>
                      <a:gd name="T1" fmla="*/ 339207 h 21600"/>
                      <a:gd name="T2" fmla="*/ 192358 w 21600"/>
                      <a:gd name="T3" fmla="*/ 339207 h 21600"/>
                      <a:gd name="T4" fmla="*/ 192358 w 21600"/>
                      <a:gd name="T5" fmla="*/ 339207 h 21600"/>
                      <a:gd name="T6" fmla="*/ 192358 w 21600"/>
                      <a:gd name="T7" fmla="*/ 33920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grpSp>
          <p:nvGrpSpPr>
            <p:cNvPr id="72723" name="成组"/>
            <p:cNvGrpSpPr>
              <a:grpSpLocks/>
            </p:cNvGrpSpPr>
            <p:nvPr/>
          </p:nvGrpSpPr>
          <p:grpSpPr bwMode="auto">
            <a:xfrm>
              <a:off x="2185144" y="443021"/>
              <a:ext cx="360289" cy="879370"/>
              <a:chOff x="0" y="0"/>
              <a:chExt cx="360288" cy="879368"/>
            </a:xfrm>
          </p:grpSpPr>
          <p:sp>
            <p:nvSpPr>
              <p:cNvPr id="72725" name="矩形"/>
              <p:cNvSpPr>
                <a:spLocks noChangeArrowheads="1"/>
              </p:cNvSpPr>
              <p:nvPr/>
            </p:nvSpPr>
            <p:spPr bwMode="auto">
              <a:xfrm>
                <a:off x="22569" y="0"/>
                <a:ext cx="309489" cy="879369"/>
              </a:xfrm>
              <a:prstGeom prst="rect">
                <a:avLst/>
              </a:prstGeom>
              <a:solidFill>
                <a:srgbClr val="FFFFFF"/>
              </a:solidFill>
              <a:ln w="25400">
                <a:solidFill>
                  <a:srgbClr val="F8FFF7"/>
                </a:solidFill>
                <a:round/>
                <a:headEnd/>
                <a:tailEnd/>
              </a:ln>
            </p:spPr>
            <p:txBody>
              <a:bodyPr lIns="45719" tIns="45719" rIns="45719" bIns="45719" anchor="ctr"/>
              <a:lstStyle/>
              <a:p>
                <a:endParaRPr lang="zh-CN" altLang="en-US"/>
              </a:p>
            </p:txBody>
          </p:sp>
          <p:sp>
            <p:nvSpPr>
              <p:cNvPr id="72726" name="线条"/>
              <p:cNvSpPr>
                <a:spLocks noChangeShapeType="1"/>
              </p:cNvSpPr>
              <p:nvPr/>
            </p:nvSpPr>
            <p:spPr bwMode="auto">
              <a:xfrm>
                <a:off x="0" y="311617"/>
                <a:ext cx="334889" cy="1"/>
              </a:xfrm>
              <a:prstGeom prst="line">
                <a:avLst/>
              </a:prstGeom>
              <a:noFill/>
              <a:ln w="25400">
                <a:solidFill>
                  <a:srgbClr val="FFEE3F"/>
                </a:solidFill>
                <a:round/>
                <a:headEnd/>
                <a:tailEnd/>
              </a:ln>
            </p:spPr>
            <p:txBody>
              <a:bodyPr lIns="45719" tIns="45719" rIns="45719" bIns="45719"/>
              <a:lstStyle/>
              <a:p>
                <a:endParaRPr lang="zh-CN" altLang="en-US"/>
              </a:p>
            </p:txBody>
          </p:sp>
          <p:sp>
            <p:nvSpPr>
              <p:cNvPr id="72727" name="线条"/>
              <p:cNvSpPr>
                <a:spLocks noChangeShapeType="1"/>
              </p:cNvSpPr>
              <p:nvPr/>
            </p:nvSpPr>
            <p:spPr bwMode="auto">
              <a:xfrm>
                <a:off x="12700" y="527517"/>
                <a:ext cx="334889" cy="1"/>
              </a:xfrm>
              <a:prstGeom prst="line">
                <a:avLst/>
              </a:prstGeom>
              <a:noFill/>
              <a:ln w="25400">
                <a:solidFill>
                  <a:srgbClr val="FFEE3F"/>
                </a:solidFill>
                <a:round/>
                <a:headEnd/>
                <a:tailEnd/>
              </a:ln>
            </p:spPr>
            <p:txBody>
              <a:bodyPr lIns="45719" tIns="45719" rIns="45719" bIns="45719"/>
              <a:lstStyle/>
              <a:p>
                <a:endParaRPr lang="zh-CN" altLang="en-US"/>
              </a:p>
            </p:txBody>
          </p:sp>
          <p:sp>
            <p:nvSpPr>
              <p:cNvPr id="72728" name="线条"/>
              <p:cNvSpPr>
                <a:spLocks noChangeShapeType="1"/>
              </p:cNvSpPr>
              <p:nvPr/>
            </p:nvSpPr>
            <p:spPr bwMode="auto">
              <a:xfrm>
                <a:off x="12700" y="718017"/>
                <a:ext cx="334889" cy="1"/>
              </a:xfrm>
              <a:prstGeom prst="line">
                <a:avLst/>
              </a:prstGeom>
              <a:noFill/>
              <a:ln w="25400">
                <a:solidFill>
                  <a:srgbClr val="FFEE3F"/>
                </a:solidFill>
                <a:round/>
                <a:headEnd/>
                <a:tailEnd/>
              </a:ln>
            </p:spPr>
            <p:txBody>
              <a:bodyPr lIns="45719" tIns="45719" rIns="45719" bIns="45719"/>
              <a:lstStyle/>
              <a:p>
                <a:endParaRPr lang="zh-CN" altLang="en-US"/>
              </a:p>
            </p:txBody>
          </p:sp>
          <p:sp>
            <p:nvSpPr>
              <p:cNvPr id="72729" name="线条"/>
              <p:cNvSpPr>
                <a:spLocks noChangeShapeType="1"/>
              </p:cNvSpPr>
              <p:nvPr/>
            </p:nvSpPr>
            <p:spPr bwMode="auto">
              <a:xfrm>
                <a:off x="25400" y="133817"/>
                <a:ext cx="334889" cy="1"/>
              </a:xfrm>
              <a:prstGeom prst="line">
                <a:avLst/>
              </a:prstGeom>
              <a:noFill/>
              <a:ln w="25400">
                <a:solidFill>
                  <a:srgbClr val="FFEE3F"/>
                </a:solidFill>
                <a:round/>
                <a:headEnd/>
                <a:tailEnd/>
              </a:ln>
            </p:spPr>
            <p:txBody>
              <a:bodyPr lIns="45719" tIns="45719" rIns="45719" bIns="45719"/>
              <a:lstStyle/>
              <a:p>
                <a:endParaRPr lang="zh-CN" altLang="en-US"/>
              </a:p>
            </p:txBody>
          </p:sp>
        </p:grpSp>
        <p:sp>
          <p:nvSpPr>
            <p:cNvPr id="72724" name="Text Placeholder 2"/>
            <p:cNvSpPr>
              <a:spLocks noChangeArrowheads="1"/>
            </p:cNvSpPr>
            <p:nvPr/>
          </p:nvSpPr>
          <p:spPr bwMode="auto">
            <a:xfrm>
              <a:off x="1646293" y="1333945"/>
              <a:ext cx="1391644" cy="510539"/>
            </a:xfrm>
            <a:prstGeom prst="rect">
              <a:avLst/>
            </a:prstGeom>
            <a:noFill/>
            <a:ln w="12700">
              <a:noFill/>
              <a:miter lim="400000"/>
              <a:headEnd/>
              <a:tailEnd/>
            </a:ln>
          </p:spPr>
          <p:txBody>
            <a:bodyPr lIns="45718" tIns="45718" rIns="45718" bIns="45718">
              <a:spAutoFit/>
            </a:bodyPr>
            <a:lstStyle/>
            <a:p>
              <a:pPr algn="ctr"/>
              <a:r>
                <a:rPr lang="zh-CN" altLang="en-US" sz="2400">
                  <a:solidFill>
                    <a:srgbClr val="FEFFFC"/>
                  </a:solidFill>
                  <a:latin typeface="黑体" pitchFamily="49" charset="-122"/>
                  <a:ea typeface="黑体" pitchFamily="49" charset="-122"/>
                  <a:sym typeface="黑体" pitchFamily="49" charset="-122"/>
                </a:rPr>
                <a:t>特征编码</a:t>
              </a:r>
            </a:p>
          </p:txBody>
        </p:sp>
      </p:grpSp>
      <p:pic>
        <p:nvPicPr>
          <p:cNvPr id="72707" name="Picture 3" descr="Picture 3"/>
          <p:cNvPicPr>
            <a:picLocks noChangeAspect="1"/>
          </p:cNvPicPr>
          <p:nvPr/>
        </p:nvPicPr>
        <p:blipFill>
          <a:blip r:embed="rId3"/>
          <a:srcRect/>
          <a:stretch>
            <a:fillRect/>
          </a:stretch>
        </p:blipFill>
        <p:spPr bwMode="auto">
          <a:xfrm>
            <a:off x="6999288" y="2687638"/>
            <a:ext cx="1852612" cy="1106487"/>
          </a:xfrm>
          <a:prstGeom prst="rect">
            <a:avLst/>
          </a:prstGeom>
          <a:noFill/>
          <a:ln w="12700">
            <a:noFill/>
            <a:miter lim="400000"/>
            <a:headEnd/>
            <a:tailEnd/>
          </a:ln>
        </p:spPr>
      </p:pic>
      <p:sp>
        <p:nvSpPr>
          <p:cNvPr id="72708" name="Text Placeholder 2"/>
          <p:cNvSpPr>
            <a:spLocks noChangeArrowheads="1"/>
          </p:cNvSpPr>
          <p:nvPr/>
        </p:nvSpPr>
        <p:spPr bwMode="auto">
          <a:xfrm>
            <a:off x="395288" y="1268413"/>
            <a:ext cx="8351837" cy="585787"/>
          </a:xfrm>
          <a:prstGeom prst="rect">
            <a:avLst/>
          </a:prstGeom>
          <a:noFill/>
          <a:ln w="28575">
            <a:solidFill>
              <a:srgbClr val="FFFF00"/>
            </a:solidFill>
            <a:miter lim="800000"/>
            <a:headEnd/>
            <a:tailEnd/>
          </a:ln>
        </p:spPr>
        <p:txBody>
          <a:bodyPr lIns="45718" tIns="45718" rIns="45718" bIns="45718" anchor="ctr">
            <a:spAutoFit/>
          </a:bodyPr>
          <a:lstStyle/>
          <a:p>
            <a:pPr algn="ctr"/>
            <a:r>
              <a:rPr lang="zh-CN" altLang="en-US" sz="3200">
                <a:solidFill>
                  <a:srgbClr val="FFFF00"/>
                </a:solidFill>
                <a:latin typeface="黑体" pitchFamily="49" charset="-122"/>
                <a:ea typeface="黑体" pitchFamily="49" charset="-122"/>
                <a:sym typeface="黑体" pitchFamily="49" charset="-122"/>
              </a:rPr>
              <a:t>卷积自编码器从海量数据中自动学习深层特征</a:t>
            </a:r>
          </a:p>
        </p:txBody>
      </p:sp>
      <p:grpSp>
        <p:nvGrpSpPr>
          <p:cNvPr id="72709" name="成组"/>
          <p:cNvGrpSpPr>
            <a:grpSpLocks/>
          </p:cNvGrpSpPr>
          <p:nvPr/>
        </p:nvGrpSpPr>
        <p:grpSpPr bwMode="auto">
          <a:xfrm>
            <a:off x="417513" y="2598738"/>
            <a:ext cx="1263650" cy="1260475"/>
            <a:chOff x="0" y="0"/>
            <a:chExt cx="1264294" cy="1260368"/>
          </a:xfrm>
        </p:grpSpPr>
        <p:pic>
          <p:nvPicPr>
            <p:cNvPr id="72717" name="pasted-image.tiff" descr="pasted-image.tiff"/>
            <p:cNvPicPr>
              <a:picLocks noChangeAspect="1"/>
            </p:cNvPicPr>
            <p:nvPr/>
          </p:nvPicPr>
          <p:blipFill>
            <a:blip r:embed="rId4"/>
            <a:srcRect/>
            <a:stretch>
              <a:fillRect/>
            </a:stretch>
          </p:blipFill>
          <p:spPr bwMode="auto">
            <a:xfrm>
              <a:off x="0" y="0"/>
              <a:ext cx="883295" cy="879369"/>
            </a:xfrm>
            <a:prstGeom prst="rect">
              <a:avLst/>
            </a:prstGeom>
            <a:noFill/>
            <a:ln w="12700">
              <a:noFill/>
              <a:miter lim="400000"/>
              <a:headEnd/>
              <a:tailEnd/>
            </a:ln>
          </p:spPr>
        </p:pic>
        <p:pic>
          <p:nvPicPr>
            <p:cNvPr id="72718" name="pasted-image.tiff" descr="pasted-image.tiff"/>
            <p:cNvPicPr>
              <a:picLocks noChangeAspect="1"/>
            </p:cNvPicPr>
            <p:nvPr/>
          </p:nvPicPr>
          <p:blipFill>
            <a:blip r:embed="rId5"/>
            <a:srcRect/>
            <a:stretch>
              <a:fillRect/>
            </a:stretch>
          </p:blipFill>
          <p:spPr bwMode="auto">
            <a:xfrm>
              <a:off x="127000" y="127000"/>
              <a:ext cx="883295" cy="879369"/>
            </a:xfrm>
            <a:prstGeom prst="rect">
              <a:avLst/>
            </a:prstGeom>
            <a:noFill/>
            <a:ln w="12700">
              <a:noFill/>
              <a:miter lim="400000"/>
              <a:headEnd/>
              <a:tailEnd/>
            </a:ln>
          </p:spPr>
        </p:pic>
        <p:pic>
          <p:nvPicPr>
            <p:cNvPr id="72719" name="pasted-image.tiff" descr="pasted-image.tiff"/>
            <p:cNvPicPr>
              <a:picLocks noChangeAspect="1"/>
            </p:cNvPicPr>
            <p:nvPr/>
          </p:nvPicPr>
          <p:blipFill>
            <a:blip r:embed="rId5"/>
            <a:srcRect/>
            <a:stretch>
              <a:fillRect/>
            </a:stretch>
          </p:blipFill>
          <p:spPr bwMode="auto">
            <a:xfrm>
              <a:off x="254000" y="254000"/>
              <a:ext cx="883295" cy="879369"/>
            </a:xfrm>
            <a:prstGeom prst="rect">
              <a:avLst/>
            </a:prstGeom>
            <a:noFill/>
            <a:ln w="12700">
              <a:noFill/>
              <a:miter lim="400000"/>
              <a:headEnd/>
              <a:tailEnd/>
            </a:ln>
          </p:spPr>
        </p:pic>
        <p:pic>
          <p:nvPicPr>
            <p:cNvPr id="72720" name="pasted-image.tiff" descr="pasted-image.tiff"/>
            <p:cNvPicPr>
              <a:picLocks noChangeAspect="1"/>
            </p:cNvPicPr>
            <p:nvPr/>
          </p:nvPicPr>
          <p:blipFill>
            <a:blip r:embed="rId5"/>
            <a:srcRect/>
            <a:stretch>
              <a:fillRect/>
            </a:stretch>
          </p:blipFill>
          <p:spPr bwMode="auto">
            <a:xfrm>
              <a:off x="381000" y="381000"/>
              <a:ext cx="883295" cy="879369"/>
            </a:xfrm>
            <a:prstGeom prst="rect">
              <a:avLst/>
            </a:prstGeom>
            <a:noFill/>
            <a:ln w="12700">
              <a:noFill/>
              <a:miter lim="400000"/>
              <a:headEnd/>
              <a:tailEnd/>
            </a:ln>
          </p:spPr>
        </p:pic>
      </p:grpSp>
      <p:cxnSp>
        <p:nvCxnSpPr>
          <p:cNvPr id="143" name="直接连接符 142"/>
          <p:cNvCxnSpPr>
            <a:stCxn id="72713" idx="3"/>
            <a:endCxn id="72712" idx="1"/>
          </p:cNvCxnSpPr>
          <p:nvPr/>
        </p:nvCxnSpPr>
        <p:spPr bwMode="auto">
          <a:xfrm>
            <a:off x="2413000" y="4627563"/>
            <a:ext cx="1243013" cy="0"/>
          </a:xfrm>
          <a:prstGeom prst="line">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72712" idx="3"/>
            <a:endCxn id="72714" idx="1"/>
          </p:cNvCxnSpPr>
          <p:nvPr/>
        </p:nvCxnSpPr>
        <p:spPr bwMode="auto">
          <a:xfrm>
            <a:off x="5692775" y="4627563"/>
            <a:ext cx="1060450" cy="0"/>
          </a:xfrm>
          <a:prstGeom prst="line">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2712" name="Text Placeholder 2"/>
          <p:cNvSpPr>
            <a:spLocks noChangeArrowheads="1"/>
          </p:cNvSpPr>
          <p:nvPr/>
        </p:nvSpPr>
        <p:spPr bwMode="auto">
          <a:xfrm>
            <a:off x="3656013" y="4371975"/>
            <a:ext cx="2036762" cy="511175"/>
          </a:xfrm>
          <a:prstGeom prst="rect">
            <a:avLst/>
          </a:prstGeom>
          <a:noFill/>
          <a:ln w="12700">
            <a:noFill/>
            <a:miter lim="400000"/>
            <a:headEnd/>
            <a:tailEnd/>
          </a:ln>
        </p:spPr>
        <p:txBody>
          <a:bodyPr lIns="45718" tIns="45718" rIns="45718" bIns="45718">
            <a:spAutoFit/>
          </a:bodyPr>
          <a:lstStyle/>
          <a:p>
            <a:pPr algn="ctr"/>
            <a:r>
              <a:rPr lang="zh-CN" altLang="en-US" sz="2400">
                <a:solidFill>
                  <a:srgbClr val="FEFFFC"/>
                </a:solidFill>
                <a:latin typeface="黑体" pitchFamily="49" charset="-122"/>
                <a:ea typeface="黑体" pitchFamily="49" charset="-122"/>
                <a:sym typeface="黑体" pitchFamily="49" charset="-122"/>
              </a:rPr>
              <a:t>卷积自编码器</a:t>
            </a:r>
          </a:p>
        </p:txBody>
      </p:sp>
      <p:sp>
        <p:nvSpPr>
          <p:cNvPr id="72713" name="Text Placeholder 2"/>
          <p:cNvSpPr>
            <a:spLocks noChangeArrowheads="1"/>
          </p:cNvSpPr>
          <p:nvPr/>
        </p:nvSpPr>
        <p:spPr bwMode="auto">
          <a:xfrm>
            <a:off x="217488" y="4397375"/>
            <a:ext cx="2195512" cy="461963"/>
          </a:xfrm>
          <a:prstGeom prst="rect">
            <a:avLst/>
          </a:prstGeom>
          <a:noFill/>
          <a:ln w="12700">
            <a:noFill/>
            <a:miter lim="400000"/>
            <a:headEnd/>
            <a:tailEnd/>
          </a:ln>
        </p:spPr>
        <p:txBody>
          <a:bodyPr lIns="45718" tIns="45718" rIns="45718" bIns="45718">
            <a:spAutoFit/>
          </a:bodyPr>
          <a:lstStyle/>
          <a:p>
            <a:pPr algn="ctr"/>
            <a:r>
              <a:rPr lang="zh-CN" altLang="en-US" sz="2400">
                <a:solidFill>
                  <a:srgbClr val="FEFFFC"/>
                </a:solidFill>
                <a:latin typeface="黑体" pitchFamily="49" charset="-122"/>
                <a:ea typeface="黑体" pitchFamily="49" charset="-122"/>
                <a:sym typeface="黑体" pitchFamily="49" charset="-122"/>
              </a:rPr>
              <a:t>海量医学图像</a:t>
            </a:r>
          </a:p>
        </p:txBody>
      </p:sp>
      <p:sp>
        <p:nvSpPr>
          <p:cNvPr id="72714" name="Text Placeholder 2"/>
          <p:cNvSpPr>
            <a:spLocks noChangeArrowheads="1"/>
          </p:cNvSpPr>
          <p:nvPr/>
        </p:nvSpPr>
        <p:spPr bwMode="auto">
          <a:xfrm>
            <a:off x="6753225" y="4397375"/>
            <a:ext cx="2030413" cy="461963"/>
          </a:xfrm>
          <a:prstGeom prst="rect">
            <a:avLst/>
          </a:prstGeom>
          <a:noFill/>
          <a:ln w="12700">
            <a:noFill/>
            <a:miter lim="400000"/>
            <a:headEnd/>
            <a:tailEnd/>
          </a:ln>
        </p:spPr>
        <p:txBody>
          <a:bodyPr lIns="45718" tIns="45718" rIns="45718" bIns="45718">
            <a:spAutoFit/>
          </a:bodyPr>
          <a:lstStyle/>
          <a:p>
            <a:pPr algn="ctr"/>
            <a:r>
              <a:rPr lang="zh-CN" altLang="en-US" sz="2400">
                <a:solidFill>
                  <a:srgbClr val="FEFFFC"/>
                </a:solidFill>
                <a:latin typeface="黑体" pitchFamily="49" charset="-122"/>
                <a:ea typeface="黑体" pitchFamily="49" charset="-122"/>
                <a:sym typeface="黑体" pitchFamily="49" charset="-122"/>
              </a:rPr>
              <a:t>智能特征提取</a:t>
            </a:r>
          </a:p>
        </p:txBody>
      </p:sp>
      <p:sp>
        <p:nvSpPr>
          <p:cNvPr id="144" name="标题 1"/>
          <p:cNvSpPr txBox="1"/>
          <p:nvPr/>
        </p:nvSpPr>
        <p:spPr>
          <a:xfrm>
            <a:off x="34925" y="34925"/>
            <a:ext cx="8858250" cy="646113"/>
          </a:xfrm>
          <a:prstGeom prst="rect">
            <a:avLst/>
          </a:prstGeom>
          <a:ln w="12700">
            <a:miter lim="400000"/>
          </a:ln>
          <a:extLst>
            <a:ext uri="{C572A759-6A51-4108-AA02-DFA0A04FC94B}"/>
          </a:extLst>
        </p:spPr>
        <p:txBody>
          <a:bodyPr lIns="45719" rIns="45719">
            <a:spAutoFit/>
          </a:bodyPr>
          <a:lstStyle>
            <a:lvl1pPr>
              <a:defRPr sz="3600">
                <a:solidFill>
                  <a:srgbClr val="FFFF00"/>
                </a:solidFill>
                <a:effectLst>
                  <a:outerShdw blurRad="38100" dist="38100" dir="2700000" rotWithShape="0">
                    <a:srgbClr val="000000"/>
                  </a:outerShdw>
                </a:effectLst>
                <a:latin typeface="黑体"/>
                <a:ea typeface="黑体"/>
                <a:cs typeface="黑体"/>
                <a:sym typeface="黑体"/>
              </a:defRPr>
            </a:lvl1pPr>
          </a:lstStyle>
          <a:p>
            <a:pPr>
              <a:defRPr>
                <a:latin typeface="Arial"/>
                <a:ea typeface="Arial"/>
                <a:cs typeface="Arial"/>
                <a:sym typeface="Arial"/>
              </a:defRPr>
            </a:pPr>
            <a:r>
              <a:rPr lang="zh-CN" altLang="en-US" dirty="0" smtClean="0">
                <a:latin typeface="Arial" panose="020B0604020202020204" pitchFamily="34" charset="0"/>
                <a:ea typeface="黑体" panose="02010609060101010101" pitchFamily="49" charset="-122"/>
                <a:cs typeface="Arial" panose="020B0604020202020204" pitchFamily="34" charset="0"/>
              </a:rPr>
              <a:t>人工智能方法</a:t>
            </a:r>
            <a:r>
              <a:rPr lang="en-US" altLang="zh-CN" dirty="0" smtClean="0">
                <a:latin typeface="Arial" panose="020B0604020202020204" pitchFamily="34" charset="0"/>
                <a:ea typeface="黑体" panose="02010609060101010101" pitchFamily="49" charset="-122"/>
                <a:cs typeface="Arial" panose="020B0604020202020204" pitchFamily="34" charset="0"/>
              </a:rPr>
              <a:t>(2</a:t>
            </a:r>
            <a:r>
              <a:rPr lang="en-US" altLang="zh-CN" dirty="0" smtClean="0">
                <a:latin typeface="Arial" panose="020B0604020202020204" pitchFamily="34" charset="0"/>
                <a:ea typeface="黑体" panose="02010609060101010101" pitchFamily="49" charset="-122"/>
                <a:cs typeface="Arial" panose="020B0604020202020204" pitchFamily="34" charset="0"/>
                <a:sym typeface="Arial"/>
              </a:rPr>
              <a:t>/5)</a:t>
            </a:r>
            <a:endParaRPr dirty="0">
              <a:latin typeface="Arial" panose="020B0604020202020204" pitchFamily="34" charset="0"/>
              <a:ea typeface="黑体" panose="02010609060101010101" pitchFamily="49" charset="-122"/>
              <a:cs typeface="Arial" panose="020B0604020202020204" pitchFamily="34" charset="0"/>
            </a:endParaRPr>
          </a:p>
        </p:txBody>
      </p:sp>
      <p:sp>
        <p:nvSpPr>
          <p:cNvPr id="72716" name="矩形 144"/>
          <p:cNvSpPr>
            <a:spLocks noChangeArrowheads="1"/>
          </p:cNvSpPr>
          <p:nvPr/>
        </p:nvSpPr>
        <p:spPr bwMode="auto">
          <a:xfrm>
            <a:off x="295275" y="6453188"/>
            <a:ext cx="8562975" cy="369887"/>
          </a:xfrm>
          <a:prstGeom prst="rect">
            <a:avLst/>
          </a:prstGeom>
          <a:noFill/>
          <a:ln w="9525">
            <a:noFill/>
            <a:miter lim="800000"/>
            <a:headEnd/>
            <a:tailEnd/>
          </a:ln>
        </p:spPr>
        <p:txBody>
          <a:bodyPr>
            <a:spAutoFit/>
          </a:bodyPr>
          <a:lstStyle/>
          <a:p>
            <a:pPr algn="ctr"/>
            <a:r>
              <a:rPr lang="en-US" altLang="zh-CN">
                <a:ea typeface="黑体" pitchFamily="49" charset="-122"/>
                <a:cs typeface="Arial" charset="0"/>
              </a:rPr>
              <a:t>Shin, Hoo-Chang, et al, </a:t>
            </a:r>
            <a:r>
              <a:rPr lang="en-US" altLang="zh-CN">
                <a:cs typeface="Arial" charset="0"/>
              </a:rPr>
              <a:t>IEEE TPAMI, 35(8): 1930-1943, 2013</a:t>
            </a:r>
            <a:endParaRPr lang="en-US" altLang="zh-CN">
              <a:ea typeface="黑体" pitchFamily="49" charset="-122"/>
              <a:cs typeface="Arial" charset="0"/>
            </a:endParaRP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Placeholder 2"/>
          <p:cNvSpPr>
            <a:spLocks noChangeArrowheads="1"/>
          </p:cNvSpPr>
          <p:nvPr/>
        </p:nvSpPr>
        <p:spPr bwMode="auto">
          <a:xfrm>
            <a:off x="323850" y="1044575"/>
            <a:ext cx="8534400" cy="568325"/>
          </a:xfrm>
          <a:prstGeom prst="rect">
            <a:avLst/>
          </a:prstGeom>
          <a:noFill/>
          <a:ln w="28575">
            <a:solidFill>
              <a:srgbClr val="FFFF00"/>
            </a:solidFill>
            <a:miter lim="800000"/>
            <a:headEnd/>
            <a:tailEnd/>
          </a:ln>
        </p:spPr>
        <p:txBody>
          <a:bodyPr lIns="45718" tIns="45718" rIns="45718" bIns="45718">
            <a:spAutoFit/>
          </a:bodyPr>
          <a:lstStyle/>
          <a:p>
            <a:pPr algn="ctr"/>
            <a:r>
              <a:rPr lang="zh-CN" altLang="en-US" sz="3100">
                <a:solidFill>
                  <a:srgbClr val="FFFF00"/>
                </a:solidFill>
                <a:latin typeface="黑体" pitchFamily="49" charset="-122"/>
                <a:ea typeface="黑体" pitchFamily="49" charset="-122"/>
                <a:sym typeface="黑体" pitchFamily="49" charset="-122"/>
              </a:rPr>
              <a:t>迁移学习模型可进行小数据集的肿瘤精准分类</a:t>
            </a:r>
          </a:p>
        </p:txBody>
      </p:sp>
      <p:pic>
        <p:nvPicPr>
          <p:cNvPr id="74754" name="pasted-image.tiff" descr="pasted-image.tiff"/>
          <p:cNvPicPr>
            <a:picLocks noChangeAspect="1"/>
          </p:cNvPicPr>
          <p:nvPr/>
        </p:nvPicPr>
        <p:blipFill>
          <a:blip r:embed="rId3"/>
          <a:srcRect/>
          <a:stretch>
            <a:fillRect/>
          </a:stretch>
        </p:blipFill>
        <p:spPr bwMode="auto">
          <a:xfrm>
            <a:off x="919163" y="2525713"/>
            <a:ext cx="1647825" cy="1174750"/>
          </a:xfrm>
          <a:prstGeom prst="rect">
            <a:avLst/>
          </a:prstGeom>
          <a:noFill/>
          <a:ln w="12700">
            <a:noFill/>
            <a:miter lim="400000"/>
            <a:headEnd/>
            <a:tailEnd/>
          </a:ln>
        </p:spPr>
      </p:pic>
      <p:pic>
        <p:nvPicPr>
          <p:cNvPr id="74755" name="pasted-image.tiff" descr="pasted-image.tiff"/>
          <p:cNvPicPr>
            <a:picLocks noChangeAspect="1"/>
          </p:cNvPicPr>
          <p:nvPr/>
        </p:nvPicPr>
        <p:blipFill>
          <a:blip r:embed="rId4"/>
          <a:srcRect/>
          <a:stretch>
            <a:fillRect/>
          </a:stretch>
        </p:blipFill>
        <p:spPr bwMode="auto">
          <a:xfrm>
            <a:off x="6275388" y="2560638"/>
            <a:ext cx="1646237" cy="1103312"/>
          </a:xfrm>
          <a:prstGeom prst="rect">
            <a:avLst/>
          </a:prstGeom>
          <a:noFill/>
          <a:ln w="12700">
            <a:noFill/>
            <a:miter lim="400000"/>
            <a:headEnd/>
            <a:tailEnd/>
          </a:ln>
        </p:spPr>
      </p:pic>
      <p:sp>
        <p:nvSpPr>
          <p:cNvPr id="74756" name="Text Placeholder 2"/>
          <p:cNvSpPr txBox="1">
            <a:spLocks noChangeArrowheads="1"/>
          </p:cNvSpPr>
          <p:nvPr/>
        </p:nvSpPr>
        <p:spPr bwMode="auto">
          <a:xfrm>
            <a:off x="771525" y="1919288"/>
            <a:ext cx="1944688" cy="511175"/>
          </a:xfrm>
          <a:prstGeom prst="rect">
            <a:avLst/>
          </a:prstGeom>
          <a:noFill/>
          <a:ln w="12700">
            <a:noFill/>
            <a:miter lim="400000"/>
            <a:headEnd/>
            <a:tailEnd/>
          </a:ln>
        </p:spPr>
        <p:txBody>
          <a:bodyPr lIns="45718" tIns="45718" rIns="45718" bIns="45718">
            <a:spAutoFit/>
          </a:bodyPr>
          <a:lstStyle/>
          <a:p>
            <a:pPr algn="ctr"/>
            <a:r>
              <a:rPr lang="zh-CN" altLang="en-US" sz="2400">
                <a:solidFill>
                  <a:srgbClr val="FEFFFC"/>
                </a:solidFill>
                <a:latin typeface="黑体" pitchFamily="49" charset="-122"/>
                <a:ea typeface="黑体" pitchFamily="49" charset="-122"/>
                <a:sym typeface="黑体" pitchFamily="49" charset="-122"/>
              </a:rPr>
              <a:t>大量自然图像</a:t>
            </a:r>
          </a:p>
        </p:txBody>
      </p:sp>
      <p:sp>
        <p:nvSpPr>
          <p:cNvPr id="74757" name="Text Placeholder 2"/>
          <p:cNvSpPr txBox="1">
            <a:spLocks noChangeArrowheads="1"/>
          </p:cNvSpPr>
          <p:nvPr/>
        </p:nvSpPr>
        <p:spPr bwMode="auto">
          <a:xfrm>
            <a:off x="6116638" y="1919288"/>
            <a:ext cx="1944687" cy="511175"/>
          </a:xfrm>
          <a:prstGeom prst="rect">
            <a:avLst/>
          </a:prstGeom>
          <a:noFill/>
          <a:ln w="12700">
            <a:noFill/>
            <a:miter lim="400000"/>
            <a:headEnd/>
            <a:tailEnd/>
          </a:ln>
        </p:spPr>
        <p:txBody>
          <a:bodyPr lIns="45718" tIns="45718" rIns="45718" bIns="45718">
            <a:spAutoFit/>
          </a:bodyPr>
          <a:lstStyle/>
          <a:p>
            <a:pPr algn="ctr"/>
            <a:r>
              <a:rPr lang="zh-CN" altLang="en-US" sz="2400">
                <a:solidFill>
                  <a:srgbClr val="FEFFFC"/>
                </a:solidFill>
                <a:latin typeface="黑体" pitchFamily="49" charset="-122"/>
                <a:ea typeface="黑体" pitchFamily="49" charset="-122"/>
                <a:sym typeface="黑体" pitchFamily="49" charset="-122"/>
              </a:rPr>
              <a:t>少量医学图像</a:t>
            </a:r>
          </a:p>
        </p:txBody>
      </p:sp>
      <p:sp>
        <p:nvSpPr>
          <p:cNvPr id="74758" name="Text Placeholder 2"/>
          <p:cNvSpPr>
            <a:spLocks noChangeArrowheads="1"/>
          </p:cNvSpPr>
          <p:nvPr/>
        </p:nvSpPr>
        <p:spPr bwMode="auto">
          <a:xfrm>
            <a:off x="3609975" y="2505075"/>
            <a:ext cx="1944688" cy="663575"/>
          </a:xfrm>
          <a:prstGeom prst="rect">
            <a:avLst/>
          </a:prstGeom>
          <a:noFill/>
          <a:ln w="12700">
            <a:noFill/>
            <a:miter lim="400000"/>
            <a:headEnd/>
            <a:tailEnd/>
          </a:ln>
        </p:spPr>
        <p:txBody>
          <a:bodyPr lIns="45718" tIns="45718" rIns="45718" bIns="45718">
            <a:spAutoFit/>
          </a:bodyPr>
          <a:lstStyle/>
          <a:p>
            <a:pPr algn="ctr"/>
            <a:r>
              <a:rPr lang="zh-CN" altLang="en-US" sz="3200">
                <a:solidFill>
                  <a:srgbClr val="FFFF00"/>
                </a:solidFill>
                <a:latin typeface="黑体" pitchFamily="49" charset="-122"/>
                <a:ea typeface="黑体" pitchFamily="49" charset="-122"/>
                <a:sym typeface="黑体" pitchFamily="49" charset="-122"/>
              </a:rPr>
              <a:t>迁移学习</a:t>
            </a:r>
          </a:p>
        </p:txBody>
      </p:sp>
      <p:sp>
        <p:nvSpPr>
          <p:cNvPr id="74759" name="双箭头"/>
          <p:cNvSpPr>
            <a:spLocks noChangeArrowheads="1"/>
          </p:cNvSpPr>
          <p:nvPr/>
        </p:nvSpPr>
        <p:spPr bwMode="auto">
          <a:xfrm>
            <a:off x="3497263" y="3206750"/>
            <a:ext cx="2170112" cy="536575"/>
          </a:xfrm>
          <a:prstGeom prst="leftRightArrow">
            <a:avLst>
              <a:gd name="adj1" fmla="val 54870"/>
              <a:gd name="adj2" fmla="val 104143"/>
            </a:avLst>
          </a:prstGeom>
          <a:solidFill>
            <a:srgbClr val="FFF45B"/>
          </a:solidFill>
          <a:ln w="25400">
            <a:solidFill>
              <a:srgbClr val="FFF343"/>
            </a:solidFill>
            <a:miter lim="800000"/>
            <a:headEnd/>
            <a:tailEnd/>
          </a:ln>
        </p:spPr>
        <p:txBody>
          <a:bodyPr lIns="45719" rIns="45719" anchor="ctr"/>
          <a:lstStyle/>
          <a:p>
            <a:endParaRPr lang="zh-CN" altLang="en-US">
              <a:solidFill>
                <a:srgbClr val="FFFFFF"/>
              </a:solidFill>
              <a:cs typeface="Arial" charset="0"/>
              <a:sym typeface="Arial" charset="0"/>
            </a:endParaRPr>
          </a:p>
        </p:txBody>
      </p:sp>
      <p:sp>
        <p:nvSpPr>
          <p:cNvPr id="74760" name="Text Placeholder 2"/>
          <p:cNvSpPr>
            <a:spLocks noChangeArrowheads="1"/>
          </p:cNvSpPr>
          <p:nvPr/>
        </p:nvSpPr>
        <p:spPr bwMode="auto">
          <a:xfrm>
            <a:off x="3619500" y="3683000"/>
            <a:ext cx="1900238" cy="1233488"/>
          </a:xfrm>
          <a:prstGeom prst="rect">
            <a:avLst/>
          </a:prstGeom>
          <a:noFill/>
          <a:ln w="12700">
            <a:noFill/>
            <a:miter lim="400000"/>
            <a:headEnd/>
            <a:tailEnd/>
          </a:ln>
        </p:spPr>
        <p:txBody>
          <a:bodyPr lIns="45718" tIns="45718" rIns="45718" bIns="45718">
            <a:spAutoFit/>
          </a:bodyPr>
          <a:lstStyle/>
          <a:p>
            <a:pPr algn="ctr"/>
            <a:r>
              <a:rPr lang="zh-CN" altLang="en-US" sz="3200">
                <a:solidFill>
                  <a:srgbClr val="FFFF00"/>
                </a:solidFill>
                <a:latin typeface="黑体" pitchFamily="49" charset="-122"/>
                <a:ea typeface="黑体" pitchFamily="49" charset="-122"/>
                <a:sym typeface="黑体" pitchFamily="49" charset="-122"/>
              </a:rPr>
              <a:t>跨领域信息挖掘</a:t>
            </a:r>
          </a:p>
        </p:txBody>
      </p:sp>
      <p:grpSp>
        <p:nvGrpSpPr>
          <p:cNvPr id="74761" name="组合 95"/>
          <p:cNvGrpSpPr>
            <a:grpSpLocks/>
          </p:cNvGrpSpPr>
          <p:nvPr/>
        </p:nvGrpSpPr>
        <p:grpSpPr bwMode="auto">
          <a:xfrm>
            <a:off x="782638" y="3868738"/>
            <a:ext cx="2195512" cy="1246187"/>
            <a:chOff x="0" y="-1"/>
            <a:chExt cx="2195492" cy="1246512"/>
          </a:xfrm>
        </p:grpSpPr>
        <p:pic>
          <p:nvPicPr>
            <p:cNvPr id="590" name="图片 96" descr="图片 96"/>
            <p:cNvPicPr>
              <a:picLocks/>
            </p:cNvPicPr>
            <p:nvPr/>
          </p:nvPicPr>
          <p:blipFill>
            <a:blip r:embed="rId5" cstate="print">
              <a:extLst/>
            </a:blip>
            <a:stretch>
              <a:fillRect/>
            </a:stretch>
          </p:blipFill>
          <p:spPr>
            <a:xfrm>
              <a:off x="-1" y="60364"/>
              <a:ext cx="944396" cy="1186147"/>
            </a:xfrm>
            <a:prstGeom prst="rect">
              <a:avLst/>
            </a:prstGeom>
            <a:ln w="12700" cap="flat">
              <a:noFill/>
              <a:miter lim="400000"/>
            </a:ln>
            <a:effectLst/>
            <a:scene3d>
              <a:camera prst="isometricOffAxis2Right">
                <a:rot lat="1075750" lon="17444643" rev="21502672"/>
              </a:camera>
              <a:lightRig rig="threePt" dir="t"/>
            </a:scene3d>
          </p:spPr>
        </p:pic>
        <p:grpSp>
          <p:nvGrpSpPr>
            <p:cNvPr id="74823" name="组合 97"/>
            <p:cNvGrpSpPr>
              <a:grpSpLocks/>
            </p:cNvGrpSpPr>
            <p:nvPr/>
          </p:nvGrpSpPr>
          <p:grpSpPr bwMode="auto">
            <a:xfrm>
              <a:off x="583180" y="-2"/>
              <a:ext cx="330898" cy="1198234"/>
              <a:chOff x="-1" y="-2"/>
              <a:chExt cx="330897" cy="1198233"/>
            </a:xfrm>
          </p:grpSpPr>
          <p:grpSp>
            <p:nvGrpSpPr>
              <p:cNvPr id="74918" name="立方体 120"/>
              <p:cNvGrpSpPr>
                <a:grpSpLocks/>
              </p:cNvGrpSpPr>
              <p:nvPr/>
            </p:nvGrpSpPr>
            <p:grpSpPr bwMode="auto">
              <a:xfrm>
                <a:off x="-2" y="-2"/>
                <a:ext cx="289511" cy="1198234"/>
                <a:chOff x="0" y="0"/>
                <a:chExt cx="289510" cy="1198232"/>
              </a:xfrm>
            </p:grpSpPr>
            <p:sp>
              <p:nvSpPr>
                <p:cNvPr id="74925" name="形状"/>
                <p:cNvSpPr>
                  <a:spLocks/>
                </p:cNvSpPr>
                <p:nvPr/>
              </p:nvSpPr>
              <p:spPr bwMode="auto">
                <a:xfrm>
                  <a:off x="-1" y="-1"/>
                  <a:ext cx="289511" cy="1198233"/>
                </a:xfrm>
                <a:custGeom>
                  <a:avLst/>
                  <a:gdLst>
                    <a:gd name="T0" fmla="*/ 144756 w 21600"/>
                    <a:gd name="T1" fmla="*/ 599117 h 21600"/>
                    <a:gd name="T2" fmla="*/ 144756 w 21600"/>
                    <a:gd name="T3" fmla="*/ 599117 h 21600"/>
                    <a:gd name="T4" fmla="*/ 144756 w 21600"/>
                    <a:gd name="T5" fmla="*/ 599117 h 21600"/>
                    <a:gd name="T6" fmla="*/ 144756 w 21600"/>
                    <a:gd name="T7" fmla="*/ 59911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926" name="形状"/>
                <p:cNvSpPr>
                  <a:spLocks/>
                </p:cNvSpPr>
                <p:nvPr/>
              </p:nvSpPr>
              <p:spPr bwMode="auto">
                <a:xfrm>
                  <a:off x="34712" y="-1"/>
                  <a:ext cx="254798" cy="1198233"/>
                </a:xfrm>
                <a:custGeom>
                  <a:avLst/>
                  <a:gdLst>
                    <a:gd name="T0" fmla="*/ 127399 w 21600"/>
                    <a:gd name="T1" fmla="*/ 599117 h 21600"/>
                    <a:gd name="T2" fmla="*/ 127399 w 21600"/>
                    <a:gd name="T3" fmla="*/ 599117 h 21600"/>
                    <a:gd name="T4" fmla="*/ 127399 w 21600"/>
                    <a:gd name="T5" fmla="*/ 599117 h 21600"/>
                    <a:gd name="T6" fmla="*/ 127399 w 21600"/>
                    <a:gd name="T7" fmla="*/ 59911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21600" y="0"/>
                      </a:lnTo>
                      <a:lnTo>
                        <a:pt x="21600" y="1414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927" name="形状"/>
                <p:cNvSpPr>
                  <a:spLocks/>
                </p:cNvSpPr>
                <p:nvPr/>
              </p:nvSpPr>
              <p:spPr bwMode="auto">
                <a:xfrm>
                  <a:off x="-1" y="-1"/>
                  <a:ext cx="289511" cy="413714"/>
                </a:xfrm>
                <a:custGeom>
                  <a:avLst/>
                  <a:gdLst>
                    <a:gd name="T0" fmla="*/ 144756 w 21600"/>
                    <a:gd name="T1" fmla="*/ 206857 h 21600"/>
                    <a:gd name="T2" fmla="*/ 144756 w 21600"/>
                    <a:gd name="T3" fmla="*/ 206857 h 21600"/>
                    <a:gd name="T4" fmla="*/ 144756 w 21600"/>
                    <a:gd name="T5" fmla="*/ 206857 h 21600"/>
                    <a:gd name="T6" fmla="*/ 144756 w 21600"/>
                    <a:gd name="T7" fmla="*/ 2068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928" name="形状"/>
                <p:cNvSpPr>
                  <a:spLocks/>
                </p:cNvSpPr>
                <p:nvPr/>
              </p:nvSpPr>
              <p:spPr bwMode="auto">
                <a:xfrm>
                  <a:off x="-1" y="-1"/>
                  <a:ext cx="289511" cy="1198233"/>
                </a:xfrm>
                <a:custGeom>
                  <a:avLst/>
                  <a:gdLst>
                    <a:gd name="T0" fmla="*/ 144756 w 21600"/>
                    <a:gd name="T1" fmla="*/ 599117 h 21600"/>
                    <a:gd name="T2" fmla="*/ 144756 w 21600"/>
                    <a:gd name="T3" fmla="*/ 599117 h 21600"/>
                    <a:gd name="T4" fmla="*/ 144756 w 21600"/>
                    <a:gd name="T5" fmla="*/ 599117 h 21600"/>
                    <a:gd name="T6" fmla="*/ 144756 w 21600"/>
                    <a:gd name="T7" fmla="*/ 59911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moveTo>
                        <a:pt x="0" y="7458"/>
                      </a:moveTo>
                      <a:lnTo>
                        <a:pt x="2590" y="7458"/>
                      </a:lnTo>
                      <a:lnTo>
                        <a:pt x="21600" y="0"/>
                      </a:lnTo>
                      <a:moveTo>
                        <a:pt x="2590" y="7458"/>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4919" name="立方体 121"/>
              <p:cNvSpPr>
                <a:spLocks/>
              </p:cNvSpPr>
              <p:nvPr/>
            </p:nvSpPr>
            <p:spPr bwMode="auto">
              <a:xfrm>
                <a:off x="109660" y="281970"/>
                <a:ext cx="200541" cy="709216"/>
              </a:xfrm>
              <a:custGeom>
                <a:avLst/>
                <a:gdLst>
                  <a:gd name="T0" fmla="*/ 100271 w 21600"/>
                  <a:gd name="T1" fmla="*/ 354608 h 21600"/>
                  <a:gd name="T2" fmla="*/ 100271 w 21600"/>
                  <a:gd name="T3" fmla="*/ 354608 h 21600"/>
                  <a:gd name="T4" fmla="*/ 100271 w 21600"/>
                  <a:gd name="T5" fmla="*/ 354608 h 21600"/>
                  <a:gd name="T6" fmla="*/ 100271 w 21600"/>
                  <a:gd name="T7" fmla="*/ 35460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258"/>
                    </a:moveTo>
                    <a:lnTo>
                      <a:pt x="15808" y="0"/>
                    </a:lnTo>
                    <a:lnTo>
                      <a:pt x="21600" y="0"/>
                    </a:lnTo>
                    <a:lnTo>
                      <a:pt x="21600" y="14342"/>
                    </a:lnTo>
                    <a:lnTo>
                      <a:pt x="5792" y="21600"/>
                    </a:lnTo>
                    <a:lnTo>
                      <a:pt x="0" y="21600"/>
                    </a:lnTo>
                    <a:close/>
                    <a:moveTo>
                      <a:pt x="0" y="7258"/>
                    </a:moveTo>
                    <a:lnTo>
                      <a:pt x="5792" y="7258"/>
                    </a:lnTo>
                    <a:lnTo>
                      <a:pt x="21600" y="0"/>
                    </a:lnTo>
                    <a:moveTo>
                      <a:pt x="5792" y="7258"/>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nvGrpSpPr>
              <p:cNvPr id="74920" name="立方体 122"/>
              <p:cNvGrpSpPr>
                <a:grpSpLocks/>
              </p:cNvGrpSpPr>
              <p:nvPr/>
            </p:nvGrpSpPr>
            <p:grpSpPr bwMode="auto">
              <a:xfrm>
                <a:off x="41386" y="-3"/>
                <a:ext cx="289510" cy="1198235"/>
                <a:chOff x="0" y="-1"/>
                <a:chExt cx="289509" cy="1198233"/>
              </a:xfrm>
            </p:grpSpPr>
            <p:sp>
              <p:nvSpPr>
                <p:cNvPr id="74921" name="形状"/>
                <p:cNvSpPr>
                  <a:spLocks/>
                </p:cNvSpPr>
                <p:nvPr/>
              </p:nvSpPr>
              <p:spPr bwMode="auto">
                <a:xfrm>
                  <a:off x="-1" y="-2"/>
                  <a:ext cx="289510" cy="1198235"/>
                </a:xfrm>
                <a:custGeom>
                  <a:avLst/>
                  <a:gdLst>
                    <a:gd name="T0" fmla="*/ 144755 w 21600"/>
                    <a:gd name="T1" fmla="*/ 599118 h 21600"/>
                    <a:gd name="T2" fmla="*/ 144755 w 21600"/>
                    <a:gd name="T3" fmla="*/ 599118 h 21600"/>
                    <a:gd name="T4" fmla="*/ 144755 w 21600"/>
                    <a:gd name="T5" fmla="*/ 599118 h 21600"/>
                    <a:gd name="T6" fmla="*/ 144755 w 21600"/>
                    <a:gd name="T7" fmla="*/ 5991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922" name="形状"/>
                <p:cNvSpPr>
                  <a:spLocks/>
                </p:cNvSpPr>
                <p:nvPr/>
              </p:nvSpPr>
              <p:spPr bwMode="auto">
                <a:xfrm>
                  <a:off x="34711" y="-2"/>
                  <a:ext cx="254798" cy="1198235"/>
                </a:xfrm>
                <a:custGeom>
                  <a:avLst/>
                  <a:gdLst>
                    <a:gd name="T0" fmla="*/ 127399 w 21600"/>
                    <a:gd name="T1" fmla="*/ 599118 h 21600"/>
                    <a:gd name="T2" fmla="*/ 127399 w 21600"/>
                    <a:gd name="T3" fmla="*/ 599118 h 21600"/>
                    <a:gd name="T4" fmla="*/ 127399 w 21600"/>
                    <a:gd name="T5" fmla="*/ 599118 h 21600"/>
                    <a:gd name="T6" fmla="*/ 127399 w 21600"/>
                    <a:gd name="T7" fmla="*/ 5991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21600" y="0"/>
                      </a:lnTo>
                      <a:lnTo>
                        <a:pt x="21600" y="1414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923" name="形状"/>
                <p:cNvSpPr>
                  <a:spLocks/>
                </p:cNvSpPr>
                <p:nvPr/>
              </p:nvSpPr>
              <p:spPr bwMode="auto">
                <a:xfrm>
                  <a:off x="-1" y="-2"/>
                  <a:ext cx="289510" cy="413716"/>
                </a:xfrm>
                <a:custGeom>
                  <a:avLst/>
                  <a:gdLst>
                    <a:gd name="T0" fmla="*/ 144755 w 21600"/>
                    <a:gd name="T1" fmla="*/ 206858 h 21600"/>
                    <a:gd name="T2" fmla="*/ 144755 w 21600"/>
                    <a:gd name="T3" fmla="*/ 206858 h 21600"/>
                    <a:gd name="T4" fmla="*/ 144755 w 21600"/>
                    <a:gd name="T5" fmla="*/ 206858 h 21600"/>
                    <a:gd name="T6" fmla="*/ 144755 w 21600"/>
                    <a:gd name="T7" fmla="*/ 2068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924" name="形状"/>
                <p:cNvSpPr>
                  <a:spLocks/>
                </p:cNvSpPr>
                <p:nvPr/>
              </p:nvSpPr>
              <p:spPr bwMode="auto">
                <a:xfrm>
                  <a:off x="-1" y="-2"/>
                  <a:ext cx="289510" cy="1198235"/>
                </a:xfrm>
                <a:custGeom>
                  <a:avLst/>
                  <a:gdLst>
                    <a:gd name="T0" fmla="*/ 144755 w 21600"/>
                    <a:gd name="T1" fmla="*/ 599118 h 21600"/>
                    <a:gd name="T2" fmla="*/ 144755 w 21600"/>
                    <a:gd name="T3" fmla="*/ 599118 h 21600"/>
                    <a:gd name="T4" fmla="*/ 144755 w 21600"/>
                    <a:gd name="T5" fmla="*/ 599118 h 21600"/>
                    <a:gd name="T6" fmla="*/ 144755 w 21600"/>
                    <a:gd name="T7" fmla="*/ 5991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moveTo>
                        <a:pt x="0" y="7458"/>
                      </a:moveTo>
                      <a:lnTo>
                        <a:pt x="2590" y="7458"/>
                      </a:lnTo>
                      <a:lnTo>
                        <a:pt x="21600" y="0"/>
                      </a:lnTo>
                      <a:moveTo>
                        <a:pt x="2590" y="7458"/>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4824" name="组合 98"/>
            <p:cNvGrpSpPr>
              <a:grpSpLocks/>
            </p:cNvGrpSpPr>
            <p:nvPr/>
          </p:nvGrpSpPr>
          <p:grpSpPr bwMode="auto">
            <a:xfrm>
              <a:off x="749073" y="205610"/>
              <a:ext cx="267925" cy="723537"/>
              <a:chOff x="0" y="-1"/>
              <a:chExt cx="267924" cy="723536"/>
            </a:xfrm>
          </p:grpSpPr>
          <p:grpSp>
            <p:nvGrpSpPr>
              <p:cNvPr id="74903" name="立方体 117"/>
              <p:cNvGrpSpPr>
                <a:grpSpLocks/>
              </p:cNvGrpSpPr>
              <p:nvPr/>
            </p:nvGrpSpPr>
            <p:grpSpPr bwMode="auto">
              <a:xfrm>
                <a:off x="-1" y="6222"/>
                <a:ext cx="154707" cy="717314"/>
                <a:chOff x="0" y="-1"/>
                <a:chExt cx="154706" cy="717313"/>
              </a:xfrm>
            </p:grpSpPr>
            <p:sp>
              <p:nvSpPr>
                <p:cNvPr id="74914" name="形状"/>
                <p:cNvSpPr>
                  <a:spLocks/>
                </p:cNvSpPr>
                <p:nvPr/>
              </p:nvSpPr>
              <p:spPr bwMode="auto">
                <a:xfrm>
                  <a:off x="-1" y="-2"/>
                  <a:ext cx="154708" cy="717315"/>
                </a:xfrm>
                <a:custGeom>
                  <a:avLst/>
                  <a:gdLst>
                    <a:gd name="T0" fmla="*/ 77354 w 21600"/>
                    <a:gd name="T1" fmla="*/ 358658 h 21600"/>
                    <a:gd name="T2" fmla="*/ 77354 w 21600"/>
                    <a:gd name="T3" fmla="*/ 358658 h 21600"/>
                    <a:gd name="T4" fmla="*/ 77354 w 21600"/>
                    <a:gd name="T5" fmla="*/ 358658 h 21600"/>
                    <a:gd name="T6" fmla="*/ 77354 w 21600"/>
                    <a:gd name="T7" fmla="*/ 3586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915" name="形状"/>
                <p:cNvSpPr>
                  <a:spLocks/>
                </p:cNvSpPr>
                <p:nvPr/>
              </p:nvSpPr>
              <p:spPr bwMode="auto">
                <a:xfrm>
                  <a:off x="41485" y="-2"/>
                  <a:ext cx="113222" cy="717315"/>
                </a:xfrm>
                <a:custGeom>
                  <a:avLst/>
                  <a:gdLst>
                    <a:gd name="T0" fmla="*/ 56611 w 21600"/>
                    <a:gd name="T1" fmla="*/ 358658 h 21600"/>
                    <a:gd name="T2" fmla="*/ 56611 w 21600"/>
                    <a:gd name="T3" fmla="*/ 358658 h 21600"/>
                    <a:gd name="T4" fmla="*/ 56611 w 21600"/>
                    <a:gd name="T5" fmla="*/ 358658 h 21600"/>
                    <a:gd name="T6" fmla="*/ 56611 w 21600"/>
                    <a:gd name="T7" fmla="*/ 3586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21600" y="0"/>
                      </a:lnTo>
                      <a:lnTo>
                        <a:pt x="21600" y="1606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916" name="形状"/>
                <p:cNvSpPr>
                  <a:spLocks/>
                </p:cNvSpPr>
                <p:nvPr/>
              </p:nvSpPr>
              <p:spPr bwMode="auto">
                <a:xfrm>
                  <a:off x="-1" y="-2"/>
                  <a:ext cx="154708" cy="183838"/>
                </a:xfrm>
                <a:custGeom>
                  <a:avLst/>
                  <a:gdLst>
                    <a:gd name="T0" fmla="*/ 77354 w 21600"/>
                    <a:gd name="T1" fmla="*/ 91919 h 21600"/>
                    <a:gd name="T2" fmla="*/ 77354 w 21600"/>
                    <a:gd name="T3" fmla="*/ 91919 h 21600"/>
                    <a:gd name="T4" fmla="*/ 77354 w 21600"/>
                    <a:gd name="T5" fmla="*/ 91919 h 21600"/>
                    <a:gd name="T6" fmla="*/ 77354 w 21600"/>
                    <a:gd name="T7" fmla="*/ 9191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917" name="形状"/>
                <p:cNvSpPr>
                  <a:spLocks/>
                </p:cNvSpPr>
                <p:nvPr/>
              </p:nvSpPr>
              <p:spPr bwMode="auto">
                <a:xfrm>
                  <a:off x="-1" y="-2"/>
                  <a:ext cx="154708" cy="717315"/>
                </a:xfrm>
                <a:custGeom>
                  <a:avLst/>
                  <a:gdLst>
                    <a:gd name="T0" fmla="*/ 77354 w 21600"/>
                    <a:gd name="T1" fmla="*/ 358658 h 21600"/>
                    <a:gd name="T2" fmla="*/ 77354 w 21600"/>
                    <a:gd name="T3" fmla="*/ 358658 h 21600"/>
                    <a:gd name="T4" fmla="*/ 77354 w 21600"/>
                    <a:gd name="T5" fmla="*/ 358658 h 21600"/>
                    <a:gd name="T6" fmla="*/ 77354 w 21600"/>
                    <a:gd name="T7" fmla="*/ 3586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moveTo>
                        <a:pt x="0" y="5536"/>
                      </a:moveTo>
                      <a:lnTo>
                        <a:pt x="5792" y="5536"/>
                      </a:lnTo>
                      <a:lnTo>
                        <a:pt x="21600" y="0"/>
                      </a:lnTo>
                      <a:moveTo>
                        <a:pt x="5792" y="5536"/>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904" name="立方体 118"/>
              <p:cNvGrpSpPr>
                <a:grpSpLocks/>
              </p:cNvGrpSpPr>
              <p:nvPr/>
            </p:nvGrpSpPr>
            <p:grpSpPr bwMode="auto">
              <a:xfrm>
                <a:off x="54281" y="6222"/>
                <a:ext cx="154708" cy="717314"/>
                <a:chOff x="0" y="-1"/>
                <a:chExt cx="154706" cy="717313"/>
              </a:xfrm>
            </p:grpSpPr>
            <p:sp>
              <p:nvSpPr>
                <p:cNvPr id="74910" name="形状"/>
                <p:cNvSpPr>
                  <a:spLocks/>
                </p:cNvSpPr>
                <p:nvPr/>
              </p:nvSpPr>
              <p:spPr bwMode="auto">
                <a:xfrm>
                  <a:off x="-1" y="-2"/>
                  <a:ext cx="154708" cy="717315"/>
                </a:xfrm>
                <a:custGeom>
                  <a:avLst/>
                  <a:gdLst>
                    <a:gd name="T0" fmla="*/ 77354 w 21600"/>
                    <a:gd name="T1" fmla="*/ 358658 h 21600"/>
                    <a:gd name="T2" fmla="*/ 77354 w 21600"/>
                    <a:gd name="T3" fmla="*/ 358658 h 21600"/>
                    <a:gd name="T4" fmla="*/ 77354 w 21600"/>
                    <a:gd name="T5" fmla="*/ 358658 h 21600"/>
                    <a:gd name="T6" fmla="*/ 77354 w 21600"/>
                    <a:gd name="T7" fmla="*/ 3586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911" name="形状"/>
                <p:cNvSpPr>
                  <a:spLocks/>
                </p:cNvSpPr>
                <p:nvPr/>
              </p:nvSpPr>
              <p:spPr bwMode="auto">
                <a:xfrm>
                  <a:off x="41485" y="-2"/>
                  <a:ext cx="113222" cy="717315"/>
                </a:xfrm>
                <a:custGeom>
                  <a:avLst/>
                  <a:gdLst>
                    <a:gd name="T0" fmla="*/ 56611 w 21600"/>
                    <a:gd name="T1" fmla="*/ 358658 h 21600"/>
                    <a:gd name="T2" fmla="*/ 56611 w 21600"/>
                    <a:gd name="T3" fmla="*/ 358658 h 21600"/>
                    <a:gd name="T4" fmla="*/ 56611 w 21600"/>
                    <a:gd name="T5" fmla="*/ 358658 h 21600"/>
                    <a:gd name="T6" fmla="*/ 56611 w 21600"/>
                    <a:gd name="T7" fmla="*/ 3586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21600" y="0"/>
                      </a:lnTo>
                      <a:lnTo>
                        <a:pt x="21600" y="1606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912" name="形状"/>
                <p:cNvSpPr>
                  <a:spLocks/>
                </p:cNvSpPr>
                <p:nvPr/>
              </p:nvSpPr>
              <p:spPr bwMode="auto">
                <a:xfrm>
                  <a:off x="-1" y="-2"/>
                  <a:ext cx="154708" cy="183838"/>
                </a:xfrm>
                <a:custGeom>
                  <a:avLst/>
                  <a:gdLst>
                    <a:gd name="T0" fmla="*/ 77354 w 21600"/>
                    <a:gd name="T1" fmla="*/ 91919 h 21600"/>
                    <a:gd name="T2" fmla="*/ 77354 w 21600"/>
                    <a:gd name="T3" fmla="*/ 91919 h 21600"/>
                    <a:gd name="T4" fmla="*/ 77354 w 21600"/>
                    <a:gd name="T5" fmla="*/ 91919 h 21600"/>
                    <a:gd name="T6" fmla="*/ 77354 w 21600"/>
                    <a:gd name="T7" fmla="*/ 9191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913" name="形状"/>
                <p:cNvSpPr>
                  <a:spLocks/>
                </p:cNvSpPr>
                <p:nvPr/>
              </p:nvSpPr>
              <p:spPr bwMode="auto">
                <a:xfrm>
                  <a:off x="-1" y="-2"/>
                  <a:ext cx="154708" cy="717315"/>
                </a:xfrm>
                <a:custGeom>
                  <a:avLst/>
                  <a:gdLst>
                    <a:gd name="T0" fmla="*/ 77354 w 21600"/>
                    <a:gd name="T1" fmla="*/ 358658 h 21600"/>
                    <a:gd name="T2" fmla="*/ 77354 w 21600"/>
                    <a:gd name="T3" fmla="*/ 358658 h 21600"/>
                    <a:gd name="T4" fmla="*/ 77354 w 21600"/>
                    <a:gd name="T5" fmla="*/ 358658 h 21600"/>
                    <a:gd name="T6" fmla="*/ 77354 w 21600"/>
                    <a:gd name="T7" fmla="*/ 35865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moveTo>
                        <a:pt x="0" y="5536"/>
                      </a:moveTo>
                      <a:lnTo>
                        <a:pt x="5792" y="5536"/>
                      </a:lnTo>
                      <a:lnTo>
                        <a:pt x="21600" y="0"/>
                      </a:lnTo>
                      <a:moveTo>
                        <a:pt x="5792" y="5536"/>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905" name="立方体 119"/>
              <p:cNvGrpSpPr>
                <a:grpSpLocks/>
              </p:cNvGrpSpPr>
              <p:nvPr/>
            </p:nvGrpSpPr>
            <p:grpSpPr bwMode="auto">
              <a:xfrm>
                <a:off x="113217" y="-2"/>
                <a:ext cx="154707" cy="717314"/>
                <a:chOff x="0" y="-1"/>
                <a:chExt cx="154706" cy="717312"/>
              </a:xfrm>
            </p:grpSpPr>
            <p:sp>
              <p:nvSpPr>
                <p:cNvPr id="74906" name="形状"/>
                <p:cNvSpPr>
                  <a:spLocks/>
                </p:cNvSpPr>
                <p:nvPr/>
              </p:nvSpPr>
              <p:spPr bwMode="auto">
                <a:xfrm>
                  <a:off x="-1" y="-1"/>
                  <a:ext cx="154708" cy="717313"/>
                </a:xfrm>
                <a:custGeom>
                  <a:avLst/>
                  <a:gdLst>
                    <a:gd name="T0" fmla="*/ 77354 w 21600"/>
                    <a:gd name="T1" fmla="*/ 358657 h 21600"/>
                    <a:gd name="T2" fmla="*/ 77354 w 21600"/>
                    <a:gd name="T3" fmla="*/ 358657 h 21600"/>
                    <a:gd name="T4" fmla="*/ 77354 w 21600"/>
                    <a:gd name="T5" fmla="*/ 358657 h 21600"/>
                    <a:gd name="T6" fmla="*/ 77354 w 21600"/>
                    <a:gd name="T7" fmla="*/ 3586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907" name="形状"/>
                <p:cNvSpPr>
                  <a:spLocks/>
                </p:cNvSpPr>
                <p:nvPr/>
              </p:nvSpPr>
              <p:spPr bwMode="auto">
                <a:xfrm>
                  <a:off x="41485" y="-1"/>
                  <a:ext cx="113222" cy="717313"/>
                </a:xfrm>
                <a:custGeom>
                  <a:avLst/>
                  <a:gdLst>
                    <a:gd name="T0" fmla="*/ 56611 w 21600"/>
                    <a:gd name="T1" fmla="*/ 358657 h 21600"/>
                    <a:gd name="T2" fmla="*/ 56611 w 21600"/>
                    <a:gd name="T3" fmla="*/ 358657 h 21600"/>
                    <a:gd name="T4" fmla="*/ 56611 w 21600"/>
                    <a:gd name="T5" fmla="*/ 358657 h 21600"/>
                    <a:gd name="T6" fmla="*/ 56611 w 21600"/>
                    <a:gd name="T7" fmla="*/ 3586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21600" y="0"/>
                      </a:lnTo>
                      <a:lnTo>
                        <a:pt x="21600" y="1606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908" name="形状"/>
                <p:cNvSpPr>
                  <a:spLocks/>
                </p:cNvSpPr>
                <p:nvPr/>
              </p:nvSpPr>
              <p:spPr bwMode="auto">
                <a:xfrm>
                  <a:off x="-1" y="-1"/>
                  <a:ext cx="154708" cy="183836"/>
                </a:xfrm>
                <a:custGeom>
                  <a:avLst/>
                  <a:gdLst>
                    <a:gd name="T0" fmla="*/ 77354 w 21600"/>
                    <a:gd name="T1" fmla="*/ 91918 h 21600"/>
                    <a:gd name="T2" fmla="*/ 77354 w 21600"/>
                    <a:gd name="T3" fmla="*/ 91918 h 21600"/>
                    <a:gd name="T4" fmla="*/ 77354 w 21600"/>
                    <a:gd name="T5" fmla="*/ 91918 h 21600"/>
                    <a:gd name="T6" fmla="*/ 77354 w 21600"/>
                    <a:gd name="T7" fmla="*/ 919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909" name="形状"/>
                <p:cNvSpPr>
                  <a:spLocks/>
                </p:cNvSpPr>
                <p:nvPr/>
              </p:nvSpPr>
              <p:spPr bwMode="auto">
                <a:xfrm>
                  <a:off x="-1" y="-1"/>
                  <a:ext cx="154708" cy="717313"/>
                </a:xfrm>
                <a:custGeom>
                  <a:avLst/>
                  <a:gdLst>
                    <a:gd name="T0" fmla="*/ 77354 w 21600"/>
                    <a:gd name="T1" fmla="*/ 358657 h 21600"/>
                    <a:gd name="T2" fmla="*/ 77354 w 21600"/>
                    <a:gd name="T3" fmla="*/ 358657 h 21600"/>
                    <a:gd name="T4" fmla="*/ 77354 w 21600"/>
                    <a:gd name="T5" fmla="*/ 358657 h 21600"/>
                    <a:gd name="T6" fmla="*/ 77354 w 21600"/>
                    <a:gd name="T7" fmla="*/ 3586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moveTo>
                        <a:pt x="0" y="5536"/>
                      </a:moveTo>
                      <a:lnTo>
                        <a:pt x="5792" y="5536"/>
                      </a:lnTo>
                      <a:lnTo>
                        <a:pt x="21600" y="0"/>
                      </a:lnTo>
                      <a:moveTo>
                        <a:pt x="5792" y="5536"/>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4825" name="组合 99"/>
            <p:cNvGrpSpPr>
              <a:grpSpLocks/>
            </p:cNvGrpSpPr>
            <p:nvPr/>
          </p:nvGrpSpPr>
          <p:grpSpPr bwMode="auto">
            <a:xfrm>
              <a:off x="936207" y="355866"/>
              <a:ext cx="387393" cy="429246"/>
              <a:chOff x="0" y="-2"/>
              <a:chExt cx="387391" cy="429244"/>
            </a:xfrm>
          </p:grpSpPr>
          <p:grpSp>
            <p:nvGrpSpPr>
              <p:cNvPr id="74878" name="立方体 112"/>
              <p:cNvGrpSpPr>
                <a:grpSpLocks/>
              </p:cNvGrpSpPr>
              <p:nvPr/>
            </p:nvGrpSpPr>
            <p:grpSpPr bwMode="auto">
              <a:xfrm>
                <a:off x="-1" y="9411"/>
                <a:ext cx="147784" cy="418223"/>
                <a:chOff x="0" y="-1"/>
                <a:chExt cx="147783" cy="418222"/>
              </a:xfrm>
            </p:grpSpPr>
            <p:sp>
              <p:nvSpPr>
                <p:cNvPr id="74899"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900" name="形状"/>
                <p:cNvSpPr>
                  <a:spLocks/>
                </p:cNvSpPr>
                <p:nvPr/>
              </p:nvSpPr>
              <p:spPr bwMode="auto">
                <a:xfrm>
                  <a:off x="63946" y="-2"/>
                  <a:ext cx="83838" cy="418224"/>
                </a:xfrm>
                <a:custGeom>
                  <a:avLst/>
                  <a:gdLst>
                    <a:gd name="T0" fmla="*/ 41919 w 21600"/>
                    <a:gd name="T1" fmla="*/ 209112 h 21600"/>
                    <a:gd name="T2" fmla="*/ 41919 w 21600"/>
                    <a:gd name="T3" fmla="*/ 209112 h 21600"/>
                    <a:gd name="T4" fmla="*/ 41919 w 21600"/>
                    <a:gd name="T5" fmla="*/ 209112 h 21600"/>
                    <a:gd name="T6" fmla="*/ 41919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901" name="形状"/>
                <p:cNvSpPr>
                  <a:spLocks/>
                </p:cNvSpPr>
                <p:nvPr/>
              </p:nvSpPr>
              <p:spPr bwMode="auto">
                <a:xfrm>
                  <a:off x="-1" y="-2"/>
                  <a:ext cx="147785" cy="136127"/>
                </a:xfrm>
                <a:custGeom>
                  <a:avLst/>
                  <a:gdLst>
                    <a:gd name="T0" fmla="*/ 73893 w 21600"/>
                    <a:gd name="T1" fmla="*/ 68064 h 21600"/>
                    <a:gd name="T2" fmla="*/ 73893 w 21600"/>
                    <a:gd name="T3" fmla="*/ 68064 h 21600"/>
                    <a:gd name="T4" fmla="*/ 73893 w 21600"/>
                    <a:gd name="T5" fmla="*/ 68064 h 21600"/>
                    <a:gd name="T6" fmla="*/ 73893 w 21600"/>
                    <a:gd name="T7" fmla="*/ 680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902"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79" name="立方体 113"/>
              <p:cNvGrpSpPr>
                <a:grpSpLocks/>
              </p:cNvGrpSpPr>
              <p:nvPr/>
            </p:nvGrpSpPr>
            <p:grpSpPr bwMode="auto">
              <a:xfrm>
                <a:off x="-1" y="11020"/>
                <a:ext cx="147784" cy="418223"/>
                <a:chOff x="0" y="-1"/>
                <a:chExt cx="147783" cy="418222"/>
              </a:xfrm>
            </p:grpSpPr>
            <p:sp>
              <p:nvSpPr>
                <p:cNvPr id="74895"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896" name="形状"/>
                <p:cNvSpPr>
                  <a:spLocks/>
                </p:cNvSpPr>
                <p:nvPr/>
              </p:nvSpPr>
              <p:spPr bwMode="auto">
                <a:xfrm>
                  <a:off x="63946" y="-2"/>
                  <a:ext cx="83838" cy="418224"/>
                </a:xfrm>
                <a:custGeom>
                  <a:avLst/>
                  <a:gdLst>
                    <a:gd name="T0" fmla="*/ 41919 w 21600"/>
                    <a:gd name="T1" fmla="*/ 209112 h 21600"/>
                    <a:gd name="T2" fmla="*/ 41919 w 21600"/>
                    <a:gd name="T3" fmla="*/ 209112 h 21600"/>
                    <a:gd name="T4" fmla="*/ 41919 w 21600"/>
                    <a:gd name="T5" fmla="*/ 209112 h 21600"/>
                    <a:gd name="T6" fmla="*/ 41919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97" name="形状"/>
                <p:cNvSpPr>
                  <a:spLocks/>
                </p:cNvSpPr>
                <p:nvPr/>
              </p:nvSpPr>
              <p:spPr bwMode="auto">
                <a:xfrm>
                  <a:off x="-1" y="-2"/>
                  <a:ext cx="147785" cy="136127"/>
                </a:xfrm>
                <a:custGeom>
                  <a:avLst/>
                  <a:gdLst>
                    <a:gd name="T0" fmla="*/ 73893 w 21600"/>
                    <a:gd name="T1" fmla="*/ 68064 h 21600"/>
                    <a:gd name="T2" fmla="*/ 73893 w 21600"/>
                    <a:gd name="T3" fmla="*/ 68064 h 21600"/>
                    <a:gd name="T4" fmla="*/ 73893 w 21600"/>
                    <a:gd name="T5" fmla="*/ 68064 h 21600"/>
                    <a:gd name="T6" fmla="*/ 73893 w 21600"/>
                    <a:gd name="T7" fmla="*/ 680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98"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80" name="立方体 114"/>
              <p:cNvGrpSpPr>
                <a:grpSpLocks/>
              </p:cNvGrpSpPr>
              <p:nvPr/>
            </p:nvGrpSpPr>
            <p:grpSpPr bwMode="auto">
              <a:xfrm>
                <a:off x="78330" y="7346"/>
                <a:ext cx="147785" cy="418223"/>
                <a:chOff x="0" y="-1"/>
                <a:chExt cx="147783" cy="418222"/>
              </a:xfrm>
            </p:grpSpPr>
            <p:sp>
              <p:nvSpPr>
                <p:cNvPr id="74891"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92" name="形状"/>
                <p:cNvSpPr>
                  <a:spLocks/>
                </p:cNvSpPr>
                <p:nvPr/>
              </p:nvSpPr>
              <p:spPr bwMode="auto">
                <a:xfrm>
                  <a:off x="63946" y="-2"/>
                  <a:ext cx="83838" cy="418224"/>
                </a:xfrm>
                <a:custGeom>
                  <a:avLst/>
                  <a:gdLst>
                    <a:gd name="T0" fmla="*/ 41919 w 21600"/>
                    <a:gd name="T1" fmla="*/ 209112 h 21600"/>
                    <a:gd name="T2" fmla="*/ 41919 w 21600"/>
                    <a:gd name="T3" fmla="*/ 209112 h 21600"/>
                    <a:gd name="T4" fmla="*/ 41919 w 21600"/>
                    <a:gd name="T5" fmla="*/ 209112 h 21600"/>
                    <a:gd name="T6" fmla="*/ 41919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93" name="形状"/>
                <p:cNvSpPr>
                  <a:spLocks/>
                </p:cNvSpPr>
                <p:nvPr/>
              </p:nvSpPr>
              <p:spPr bwMode="auto">
                <a:xfrm>
                  <a:off x="-1" y="-2"/>
                  <a:ext cx="147785" cy="136127"/>
                </a:xfrm>
                <a:custGeom>
                  <a:avLst/>
                  <a:gdLst>
                    <a:gd name="T0" fmla="*/ 73893 w 21600"/>
                    <a:gd name="T1" fmla="*/ 68064 h 21600"/>
                    <a:gd name="T2" fmla="*/ 73893 w 21600"/>
                    <a:gd name="T3" fmla="*/ 68064 h 21600"/>
                    <a:gd name="T4" fmla="*/ 73893 w 21600"/>
                    <a:gd name="T5" fmla="*/ 68064 h 21600"/>
                    <a:gd name="T6" fmla="*/ 73893 w 21600"/>
                    <a:gd name="T7" fmla="*/ 680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94"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81" name="立方体 115"/>
              <p:cNvGrpSpPr>
                <a:grpSpLocks/>
              </p:cNvGrpSpPr>
              <p:nvPr/>
            </p:nvGrpSpPr>
            <p:grpSpPr bwMode="auto">
              <a:xfrm>
                <a:off x="161276" y="3672"/>
                <a:ext cx="147784" cy="418223"/>
                <a:chOff x="0" y="-1"/>
                <a:chExt cx="147783" cy="418222"/>
              </a:xfrm>
            </p:grpSpPr>
            <p:sp>
              <p:nvSpPr>
                <p:cNvPr id="74887"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88" name="形状"/>
                <p:cNvSpPr>
                  <a:spLocks/>
                </p:cNvSpPr>
                <p:nvPr/>
              </p:nvSpPr>
              <p:spPr bwMode="auto">
                <a:xfrm>
                  <a:off x="63946" y="-2"/>
                  <a:ext cx="83838" cy="418224"/>
                </a:xfrm>
                <a:custGeom>
                  <a:avLst/>
                  <a:gdLst>
                    <a:gd name="T0" fmla="*/ 41919 w 21600"/>
                    <a:gd name="T1" fmla="*/ 209112 h 21600"/>
                    <a:gd name="T2" fmla="*/ 41919 w 21600"/>
                    <a:gd name="T3" fmla="*/ 209112 h 21600"/>
                    <a:gd name="T4" fmla="*/ 41919 w 21600"/>
                    <a:gd name="T5" fmla="*/ 209112 h 21600"/>
                    <a:gd name="T6" fmla="*/ 41919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89" name="形状"/>
                <p:cNvSpPr>
                  <a:spLocks/>
                </p:cNvSpPr>
                <p:nvPr/>
              </p:nvSpPr>
              <p:spPr bwMode="auto">
                <a:xfrm>
                  <a:off x="-1" y="-2"/>
                  <a:ext cx="147785" cy="136127"/>
                </a:xfrm>
                <a:custGeom>
                  <a:avLst/>
                  <a:gdLst>
                    <a:gd name="T0" fmla="*/ 73893 w 21600"/>
                    <a:gd name="T1" fmla="*/ 68064 h 21600"/>
                    <a:gd name="T2" fmla="*/ 73893 w 21600"/>
                    <a:gd name="T3" fmla="*/ 68064 h 21600"/>
                    <a:gd name="T4" fmla="*/ 73893 w 21600"/>
                    <a:gd name="T5" fmla="*/ 68064 h 21600"/>
                    <a:gd name="T6" fmla="*/ 73893 w 21600"/>
                    <a:gd name="T7" fmla="*/ 680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90"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82" name="立方体 116"/>
              <p:cNvGrpSpPr>
                <a:grpSpLocks/>
              </p:cNvGrpSpPr>
              <p:nvPr/>
            </p:nvGrpSpPr>
            <p:grpSpPr bwMode="auto">
              <a:xfrm>
                <a:off x="239606" y="-3"/>
                <a:ext cx="147785" cy="418224"/>
                <a:chOff x="0" y="-1"/>
                <a:chExt cx="147783" cy="418222"/>
              </a:xfrm>
            </p:grpSpPr>
            <p:sp>
              <p:nvSpPr>
                <p:cNvPr id="74883"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84" name="形状"/>
                <p:cNvSpPr>
                  <a:spLocks/>
                </p:cNvSpPr>
                <p:nvPr/>
              </p:nvSpPr>
              <p:spPr bwMode="auto">
                <a:xfrm>
                  <a:off x="63946" y="-2"/>
                  <a:ext cx="83838" cy="418224"/>
                </a:xfrm>
                <a:custGeom>
                  <a:avLst/>
                  <a:gdLst>
                    <a:gd name="T0" fmla="*/ 41919 w 21600"/>
                    <a:gd name="T1" fmla="*/ 209112 h 21600"/>
                    <a:gd name="T2" fmla="*/ 41919 w 21600"/>
                    <a:gd name="T3" fmla="*/ 209112 h 21600"/>
                    <a:gd name="T4" fmla="*/ 41919 w 21600"/>
                    <a:gd name="T5" fmla="*/ 209112 h 21600"/>
                    <a:gd name="T6" fmla="*/ 41919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85" name="形状"/>
                <p:cNvSpPr>
                  <a:spLocks/>
                </p:cNvSpPr>
                <p:nvPr/>
              </p:nvSpPr>
              <p:spPr bwMode="auto">
                <a:xfrm>
                  <a:off x="-1" y="-2"/>
                  <a:ext cx="147785" cy="136127"/>
                </a:xfrm>
                <a:custGeom>
                  <a:avLst/>
                  <a:gdLst>
                    <a:gd name="T0" fmla="*/ 73893 w 21600"/>
                    <a:gd name="T1" fmla="*/ 68064 h 21600"/>
                    <a:gd name="T2" fmla="*/ 73893 w 21600"/>
                    <a:gd name="T3" fmla="*/ 68064 h 21600"/>
                    <a:gd name="T4" fmla="*/ 73893 w 21600"/>
                    <a:gd name="T5" fmla="*/ 68064 h 21600"/>
                    <a:gd name="T6" fmla="*/ 73893 w 21600"/>
                    <a:gd name="T7" fmla="*/ 680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86" name="形状"/>
                <p:cNvSpPr>
                  <a:spLocks/>
                </p:cNvSpPr>
                <p:nvPr/>
              </p:nvSpPr>
              <p:spPr bwMode="auto">
                <a:xfrm>
                  <a:off x="-1" y="-2"/>
                  <a:ext cx="147785" cy="418224"/>
                </a:xfrm>
                <a:custGeom>
                  <a:avLst/>
                  <a:gdLst>
                    <a:gd name="T0" fmla="*/ 73893 w 21600"/>
                    <a:gd name="T1" fmla="*/ 209112 h 21600"/>
                    <a:gd name="T2" fmla="*/ 73893 w 21600"/>
                    <a:gd name="T3" fmla="*/ 209112 h 21600"/>
                    <a:gd name="T4" fmla="*/ 73893 w 21600"/>
                    <a:gd name="T5" fmla="*/ 209112 h 21600"/>
                    <a:gd name="T6" fmla="*/ 73893 w 21600"/>
                    <a:gd name="T7" fmla="*/ 20911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4826" name="组合 100"/>
            <p:cNvGrpSpPr>
              <a:grpSpLocks/>
            </p:cNvGrpSpPr>
            <p:nvPr/>
          </p:nvGrpSpPr>
          <p:grpSpPr bwMode="auto">
            <a:xfrm>
              <a:off x="1253794" y="406493"/>
              <a:ext cx="464715" cy="301889"/>
              <a:chOff x="0" y="-2"/>
              <a:chExt cx="464714" cy="301887"/>
            </a:xfrm>
          </p:grpSpPr>
          <p:grpSp>
            <p:nvGrpSpPr>
              <p:cNvPr id="74853" name="立方体 107"/>
              <p:cNvGrpSpPr>
                <a:grpSpLocks/>
              </p:cNvGrpSpPr>
              <p:nvPr/>
            </p:nvGrpSpPr>
            <p:grpSpPr bwMode="auto">
              <a:xfrm>
                <a:off x="-1" y="11329"/>
                <a:ext cx="131917" cy="290557"/>
                <a:chOff x="0" y="-1"/>
                <a:chExt cx="131916" cy="290556"/>
              </a:xfrm>
            </p:grpSpPr>
            <p:sp>
              <p:nvSpPr>
                <p:cNvPr id="74874" name="形状"/>
                <p:cNvSpPr>
                  <a:spLocks/>
                </p:cNvSpPr>
                <p:nvPr/>
              </p:nvSpPr>
              <p:spPr bwMode="auto">
                <a:xfrm>
                  <a:off x="-1" y="-2"/>
                  <a:ext cx="131918"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875" name="形状"/>
                <p:cNvSpPr>
                  <a:spLocks/>
                </p:cNvSpPr>
                <p:nvPr/>
              </p:nvSpPr>
              <p:spPr bwMode="auto">
                <a:xfrm>
                  <a:off x="65086" y="-2"/>
                  <a:ext cx="66831" cy="290558"/>
                </a:xfrm>
                <a:custGeom>
                  <a:avLst/>
                  <a:gdLst>
                    <a:gd name="T0" fmla="*/ 33416 w 21600"/>
                    <a:gd name="T1" fmla="*/ 145279 h 21600"/>
                    <a:gd name="T2" fmla="*/ 33416 w 21600"/>
                    <a:gd name="T3" fmla="*/ 145279 h 21600"/>
                    <a:gd name="T4" fmla="*/ 33416 w 21600"/>
                    <a:gd name="T5" fmla="*/ 145279 h 21600"/>
                    <a:gd name="T6" fmla="*/ 33416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76" name="形状"/>
                <p:cNvSpPr>
                  <a:spLocks/>
                </p:cNvSpPr>
                <p:nvPr/>
              </p:nvSpPr>
              <p:spPr bwMode="auto">
                <a:xfrm>
                  <a:off x="-1" y="-2"/>
                  <a:ext cx="131918" cy="108514"/>
                </a:xfrm>
                <a:custGeom>
                  <a:avLst/>
                  <a:gdLst>
                    <a:gd name="T0" fmla="*/ 65959 w 21600"/>
                    <a:gd name="T1" fmla="*/ 54257 h 21600"/>
                    <a:gd name="T2" fmla="*/ 65959 w 21600"/>
                    <a:gd name="T3" fmla="*/ 54257 h 21600"/>
                    <a:gd name="T4" fmla="*/ 65959 w 21600"/>
                    <a:gd name="T5" fmla="*/ 54257 h 21600"/>
                    <a:gd name="T6" fmla="*/ 65959 w 21600"/>
                    <a:gd name="T7" fmla="*/ 542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77" name="形状"/>
                <p:cNvSpPr>
                  <a:spLocks/>
                </p:cNvSpPr>
                <p:nvPr/>
              </p:nvSpPr>
              <p:spPr bwMode="auto">
                <a:xfrm>
                  <a:off x="-1" y="-2"/>
                  <a:ext cx="131918"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54" name="立方体 108"/>
              <p:cNvGrpSpPr>
                <a:grpSpLocks/>
              </p:cNvGrpSpPr>
              <p:nvPr/>
            </p:nvGrpSpPr>
            <p:grpSpPr bwMode="auto">
              <a:xfrm>
                <a:off x="79367" y="8497"/>
                <a:ext cx="131917" cy="290557"/>
                <a:chOff x="0" y="-1"/>
                <a:chExt cx="131916" cy="290556"/>
              </a:xfrm>
            </p:grpSpPr>
            <p:sp>
              <p:nvSpPr>
                <p:cNvPr id="74870" name="形状"/>
                <p:cNvSpPr>
                  <a:spLocks/>
                </p:cNvSpPr>
                <p:nvPr/>
              </p:nvSpPr>
              <p:spPr bwMode="auto">
                <a:xfrm>
                  <a:off x="-1" y="-2"/>
                  <a:ext cx="131918"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71" name="形状"/>
                <p:cNvSpPr>
                  <a:spLocks/>
                </p:cNvSpPr>
                <p:nvPr/>
              </p:nvSpPr>
              <p:spPr bwMode="auto">
                <a:xfrm>
                  <a:off x="65086" y="-2"/>
                  <a:ext cx="66831" cy="290558"/>
                </a:xfrm>
                <a:custGeom>
                  <a:avLst/>
                  <a:gdLst>
                    <a:gd name="T0" fmla="*/ 33416 w 21600"/>
                    <a:gd name="T1" fmla="*/ 145279 h 21600"/>
                    <a:gd name="T2" fmla="*/ 33416 w 21600"/>
                    <a:gd name="T3" fmla="*/ 145279 h 21600"/>
                    <a:gd name="T4" fmla="*/ 33416 w 21600"/>
                    <a:gd name="T5" fmla="*/ 145279 h 21600"/>
                    <a:gd name="T6" fmla="*/ 33416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72" name="形状"/>
                <p:cNvSpPr>
                  <a:spLocks/>
                </p:cNvSpPr>
                <p:nvPr/>
              </p:nvSpPr>
              <p:spPr bwMode="auto">
                <a:xfrm>
                  <a:off x="-1" y="-2"/>
                  <a:ext cx="131918" cy="108514"/>
                </a:xfrm>
                <a:custGeom>
                  <a:avLst/>
                  <a:gdLst>
                    <a:gd name="T0" fmla="*/ 65959 w 21600"/>
                    <a:gd name="T1" fmla="*/ 54257 h 21600"/>
                    <a:gd name="T2" fmla="*/ 65959 w 21600"/>
                    <a:gd name="T3" fmla="*/ 54257 h 21600"/>
                    <a:gd name="T4" fmla="*/ 65959 w 21600"/>
                    <a:gd name="T5" fmla="*/ 54257 h 21600"/>
                    <a:gd name="T6" fmla="*/ 65959 w 21600"/>
                    <a:gd name="T7" fmla="*/ 542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73" name="形状"/>
                <p:cNvSpPr>
                  <a:spLocks/>
                </p:cNvSpPr>
                <p:nvPr/>
              </p:nvSpPr>
              <p:spPr bwMode="auto">
                <a:xfrm>
                  <a:off x="-1" y="-2"/>
                  <a:ext cx="131918"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55" name="立方体 109"/>
              <p:cNvGrpSpPr>
                <a:grpSpLocks/>
              </p:cNvGrpSpPr>
              <p:nvPr/>
            </p:nvGrpSpPr>
            <p:grpSpPr bwMode="auto">
              <a:xfrm>
                <a:off x="165696" y="5664"/>
                <a:ext cx="131916" cy="290557"/>
                <a:chOff x="0" y="-1"/>
                <a:chExt cx="131915" cy="290556"/>
              </a:xfrm>
            </p:grpSpPr>
            <p:sp>
              <p:nvSpPr>
                <p:cNvPr id="74866" name="形状"/>
                <p:cNvSpPr>
                  <a:spLocks/>
                </p:cNvSpPr>
                <p:nvPr/>
              </p:nvSpPr>
              <p:spPr bwMode="auto">
                <a:xfrm>
                  <a:off x="-1" y="-2"/>
                  <a:ext cx="131917"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67" name="形状"/>
                <p:cNvSpPr>
                  <a:spLocks/>
                </p:cNvSpPr>
                <p:nvPr/>
              </p:nvSpPr>
              <p:spPr bwMode="auto">
                <a:xfrm>
                  <a:off x="65085" y="-2"/>
                  <a:ext cx="66831" cy="290558"/>
                </a:xfrm>
                <a:custGeom>
                  <a:avLst/>
                  <a:gdLst>
                    <a:gd name="T0" fmla="*/ 33416 w 21600"/>
                    <a:gd name="T1" fmla="*/ 145279 h 21600"/>
                    <a:gd name="T2" fmla="*/ 33416 w 21600"/>
                    <a:gd name="T3" fmla="*/ 145279 h 21600"/>
                    <a:gd name="T4" fmla="*/ 33416 w 21600"/>
                    <a:gd name="T5" fmla="*/ 145279 h 21600"/>
                    <a:gd name="T6" fmla="*/ 33416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68" name="形状"/>
                <p:cNvSpPr>
                  <a:spLocks/>
                </p:cNvSpPr>
                <p:nvPr/>
              </p:nvSpPr>
              <p:spPr bwMode="auto">
                <a:xfrm>
                  <a:off x="-1" y="-2"/>
                  <a:ext cx="131917" cy="108514"/>
                </a:xfrm>
                <a:custGeom>
                  <a:avLst/>
                  <a:gdLst>
                    <a:gd name="T0" fmla="*/ 65959 w 21600"/>
                    <a:gd name="T1" fmla="*/ 54257 h 21600"/>
                    <a:gd name="T2" fmla="*/ 65959 w 21600"/>
                    <a:gd name="T3" fmla="*/ 54257 h 21600"/>
                    <a:gd name="T4" fmla="*/ 65959 w 21600"/>
                    <a:gd name="T5" fmla="*/ 54257 h 21600"/>
                    <a:gd name="T6" fmla="*/ 65959 w 21600"/>
                    <a:gd name="T7" fmla="*/ 542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69" name="形状"/>
                <p:cNvSpPr>
                  <a:spLocks/>
                </p:cNvSpPr>
                <p:nvPr/>
              </p:nvSpPr>
              <p:spPr bwMode="auto">
                <a:xfrm>
                  <a:off x="-1" y="-2"/>
                  <a:ext cx="131917"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56" name="立方体 110"/>
              <p:cNvGrpSpPr>
                <a:grpSpLocks/>
              </p:cNvGrpSpPr>
              <p:nvPr/>
            </p:nvGrpSpPr>
            <p:grpSpPr bwMode="auto">
              <a:xfrm>
                <a:off x="249069" y="2831"/>
                <a:ext cx="131917" cy="290557"/>
                <a:chOff x="0" y="-1"/>
                <a:chExt cx="131916" cy="290556"/>
              </a:xfrm>
            </p:grpSpPr>
            <p:sp>
              <p:nvSpPr>
                <p:cNvPr id="74862" name="形状"/>
                <p:cNvSpPr>
                  <a:spLocks/>
                </p:cNvSpPr>
                <p:nvPr/>
              </p:nvSpPr>
              <p:spPr bwMode="auto">
                <a:xfrm>
                  <a:off x="-1" y="-2"/>
                  <a:ext cx="131918"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63" name="形状"/>
                <p:cNvSpPr>
                  <a:spLocks/>
                </p:cNvSpPr>
                <p:nvPr/>
              </p:nvSpPr>
              <p:spPr bwMode="auto">
                <a:xfrm>
                  <a:off x="65086" y="-2"/>
                  <a:ext cx="66831" cy="290558"/>
                </a:xfrm>
                <a:custGeom>
                  <a:avLst/>
                  <a:gdLst>
                    <a:gd name="T0" fmla="*/ 33416 w 21600"/>
                    <a:gd name="T1" fmla="*/ 145279 h 21600"/>
                    <a:gd name="T2" fmla="*/ 33416 w 21600"/>
                    <a:gd name="T3" fmla="*/ 145279 h 21600"/>
                    <a:gd name="T4" fmla="*/ 33416 w 21600"/>
                    <a:gd name="T5" fmla="*/ 145279 h 21600"/>
                    <a:gd name="T6" fmla="*/ 33416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64" name="形状"/>
                <p:cNvSpPr>
                  <a:spLocks/>
                </p:cNvSpPr>
                <p:nvPr/>
              </p:nvSpPr>
              <p:spPr bwMode="auto">
                <a:xfrm>
                  <a:off x="-1" y="-2"/>
                  <a:ext cx="131918" cy="108514"/>
                </a:xfrm>
                <a:custGeom>
                  <a:avLst/>
                  <a:gdLst>
                    <a:gd name="T0" fmla="*/ 65959 w 21600"/>
                    <a:gd name="T1" fmla="*/ 54257 h 21600"/>
                    <a:gd name="T2" fmla="*/ 65959 w 21600"/>
                    <a:gd name="T3" fmla="*/ 54257 h 21600"/>
                    <a:gd name="T4" fmla="*/ 65959 w 21600"/>
                    <a:gd name="T5" fmla="*/ 54257 h 21600"/>
                    <a:gd name="T6" fmla="*/ 65959 w 21600"/>
                    <a:gd name="T7" fmla="*/ 542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65" name="形状"/>
                <p:cNvSpPr>
                  <a:spLocks/>
                </p:cNvSpPr>
                <p:nvPr/>
              </p:nvSpPr>
              <p:spPr bwMode="auto">
                <a:xfrm>
                  <a:off x="-1" y="-2"/>
                  <a:ext cx="131918" cy="290558"/>
                </a:xfrm>
                <a:custGeom>
                  <a:avLst/>
                  <a:gdLst>
                    <a:gd name="T0" fmla="*/ 65959 w 21600"/>
                    <a:gd name="T1" fmla="*/ 145279 h 21600"/>
                    <a:gd name="T2" fmla="*/ 65959 w 21600"/>
                    <a:gd name="T3" fmla="*/ 145279 h 21600"/>
                    <a:gd name="T4" fmla="*/ 65959 w 21600"/>
                    <a:gd name="T5" fmla="*/ 145279 h 21600"/>
                    <a:gd name="T6" fmla="*/ 65959 w 21600"/>
                    <a:gd name="T7" fmla="*/ 14527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57" name="立方体 111"/>
              <p:cNvGrpSpPr>
                <a:grpSpLocks/>
              </p:cNvGrpSpPr>
              <p:nvPr/>
            </p:nvGrpSpPr>
            <p:grpSpPr bwMode="auto">
              <a:xfrm>
                <a:off x="332797" y="-3"/>
                <a:ext cx="131917" cy="290559"/>
                <a:chOff x="0" y="-1"/>
                <a:chExt cx="131916" cy="290557"/>
              </a:xfrm>
            </p:grpSpPr>
            <p:sp>
              <p:nvSpPr>
                <p:cNvPr id="74858" name="形状"/>
                <p:cNvSpPr>
                  <a:spLocks/>
                </p:cNvSpPr>
                <p:nvPr/>
              </p:nvSpPr>
              <p:spPr bwMode="auto">
                <a:xfrm>
                  <a:off x="-1" y="-2"/>
                  <a:ext cx="131918" cy="290559"/>
                </a:xfrm>
                <a:custGeom>
                  <a:avLst/>
                  <a:gdLst>
                    <a:gd name="T0" fmla="*/ 65959 w 21600"/>
                    <a:gd name="T1" fmla="*/ 145280 h 21600"/>
                    <a:gd name="T2" fmla="*/ 65959 w 21600"/>
                    <a:gd name="T3" fmla="*/ 145280 h 21600"/>
                    <a:gd name="T4" fmla="*/ 65959 w 21600"/>
                    <a:gd name="T5" fmla="*/ 145280 h 21600"/>
                    <a:gd name="T6" fmla="*/ 65959 w 21600"/>
                    <a:gd name="T7" fmla="*/ 14528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59" name="形状"/>
                <p:cNvSpPr>
                  <a:spLocks/>
                </p:cNvSpPr>
                <p:nvPr/>
              </p:nvSpPr>
              <p:spPr bwMode="auto">
                <a:xfrm>
                  <a:off x="65086" y="-2"/>
                  <a:ext cx="66831" cy="290559"/>
                </a:xfrm>
                <a:custGeom>
                  <a:avLst/>
                  <a:gdLst>
                    <a:gd name="T0" fmla="*/ 33416 w 21600"/>
                    <a:gd name="T1" fmla="*/ 145280 h 21600"/>
                    <a:gd name="T2" fmla="*/ 33416 w 21600"/>
                    <a:gd name="T3" fmla="*/ 145280 h 21600"/>
                    <a:gd name="T4" fmla="*/ 33416 w 21600"/>
                    <a:gd name="T5" fmla="*/ 145280 h 21600"/>
                    <a:gd name="T6" fmla="*/ 33416 w 21600"/>
                    <a:gd name="T7" fmla="*/ 14528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60" name="形状"/>
                <p:cNvSpPr>
                  <a:spLocks/>
                </p:cNvSpPr>
                <p:nvPr/>
              </p:nvSpPr>
              <p:spPr bwMode="auto">
                <a:xfrm>
                  <a:off x="-1" y="-2"/>
                  <a:ext cx="131918" cy="108514"/>
                </a:xfrm>
                <a:custGeom>
                  <a:avLst/>
                  <a:gdLst>
                    <a:gd name="T0" fmla="*/ 65959 w 21600"/>
                    <a:gd name="T1" fmla="*/ 54257 h 21600"/>
                    <a:gd name="T2" fmla="*/ 65959 w 21600"/>
                    <a:gd name="T3" fmla="*/ 54257 h 21600"/>
                    <a:gd name="T4" fmla="*/ 65959 w 21600"/>
                    <a:gd name="T5" fmla="*/ 54257 h 21600"/>
                    <a:gd name="T6" fmla="*/ 65959 w 21600"/>
                    <a:gd name="T7" fmla="*/ 5425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61" name="形状"/>
                <p:cNvSpPr>
                  <a:spLocks/>
                </p:cNvSpPr>
                <p:nvPr/>
              </p:nvSpPr>
              <p:spPr bwMode="auto">
                <a:xfrm>
                  <a:off x="-1" y="-2"/>
                  <a:ext cx="131918" cy="290559"/>
                </a:xfrm>
                <a:custGeom>
                  <a:avLst/>
                  <a:gdLst>
                    <a:gd name="T0" fmla="*/ 65959 w 21600"/>
                    <a:gd name="T1" fmla="*/ 145280 h 21600"/>
                    <a:gd name="T2" fmla="*/ 65959 w 21600"/>
                    <a:gd name="T3" fmla="*/ 145280 h 21600"/>
                    <a:gd name="T4" fmla="*/ 65959 w 21600"/>
                    <a:gd name="T5" fmla="*/ 145280 h 21600"/>
                    <a:gd name="T6" fmla="*/ 65959 w 21600"/>
                    <a:gd name="T7" fmla="*/ 14528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4827" name="组合 101"/>
            <p:cNvGrpSpPr>
              <a:grpSpLocks/>
            </p:cNvGrpSpPr>
            <p:nvPr/>
          </p:nvGrpSpPr>
          <p:grpSpPr bwMode="auto">
            <a:xfrm>
              <a:off x="1673583" y="453331"/>
              <a:ext cx="301047" cy="196881"/>
              <a:chOff x="0" y="-2"/>
              <a:chExt cx="301045" cy="196879"/>
            </a:xfrm>
          </p:grpSpPr>
          <p:grpSp>
            <p:nvGrpSpPr>
              <p:cNvPr id="74833" name="立方体 103"/>
              <p:cNvGrpSpPr>
                <a:grpSpLocks/>
              </p:cNvGrpSpPr>
              <p:nvPr/>
            </p:nvGrpSpPr>
            <p:grpSpPr bwMode="auto">
              <a:xfrm>
                <a:off x="-1" y="-3"/>
                <a:ext cx="102911" cy="192101"/>
                <a:chOff x="0" y="-1"/>
                <a:chExt cx="102910" cy="192099"/>
              </a:xfrm>
            </p:grpSpPr>
            <p:sp>
              <p:nvSpPr>
                <p:cNvPr id="74849" name="形状"/>
                <p:cNvSpPr>
                  <a:spLocks/>
                </p:cNvSpPr>
                <p:nvPr/>
              </p:nvSpPr>
              <p:spPr bwMode="auto">
                <a:xfrm>
                  <a:off x="-1" y="-2"/>
                  <a:ext cx="102911"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850" name="形状"/>
                <p:cNvSpPr>
                  <a:spLocks/>
                </p:cNvSpPr>
                <p:nvPr/>
              </p:nvSpPr>
              <p:spPr bwMode="auto">
                <a:xfrm>
                  <a:off x="50774" y="-2"/>
                  <a:ext cx="52136" cy="192101"/>
                </a:xfrm>
                <a:custGeom>
                  <a:avLst/>
                  <a:gdLst>
                    <a:gd name="T0" fmla="*/ 26068 w 21600"/>
                    <a:gd name="T1" fmla="*/ 96051 h 21600"/>
                    <a:gd name="T2" fmla="*/ 26068 w 21600"/>
                    <a:gd name="T3" fmla="*/ 96051 h 21600"/>
                    <a:gd name="T4" fmla="*/ 26068 w 21600"/>
                    <a:gd name="T5" fmla="*/ 96051 h 21600"/>
                    <a:gd name="T6" fmla="*/ 26068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51" name="形状"/>
                <p:cNvSpPr>
                  <a:spLocks/>
                </p:cNvSpPr>
                <p:nvPr/>
              </p:nvSpPr>
              <p:spPr bwMode="auto">
                <a:xfrm>
                  <a:off x="-1" y="-1"/>
                  <a:ext cx="102911" cy="84653"/>
                </a:xfrm>
                <a:custGeom>
                  <a:avLst/>
                  <a:gdLst>
                    <a:gd name="T0" fmla="*/ 51456 w 21600"/>
                    <a:gd name="T1" fmla="*/ 42327 h 21600"/>
                    <a:gd name="T2" fmla="*/ 51456 w 21600"/>
                    <a:gd name="T3" fmla="*/ 42327 h 21600"/>
                    <a:gd name="T4" fmla="*/ 51456 w 21600"/>
                    <a:gd name="T5" fmla="*/ 42327 h 21600"/>
                    <a:gd name="T6" fmla="*/ 51456 w 21600"/>
                    <a:gd name="T7" fmla="*/ 4232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52" name="形状"/>
                <p:cNvSpPr>
                  <a:spLocks/>
                </p:cNvSpPr>
                <p:nvPr/>
              </p:nvSpPr>
              <p:spPr bwMode="auto">
                <a:xfrm>
                  <a:off x="-1" y="-2"/>
                  <a:ext cx="102911"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34" name="立方体 104"/>
              <p:cNvGrpSpPr>
                <a:grpSpLocks/>
              </p:cNvGrpSpPr>
              <p:nvPr/>
            </p:nvGrpSpPr>
            <p:grpSpPr bwMode="auto">
              <a:xfrm>
                <a:off x="66642" y="4778"/>
                <a:ext cx="102912" cy="192100"/>
                <a:chOff x="0" y="-1"/>
                <a:chExt cx="102911" cy="192099"/>
              </a:xfrm>
            </p:grpSpPr>
            <p:sp>
              <p:nvSpPr>
                <p:cNvPr id="74845" name="形状"/>
                <p:cNvSpPr>
                  <a:spLocks/>
                </p:cNvSpPr>
                <p:nvPr/>
              </p:nvSpPr>
              <p:spPr bwMode="auto">
                <a:xfrm>
                  <a:off x="-1" y="-2"/>
                  <a:ext cx="102912"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46" name="形状"/>
                <p:cNvSpPr>
                  <a:spLocks/>
                </p:cNvSpPr>
                <p:nvPr/>
              </p:nvSpPr>
              <p:spPr bwMode="auto">
                <a:xfrm>
                  <a:off x="50775" y="-2"/>
                  <a:ext cx="52136" cy="192101"/>
                </a:xfrm>
                <a:custGeom>
                  <a:avLst/>
                  <a:gdLst>
                    <a:gd name="T0" fmla="*/ 26068 w 21600"/>
                    <a:gd name="T1" fmla="*/ 96051 h 21600"/>
                    <a:gd name="T2" fmla="*/ 26068 w 21600"/>
                    <a:gd name="T3" fmla="*/ 96051 h 21600"/>
                    <a:gd name="T4" fmla="*/ 26068 w 21600"/>
                    <a:gd name="T5" fmla="*/ 96051 h 21600"/>
                    <a:gd name="T6" fmla="*/ 26068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47" name="形状"/>
                <p:cNvSpPr>
                  <a:spLocks/>
                </p:cNvSpPr>
                <p:nvPr/>
              </p:nvSpPr>
              <p:spPr bwMode="auto">
                <a:xfrm>
                  <a:off x="-1" y="-1"/>
                  <a:ext cx="102912" cy="84653"/>
                </a:xfrm>
                <a:custGeom>
                  <a:avLst/>
                  <a:gdLst>
                    <a:gd name="T0" fmla="*/ 51456 w 21600"/>
                    <a:gd name="T1" fmla="*/ 42327 h 21600"/>
                    <a:gd name="T2" fmla="*/ 51456 w 21600"/>
                    <a:gd name="T3" fmla="*/ 42327 h 21600"/>
                    <a:gd name="T4" fmla="*/ 51456 w 21600"/>
                    <a:gd name="T5" fmla="*/ 42327 h 21600"/>
                    <a:gd name="T6" fmla="*/ 51456 w 21600"/>
                    <a:gd name="T7" fmla="*/ 4232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48" name="形状"/>
                <p:cNvSpPr>
                  <a:spLocks/>
                </p:cNvSpPr>
                <p:nvPr/>
              </p:nvSpPr>
              <p:spPr bwMode="auto">
                <a:xfrm>
                  <a:off x="-1" y="-2"/>
                  <a:ext cx="102912"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35" name="立方体 105"/>
              <p:cNvGrpSpPr>
                <a:grpSpLocks/>
              </p:cNvGrpSpPr>
              <p:nvPr/>
            </p:nvGrpSpPr>
            <p:grpSpPr bwMode="auto">
              <a:xfrm>
                <a:off x="131489" y="4778"/>
                <a:ext cx="102912" cy="192100"/>
                <a:chOff x="0" y="-1"/>
                <a:chExt cx="102911" cy="192099"/>
              </a:xfrm>
            </p:grpSpPr>
            <p:sp>
              <p:nvSpPr>
                <p:cNvPr id="74841" name="形状"/>
                <p:cNvSpPr>
                  <a:spLocks/>
                </p:cNvSpPr>
                <p:nvPr/>
              </p:nvSpPr>
              <p:spPr bwMode="auto">
                <a:xfrm>
                  <a:off x="-1" y="-2"/>
                  <a:ext cx="102912"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42" name="形状"/>
                <p:cNvSpPr>
                  <a:spLocks/>
                </p:cNvSpPr>
                <p:nvPr/>
              </p:nvSpPr>
              <p:spPr bwMode="auto">
                <a:xfrm>
                  <a:off x="50775" y="-2"/>
                  <a:ext cx="52136" cy="192101"/>
                </a:xfrm>
                <a:custGeom>
                  <a:avLst/>
                  <a:gdLst>
                    <a:gd name="T0" fmla="*/ 26068 w 21600"/>
                    <a:gd name="T1" fmla="*/ 96051 h 21600"/>
                    <a:gd name="T2" fmla="*/ 26068 w 21600"/>
                    <a:gd name="T3" fmla="*/ 96051 h 21600"/>
                    <a:gd name="T4" fmla="*/ 26068 w 21600"/>
                    <a:gd name="T5" fmla="*/ 96051 h 21600"/>
                    <a:gd name="T6" fmla="*/ 26068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43" name="形状"/>
                <p:cNvSpPr>
                  <a:spLocks/>
                </p:cNvSpPr>
                <p:nvPr/>
              </p:nvSpPr>
              <p:spPr bwMode="auto">
                <a:xfrm>
                  <a:off x="-1" y="-1"/>
                  <a:ext cx="102912" cy="84653"/>
                </a:xfrm>
                <a:custGeom>
                  <a:avLst/>
                  <a:gdLst>
                    <a:gd name="T0" fmla="*/ 51456 w 21600"/>
                    <a:gd name="T1" fmla="*/ 42327 h 21600"/>
                    <a:gd name="T2" fmla="*/ 51456 w 21600"/>
                    <a:gd name="T3" fmla="*/ 42327 h 21600"/>
                    <a:gd name="T4" fmla="*/ 51456 w 21600"/>
                    <a:gd name="T5" fmla="*/ 42327 h 21600"/>
                    <a:gd name="T6" fmla="*/ 51456 w 21600"/>
                    <a:gd name="T7" fmla="*/ 4232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44" name="形状"/>
                <p:cNvSpPr>
                  <a:spLocks/>
                </p:cNvSpPr>
                <p:nvPr/>
              </p:nvSpPr>
              <p:spPr bwMode="auto">
                <a:xfrm>
                  <a:off x="-1" y="-2"/>
                  <a:ext cx="102912"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4836" name="立方体 106"/>
              <p:cNvGrpSpPr>
                <a:grpSpLocks/>
              </p:cNvGrpSpPr>
              <p:nvPr/>
            </p:nvGrpSpPr>
            <p:grpSpPr bwMode="auto">
              <a:xfrm>
                <a:off x="198133" y="4386"/>
                <a:ext cx="102913" cy="192100"/>
                <a:chOff x="0" y="-1"/>
                <a:chExt cx="102911" cy="192099"/>
              </a:xfrm>
            </p:grpSpPr>
            <p:sp>
              <p:nvSpPr>
                <p:cNvPr id="74837" name="形状"/>
                <p:cNvSpPr>
                  <a:spLocks/>
                </p:cNvSpPr>
                <p:nvPr/>
              </p:nvSpPr>
              <p:spPr bwMode="auto">
                <a:xfrm>
                  <a:off x="-1" y="-2"/>
                  <a:ext cx="102912"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38" name="形状"/>
                <p:cNvSpPr>
                  <a:spLocks/>
                </p:cNvSpPr>
                <p:nvPr/>
              </p:nvSpPr>
              <p:spPr bwMode="auto">
                <a:xfrm>
                  <a:off x="50775" y="-2"/>
                  <a:ext cx="52136" cy="192101"/>
                </a:xfrm>
                <a:custGeom>
                  <a:avLst/>
                  <a:gdLst>
                    <a:gd name="T0" fmla="*/ 26068 w 21600"/>
                    <a:gd name="T1" fmla="*/ 96051 h 21600"/>
                    <a:gd name="T2" fmla="*/ 26068 w 21600"/>
                    <a:gd name="T3" fmla="*/ 96051 h 21600"/>
                    <a:gd name="T4" fmla="*/ 26068 w 21600"/>
                    <a:gd name="T5" fmla="*/ 96051 h 21600"/>
                    <a:gd name="T6" fmla="*/ 26068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39" name="形状"/>
                <p:cNvSpPr>
                  <a:spLocks/>
                </p:cNvSpPr>
                <p:nvPr/>
              </p:nvSpPr>
              <p:spPr bwMode="auto">
                <a:xfrm>
                  <a:off x="-1" y="-1"/>
                  <a:ext cx="102912" cy="84653"/>
                </a:xfrm>
                <a:custGeom>
                  <a:avLst/>
                  <a:gdLst>
                    <a:gd name="T0" fmla="*/ 51456 w 21600"/>
                    <a:gd name="T1" fmla="*/ 42327 h 21600"/>
                    <a:gd name="T2" fmla="*/ 51456 w 21600"/>
                    <a:gd name="T3" fmla="*/ 42327 h 21600"/>
                    <a:gd name="T4" fmla="*/ 51456 w 21600"/>
                    <a:gd name="T5" fmla="*/ 42327 h 21600"/>
                    <a:gd name="T6" fmla="*/ 51456 w 21600"/>
                    <a:gd name="T7" fmla="*/ 4232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40" name="形状"/>
                <p:cNvSpPr>
                  <a:spLocks/>
                </p:cNvSpPr>
                <p:nvPr/>
              </p:nvSpPr>
              <p:spPr bwMode="auto">
                <a:xfrm>
                  <a:off x="-1" y="-2"/>
                  <a:ext cx="102912" cy="192101"/>
                </a:xfrm>
                <a:custGeom>
                  <a:avLst/>
                  <a:gdLst>
                    <a:gd name="T0" fmla="*/ 51456 w 21600"/>
                    <a:gd name="T1" fmla="*/ 96051 h 21600"/>
                    <a:gd name="T2" fmla="*/ 51456 w 21600"/>
                    <a:gd name="T3" fmla="*/ 96051 h 21600"/>
                    <a:gd name="T4" fmla="*/ 51456 w 21600"/>
                    <a:gd name="T5" fmla="*/ 96051 h 21600"/>
                    <a:gd name="T6" fmla="*/ 51456 w 21600"/>
                    <a:gd name="T7" fmla="*/ 96051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4828" name="立方体 102"/>
            <p:cNvGrpSpPr>
              <a:grpSpLocks/>
            </p:cNvGrpSpPr>
            <p:nvPr/>
          </p:nvGrpSpPr>
          <p:grpSpPr bwMode="auto">
            <a:xfrm>
              <a:off x="1938362" y="492587"/>
              <a:ext cx="257131" cy="113589"/>
              <a:chOff x="0" y="-1"/>
              <a:chExt cx="257130" cy="113588"/>
            </a:xfrm>
          </p:grpSpPr>
          <p:sp>
            <p:nvSpPr>
              <p:cNvPr id="74829" name="形状"/>
              <p:cNvSpPr>
                <a:spLocks/>
              </p:cNvSpPr>
              <p:nvPr/>
            </p:nvSpPr>
            <p:spPr bwMode="auto">
              <a:xfrm>
                <a:off x="-1" y="-1"/>
                <a:ext cx="257131" cy="113589"/>
              </a:xfrm>
              <a:custGeom>
                <a:avLst/>
                <a:gdLst>
                  <a:gd name="T0" fmla="*/ 128566 w 21600"/>
                  <a:gd name="T1" fmla="*/ 56795 h 21600"/>
                  <a:gd name="T2" fmla="*/ 128566 w 21600"/>
                  <a:gd name="T3" fmla="*/ 56795 h 21600"/>
                  <a:gd name="T4" fmla="*/ 128566 w 21600"/>
                  <a:gd name="T5" fmla="*/ 56795 h 21600"/>
                  <a:gd name="T6" fmla="*/ 128566 w 21600"/>
                  <a:gd name="T7" fmla="*/ 5679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6752"/>
                    </a:moveTo>
                    <a:lnTo>
                      <a:pt x="1837" y="0"/>
                    </a:lnTo>
                    <a:lnTo>
                      <a:pt x="21600" y="0"/>
                    </a:lnTo>
                    <a:lnTo>
                      <a:pt x="21600" y="14848"/>
                    </a:lnTo>
                    <a:lnTo>
                      <a:pt x="19763"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830" name="形状"/>
              <p:cNvSpPr>
                <a:spLocks/>
              </p:cNvSpPr>
              <p:nvPr/>
            </p:nvSpPr>
            <p:spPr bwMode="auto">
              <a:xfrm>
                <a:off x="235262" y="-1"/>
                <a:ext cx="21868" cy="113589"/>
              </a:xfrm>
              <a:custGeom>
                <a:avLst/>
                <a:gdLst>
                  <a:gd name="T0" fmla="*/ 10934 w 21600"/>
                  <a:gd name="T1" fmla="*/ 56795 h 21600"/>
                  <a:gd name="T2" fmla="*/ 10934 w 21600"/>
                  <a:gd name="T3" fmla="*/ 56795 h 21600"/>
                  <a:gd name="T4" fmla="*/ 10934 w 21600"/>
                  <a:gd name="T5" fmla="*/ 56795 h 21600"/>
                  <a:gd name="T6" fmla="*/ 10934 w 21600"/>
                  <a:gd name="T7" fmla="*/ 5679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6752"/>
                    </a:moveTo>
                    <a:lnTo>
                      <a:pt x="21600" y="0"/>
                    </a:lnTo>
                    <a:lnTo>
                      <a:pt x="21600" y="14848"/>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31" name="形状"/>
              <p:cNvSpPr>
                <a:spLocks/>
              </p:cNvSpPr>
              <p:nvPr/>
            </p:nvSpPr>
            <p:spPr bwMode="auto">
              <a:xfrm>
                <a:off x="-1" y="-2"/>
                <a:ext cx="257131" cy="35508"/>
              </a:xfrm>
              <a:custGeom>
                <a:avLst/>
                <a:gdLst>
                  <a:gd name="T0" fmla="*/ 128566 w 21600"/>
                  <a:gd name="T1" fmla="*/ 17754 h 21600"/>
                  <a:gd name="T2" fmla="*/ 128566 w 21600"/>
                  <a:gd name="T3" fmla="*/ 17754 h 21600"/>
                  <a:gd name="T4" fmla="*/ 128566 w 21600"/>
                  <a:gd name="T5" fmla="*/ 17754 h 21600"/>
                  <a:gd name="T6" fmla="*/ 128566 w 21600"/>
                  <a:gd name="T7" fmla="*/ 1775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837" y="0"/>
                    </a:lnTo>
                    <a:lnTo>
                      <a:pt x="21600" y="0"/>
                    </a:lnTo>
                    <a:lnTo>
                      <a:pt x="19763"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32" name="形状"/>
              <p:cNvSpPr>
                <a:spLocks/>
              </p:cNvSpPr>
              <p:nvPr/>
            </p:nvSpPr>
            <p:spPr bwMode="auto">
              <a:xfrm>
                <a:off x="-1" y="-1"/>
                <a:ext cx="257131" cy="113589"/>
              </a:xfrm>
              <a:custGeom>
                <a:avLst/>
                <a:gdLst>
                  <a:gd name="T0" fmla="*/ 128566 w 21600"/>
                  <a:gd name="T1" fmla="*/ 56795 h 21600"/>
                  <a:gd name="T2" fmla="*/ 128566 w 21600"/>
                  <a:gd name="T3" fmla="*/ 56795 h 21600"/>
                  <a:gd name="T4" fmla="*/ 128566 w 21600"/>
                  <a:gd name="T5" fmla="*/ 56795 h 21600"/>
                  <a:gd name="T6" fmla="*/ 128566 w 21600"/>
                  <a:gd name="T7" fmla="*/ 5679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6752"/>
                    </a:moveTo>
                    <a:lnTo>
                      <a:pt x="1837" y="0"/>
                    </a:lnTo>
                    <a:lnTo>
                      <a:pt x="21600" y="0"/>
                    </a:lnTo>
                    <a:lnTo>
                      <a:pt x="21600" y="14848"/>
                    </a:lnTo>
                    <a:lnTo>
                      <a:pt x="19763" y="21600"/>
                    </a:lnTo>
                    <a:lnTo>
                      <a:pt x="0" y="21600"/>
                    </a:lnTo>
                    <a:close/>
                    <a:moveTo>
                      <a:pt x="0" y="6752"/>
                    </a:moveTo>
                    <a:lnTo>
                      <a:pt x="19763" y="6752"/>
                    </a:lnTo>
                    <a:lnTo>
                      <a:pt x="21600" y="0"/>
                    </a:lnTo>
                    <a:moveTo>
                      <a:pt x="19763" y="6752"/>
                    </a:moveTo>
                    <a:lnTo>
                      <a:pt x="19763"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4762" name="组合 2"/>
          <p:cNvGrpSpPr>
            <a:grpSpLocks/>
          </p:cNvGrpSpPr>
          <p:nvPr/>
        </p:nvGrpSpPr>
        <p:grpSpPr bwMode="auto">
          <a:xfrm>
            <a:off x="5984875" y="3789363"/>
            <a:ext cx="2151063" cy="1368425"/>
            <a:chOff x="0" y="-2"/>
            <a:chExt cx="2150058" cy="1368425"/>
          </a:xfrm>
        </p:grpSpPr>
        <p:pic>
          <p:nvPicPr>
            <p:cNvPr id="698" name="Picture 4" descr="Picture 4"/>
            <p:cNvPicPr>
              <a:picLocks noChangeAspect="1"/>
            </p:cNvPicPr>
            <p:nvPr/>
          </p:nvPicPr>
          <p:blipFill>
            <a:blip r:embed="rId6" cstate="print">
              <a:extLst/>
            </a:blip>
            <a:stretch>
              <a:fillRect/>
            </a:stretch>
          </p:blipFill>
          <p:spPr>
            <a:xfrm>
              <a:off x="-1" y="206709"/>
              <a:ext cx="1220964" cy="1127502"/>
            </a:xfrm>
            <a:prstGeom prst="rect">
              <a:avLst/>
            </a:prstGeom>
            <a:ln w="9525" cap="flat">
              <a:solidFill>
                <a:srgbClr val="000033">
                  <a:alpha val="99000"/>
                </a:srgbClr>
              </a:solidFill>
              <a:prstDash val="solid"/>
              <a:round/>
            </a:ln>
            <a:effectLst/>
            <a:scene3d>
              <a:camera prst="isometricOffAxis2Right">
                <a:rot lat="1075750" lon="17444643" rev="21502672"/>
              </a:camera>
              <a:lightRig rig="threePt" dir="t"/>
            </a:scene3d>
          </p:spPr>
        </p:pic>
        <p:grpSp>
          <p:nvGrpSpPr>
            <p:cNvPr id="74767" name="组合 1"/>
            <p:cNvGrpSpPr>
              <a:grpSpLocks/>
            </p:cNvGrpSpPr>
            <p:nvPr/>
          </p:nvGrpSpPr>
          <p:grpSpPr bwMode="auto">
            <a:xfrm>
              <a:off x="780369" y="-3"/>
              <a:ext cx="1369690" cy="1368426"/>
              <a:chOff x="0" y="-2"/>
              <a:chExt cx="1369688" cy="1368425"/>
            </a:xfrm>
          </p:grpSpPr>
          <p:grpSp>
            <p:nvGrpSpPr>
              <p:cNvPr id="74768" name="组合 147"/>
              <p:cNvGrpSpPr>
                <a:grpSpLocks/>
              </p:cNvGrpSpPr>
              <p:nvPr/>
            </p:nvGrpSpPr>
            <p:grpSpPr bwMode="auto">
              <a:xfrm>
                <a:off x="-1" y="-3"/>
                <a:ext cx="612119" cy="1368426"/>
                <a:chOff x="0" y="-2"/>
                <a:chExt cx="612118" cy="1368425"/>
              </a:xfrm>
            </p:grpSpPr>
            <p:grpSp>
              <p:nvGrpSpPr>
                <p:cNvPr id="74811" name="立方体 159"/>
                <p:cNvGrpSpPr>
                  <a:grpSpLocks/>
                </p:cNvGrpSpPr>
                <p:nvPr/>
              </p:nvGrpSpPr>
              <p:grpSpPr bwMode="auto">
                <a:xfrm>
                  <a:off x="-1" y="-2"/>
                  <a:ext cx="535558" cy="1368425"/>
                  <a:chOff x="0" y="-1"/>
                  <a:chExt cx="535557" cy="1368423"/>
                </a:xfrm>
              </p:grpSpPr>
              <p:sp>
                <p:nvSpPr>
                  <p:cNvPr id="74818" name="形状"/>
                  <p:cNvSpPr>
                    <a:spLocks/>
                  </p:cNvSpPr>
                  <p:nvPr/>
                </p:nvSpPr>
                <p:spPr bwMode="auto">
                  <a:xfrm>
                    <a:off x="0" y="-2"/>
                    <a:ext cx="535557" cy="1368425"/>
                  </a:xfrm>
                  <a:custGeom>
                    <a:avLst/>
                    <a:gdLst>
                      <a:gd name="T0" fmla="*/ 267779 w 21600"/>
                      <a:gd name="T1" fmla="*/ 684213 h 21600"/>
                      <a:gd name="T2" fmla="*/ 267779 w 21600"/>
                      <a:gd name="T3" fmla="*/ 684213 h 21600"/>
                      <a:gd name="T4" fmla="*/ 267779 w 21600"/>
                      <a:gd name="T5" fmla="*/ 684213 h 21600"/>
                      <a:gd name="T6" fmla="*/ 267779 w 21600"/>
                      <a:gd name="T7" fmla="*/ 6842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19" name="形状"/>
                  <p:cNvSpPr>
                    <a:spLocks/>
                  </p:cNvSpPr>
                  <p:nvPr/>
                </p:nvSpPr>
                <p:spPr bwMode="auto">
                  <a:xfrm>
                    <a:off x="64212" y="-2"/>
                    <a:ext cx="471346" cy="1368425"/>
                  </a:xfrm>
                  <a:custGeom>
                    <a:avLst/>
                    <a:gdLst>
                      <a:gd name="T0" fmla="*/ 235673 w 21600"/>
                      <a:gd name="T1" fmla="*/ 684213 h 21600"/>
                      <a:gd name="T2" fmla="*/ 235673 w 21600"/>
                      <a:gd name="T3" fmla="*/ 684213 h 21600"/>
                      <a:gd name="T4" fmla="*/ 235673 w 21600"/>
                      <a:gd name="T5" fmla="*/ 684213 h 21600"/>
                      <a:gd name="T6" fmla="*/ 235673 w 21600"/>
                      <a:gd name="T7" fmla="*/ 6842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20" name="形状"/>
                  <p:cNvSpPr>
                    <a:spLocks/>
                  </p:cNvSpPr>
                  <p:nvPr/>
                </p:nvSpPr>
                <p:spPr bwMode="auto">
                  <a:xfrm>
                    <a:off x="0" y="-2"/>
                    <a:ext cx="535557" cy="652904"/>
                  </a:xfrm>
                  <a:custGeom>
                    <a:avLst/>
                    <a:gdLst>
                      <a:gd name="T0" fmla="*/ 267779 w 21600"/>
                      <a:gd name="T1" fmla="*/ 326452 h 21600"/>
                      <a:gd name="T2" fmla="*/ 267779 w 21600"/>
                      <a:gd name="T3" fmla="*/ 326452 h 21600"/>
                      <a:gd name="T4" fmla="*/ 267779 w 21600"/>
                      <a:gd name="T5" fmla="*/ 326452 h 21600"/>
                      <a:gd name="T6" fmla="*/ 267779 w 21600"/>
                      <a:gd name="T7" fmla="*/ 3264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21" name="形状"/>
                  <p:cNvSpPr>
                    <a:spLocks/>
                  </p:cNvSpPr>
                  <p:nvPr/>
                </p:nvSpPr>
                <p:spPr bwMode="auto">
                  <a:xfrm>
                    <a:off x="0" y="-2"/>
                    <a:ext cx="535557" cy="1368425"/>
                  </a:xfrm>
                  <a:custGeom>
                    <a:avLst/>
                    <a:gdLst>
                      <a:gd name="T0" fmla="*/ 267779 w 21600"/>
                      <a:gd name="T1" fmla="*/ 684213 h 21600"/>
                      <a:gd name="T2" fmla="*/ 267779 w 21600"/>
                      <a:gd name="T3" fmla="*/ 684213 h 21600"/>
                      <a:gd name="T4" fmla="*/ 267779 w 21600"/>
                      <a:gd name="T5" fmla="*/ 684213 h 21600"/>
                      <a:gd name="T6" fmla="*/ 267779 w 21600"/>
                      <a:gd name="T7" fmla="*/ 6842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sp>
              <p:nvSpPr>
                <p:cNvPr id="74812" name="立方体 160"/>
                <p:cNvSpPr>
                  <a:spLocks/>
                </p:cNvSpPr>
                <p:nvPr/>
              </p:nvSpPr>
              <p:spPr bwMode="auto">
                <a:xfrm>
                  <a:off x="202860" y="322021"/>
                  <a:ext cx="370977" cy="809949"/>
                </a:xfrm>
                <a:custGeom>
                  <a:avLst/>
                  <a:gdLst>
                    <a:gd name="T0" fmla="*/ 185489 w 21600"/>
                    <a:gd name="T1" fmla="*/ 404975 h 21600"/>
                    <a:gd name="T2" fmla="*/ 185489 w 21600"/>
                    <a:gd name="T3" fmla="*/ 404975 h 21600"/>
                    <a:gd name="T4" fmla="*/ 185489 w 21600"/>
                    <a:gd name="T5" fmla="*/ 404975 h 21600"/>
                    <a:gd name="T6" fmla="*/ 185489 w 21600"/>
                    <a:gd name="T7" fmla="*/ 40497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029"/>
                      </a:moveTo>
                      <a:lnTo>
                        <a:pt x="15808" y="0"/>
                      </a:lnTo>
                      <a:lnTo>
                        <a:pt x="21600" y="0"/>
                      </a:lnTo>
                      <a:lnTo>
                        <a:pt x="21600" y="11571"/>
                      </a:lnTo>
                      <a:lnTo>
                        <a:pt x="5792" y="21600"/>
                      </a:lnTo>
                      <a:lnTo>
                        <a:pt x="0" y="21600"/>
                      </a:lnTo>
                      <a:close/>
                      <a:moveTo>
                        <a:pt x="0" y="10029"/>
                      </a:moveTo>
                      <a:lnTo>
                        <a:pt x="5792" y="10029"/>
                      </a:lnTo>
                      <a:lnTo>
                        <a:pt x="21600" y="0"/>
                      </a:lnTo>
                      <a:moveTo>
                        <a:pt x="5792" y="10029"/>
                      </a:moveTo>
                      <a:lnTo>
                        <a:pt x="5792"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nvGrpSpPr>
                <p:cNvPr id="74813" name="立方体 161"/>
                <p:cNvGrpSpPr>
                  <a:grpSpLocks/>
                </p:cNvGrpSpPr>
                <p:nvPr/>
              </p:nvGrpSpPr>
              <p:grpSpPr bwMode="auto">
                <a:xfrm>
                  <a:off x="76561" y="-3"/>
                  <a:ext cx="535557" cy="1368426"/>
                  <a:chOff x="0" y="-1"/>
                  <a:chExt cx="535556" cy="1368425"/>
                </a:xfrm>
              </p:grpSpPr>
              <p:sp>
                <p:nvSpPr>
                  <p:cNvPr id="74814" name="形状"/>
                  <p:cNvSpPr>
                    <a:spLocks/>
                  </p:cNvSpPr>
                  <p:nvPr/>
                </p:nvSpPr>
                <p:spPr bwMode="auto">
                  <a:xfrm>
                    <a:off x="-1" y="-2"/>
                    <a:ext cx="535557" cy="1368426"/>
                  </a:xfrm>
                  <a:custGeom>
                    <a:avLst/>
                    <a:gdLst>
                      <a:gd name="T0" fmla="*/ 267779 w 21600"/>
                      <a:gd name="T1" fmla="*/ 684213 h 21600"/>
                      <a:gd name="T2" fmla="*/ 267779 w 21600"/>
                      <a:gd name="T3" fmla="*/ 684213 h 21600"/>
                      <a:gd name="T4" fmla="*/ 267779 w 21600"/>
                      <a:gd name="T5" fmla="*/ 684213 h 21600"/>
                      <a:gd name="T6" fmla="*/ 267779 w 21600"/>
                      <a:gd name="T7" fmla="*/ 6842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15" name="形状"/>
                  <p:cNvSpPr>
                    <a:spLocks/>
                  </p:cNvSpPr>
                  <p:nvPr/>
                </p:nvSpPr>
                <p:spPr bwMode="auto">
                  <a:xfrm>
                    <a:off x="64212" y="-2"/>
                    <a:ext cx="471345" cy="1368426"/>
                  </a:xfrm>
                  <a:custGeom>
                    <a:avLst/>
                    <a:gdLst>
                      <a:gd name="T0" fmla="*/ 235673 w 21600"/>
                      <a:gd name="T1" fmla="*/ 684213 h 21600"/>
                      <a:gd name="T2" fmla="*/ 235673 w 21600"/>
                      <a:gd name="T3" fmla="*/ 684213 h 21600"/>
                      <a:gd name="T4" fmla="*/ 235673 w 21600"/>
                      <a:gd name="T5" fmla="*/ 684213 h 21600"/>
                      <a:gd name="T6" fmla="*/ 235673 w 21600"/>
                      <a:gd name="T7" fmla="*/ 6842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16" name="形状"/>
                  <p:cNvSpPr>
                    <a:spLocks/>
                  </p:cNvSpPr>
                  <p:nvPr/>
                </p:nvSpPr>
                <p:spPr bwMode="auto">
                  <a:xfrm>
                    <a:off x="-1" y="-2"/>
                    <a:ext cx="535557" cy="652904"/>
                  </a:xfrm>
                  <a:custGeom>
                    <a:avLst/>
                    <a:gdLst>
                      <a:gd name="T0" fmla="*/ 267779 w 21600"/>
                      <a:gd name="T1" fmla="*/ 326452 h 21600"/>
                      <a:gd name="T2" fmla="*/ 267779 w 21600"/>
                      <a:gd name="T3" fmla="*/ 326452 h 21600"/>
                      <a:gd name="T4" fmla="*/ 267779 w 21600"/>
                      <a:gd name="T5" fmla="*/ 326452 h 21600"/>
                      <a:gd name="T6" fmla="*/ 267779 w 21600"/>
                      <a:gd name="T7" fmla="*/ 3264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17" name="形状"/>
                  <p:cNvSpPr>
                    <a:spLocks/>
                  </p:cNvSpPr>
                  <p:nvPr/>
                </p:nvSpPr>
                <p:spPr bwMode="auto">
                  <a:xfrm>
                    <a:off x="-1" y="-2"/>
                    <a:ext cx="535557" cy="1368426"/>
                  </a:xfrm>
                  <a:custGeom>
                    <a:avLst/>
                    <a:gdLst>
                      <a:gd name="T0" fmla="*/ 267779 w 21600"/>
                      <a:gd name="T1" fmla="*/ 684213 h 21600"/>
                      <a:gd name="T2" fmla="*/ 267779 w 21600"/>
                      <a:gd name="T3" fmla="*/ 684213 h 21600"/>
                      <a:gd name="T4" fmla="*/ 267779 w 21600"/>
                      <a:gd name="T5" fmla="*/ 684213 h 21600"/>
                      <a:gd name="T6" fmla="*/ 267779 w 21600"/>
                      <a:gd name="T7" fmla="*/ 6842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grpSp>
            <p:nvGrpSpPr>
              <p:cNvPr id="74769" name="组合 148"/>
              <p:cNvGrpSpPr>
                <a:grpSpLocks/>
              </p:cNvGrpSpPr>
              <p:nvPr/>
            </p:nvGrpSpPr>
            <p:grpSpPr bwMode="auto">
              <a:xfrm>
                <a:off x="306879" y="234811"/>
                <a:ext cx="495630" cy="826307"/>
                <a:chOff x="0" y="-2"/>
                <a:chExt cx="495628" cy="826306"/>
              </a:xfrm>
            </p:grpSpPr>
            <p:grpSp>
              <p:nvGrpSpPr>
                <p:cNvPr id="74796" name="立方体 156"/>
                <p:cNvGrpSpPr>
                  <a:grpSpLocks/>
                </p:cNvGrpSpPr>
                <p:nvPr/>
              </p:nvGrpSpPr>
              <p:grpSpPr bwMode="auto">
                <a:xfrm>
                  <a:off x="-1" y="7106"/>
                  <a:ext cx="286190" cy="819198"/>
                  <a:chOff x="0" y="-1"/>
                  <a:chExt cx="286189" cy="819197"/>
                </a:xfrm>
              </p:grpSpPr>
              <p:sp>
                <p:nvSpPr>
                  <p:cNvPr id="74807" name="形状"/>
                  <p:cNvSpPr>
                    <a:spLocks/>
                  </p:cNvSpPr>
                  <p:nvPr/>
                </p:nvSpPr>
                <p:spPr bwMode="auto">
                  <a:xfrm>
                    <a:off x="-1" y="0"/>
                    <a:ext cx="286190" cy="819197"/>
                  </a:xfrm>
                  <a:custGeom>
                    <a:avLst/>
                    <a:gdLst>
                      <a:gd name="T0" fmla="*/ 143095 w 21600"/>
                      <a:gd name="T1" fmla="*/ 409599 h 21600"/>
                      <a:gd name="T2" fmla="*/ 143095 w 21600"/>
                      <a:gd name="T3" fmla="*/ 409599 h 21600"/>
                      <a:gd name="T4" fmla="*/ 143095 w 21600"/>
                      <a:gd name="T5" fmla="*/ 409599 h 21600"/>
                      <a:gd name="T6" fmla="*/ 143095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808" name="形状"/>
                  <p:cNvSpPr>
                    <a:spLocks/>
                  </p:cNvSpPr>
                  <p:nvPr/>
                </p:nvSpPr>
                <p:spPr bwMode="auto">
                  <a:xfrm>
                    <a:off x="76744" y="0"/>
                    <a:ext cx="209445" cy="819197"/>
                  </a:xfrm>
                  <a:custGeom>
                    <a:avLst/>
                    <a:gdLst>
                      <a:gd name="T0" fmla="*/ 104723 w 21600"/>
                      <a:gd name="T1" fmla="*/ 409599 h 21600"/>
                      <a:gd name="T2" fmla="*/ 104723 w 21600"/>
                      <a:gd name="T3" fmla="*/ 409599 h 21600"/>
                      <a:gd name="T4" fmla="*/ 104723 w 21600"/>
                      <a:gd name="T5" fmla="*/ 409599 h 21600"/>
                      <a:gd name="T6" fmla="*/ 104723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09" name="形状"/>
                  <p:cNvSpPr>
                    <a:spLocks/>
                  </p:cNvSpPr>
                  <p:nvPr/>
                </p:nvSpPr>
                <p:spPr bwMode="auto">
                  <a:xfrm>
                    <a:off x="-1" y="-2"/>
                    <a:ext cx="286190" cy="290123"/>
                  </a:xfrm>
                  <a:custGeom>
                    <a:avLst/>
                    <a:gdLst>
                      <a:gd name="T0" fmla="*/ 143095 w 21600"/>
                      <a:gd name="T1" fmla="*/ 145062 h 21600"/>
                      <a:gd name="T2" fmla="*/ 143095 w 21600"/>
                      <a:gd name="T3" fmla="*/ 145062 h 21600"/>
                      <a:gd name="T4" fmla="*/ 143095 w 21600"/>
                      <a:gd name="T5" fmla="*/ 145062 h 21600"/>
                      <a:gd name="T6" fmla="*/ 143095 w 21600"/>
                      <a:gd name="T7" fmla="*/ 145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10" name="形状"/>
                  <p:cNvSpPr>
                    <a:spLocks/>
                  </p:cNvSpPr>
                  <p:nvPr/>
                </p:nvSpPr>
                <p:spPr bwMode="auto">
                  <a:xfrm>
                    <a:off x="-1" y="0"/>
                    <a:ext cx="286190" cy="819197"/>
                  </a:xfrm>
                  <a:custGeom>
                    <a:avLst/>
                    <a:gdLst>
                      <a:gd name="T0" fmla="*/ 143095 w 21600"/>
                      <a:gd name="T1" fmla="*/ 409599 h 21600"/>
                      <a:gd name="T2" fmla="*/ 143095 w 21600"/>
                      <a:gd name="T3" fmla="*/ 409599 h 21600"/>
                      <a:gd name="T4" fmla="*/ 143095 w 21600"/>
                      <a:gd name="T5" fmla="*/ 409599 h 21600"/>
                      <a:gd name="T6" fmla="*/ 143095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nvGrpSpPr>
                <p:cNvPr id="74797" name="立方体 157"/>
                <p:cNvGrpSpPr>
                  <a:grpSpLocks/>
                </p:cNvGrpSpPr>
                <p:nvPr/>
              </p:nvGrpSpPr>
              <p:grpSpPr bwMode="auto">
                <a:xfrm>
                  <a:off x="100415" y="7106"/>
                  <a:ext cx="286191" cy="819198"/>
                  <a:chOff x="0" y="-1"/>
                  <a:chExt cx="286189" cy="819197"/>
                </a:xfrm>
              </p:grpSpPr>
              <p:sp>
                <p:nvSpPr>
                  <p:cNvPr id="74803" name="形状"/>
                  <p:cNvSpPr>
                    <a:spLocks/>
                  </p:cNvSpPr>
                  <p:nvPr/>
                </p:nvSpPr>
                <p:spPr bwMode="auto">
                  <a:xfrm>
                    <a:off x="-1" y="0"/>
                    <a:ext cx="286190" cy="819197"/>
                  </a:xfrm>
                  <a:custGeom>
                    <a:avLst/>
                    <a:gdLst>
                      <a:gd name="T0" fmla="*/ 143095 w 21600"/>
                      <a:gd name="T1" fmla="*/ 409599 h 21600"/>
                      <a:gd name="T2" fmla="*/ 143095 w 21600"/>
                      <a:gd name="T3" fmla="*/ 409599 h 21600"/>
                      <a:gd name="T4" fmla="*/ 143095 w 21600"/>
                      <a:gd name="T5" fmla="*/ 409599 h 21600"/>
                      <a:gd name="T6" fmla="*/ 143095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04" name="形状"/>
                  <p:cNvSpPr>
                    <a:spLocks/>
                  </p:cNvSpPr>
                  <p:nvPr/>
                </p:nvSpPr>
                <p:spPr bwMode="auto">
                  <a:xfrm>
                    <a:off x="76744" y="0"/>
                    <a:ext cx="209445" cy="819197"/>
                  </a:xfrm>
                  <a:custGeom>
                    <a:avLst/>
                    <a:gdLst>
                      <a:gd name="T0" fmla="*/ 104723 w 21600"/>
                      <a:gd name="T1" fmla="*/ 409599 h 21600"/>
                      <a:gd name="T2" fmla="*/ 104723 w 21600"/>
                      <a:gd name="T3" fmla="*/ 409599 h 21600"/>
                      <a:gd name="T4" fmla="*/ 104723 w 21600"/>
                      <a:gd name="T5" fmla="*/ 409599 h 21600"/>
                      <a:gd name="T6" fmla="*/ 104723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05" name="形状"/>
                  <p:cNvSpPr>
                    <a:spLocks/>
                  </p:cNvSpPr>
                  <p:nvPr/>
                </p:nvSpPr>
                <p:spPr bwMode="auto">
                  <a:xfrm>
                    <a:off x="-1" y="-2"/>
                    <a:ext cx="286190" cy="290123"/>
                  </a:xfrm>
                  <a:custGeom>
                    <a:avLst/>
                    <a:gdLst>
                      <a:gd name="T0" fmla="*/ 143095 w 21600"/>
                      <a:gd name="T1" fmla="*/ 145062 h 21600"/>
                      <a:gd name="T2" fmla="*/ 143095 w 21600"/>
                      <a:gd name="T3" fmla="*/ 145062 h 21600"/>
                      <a:gd name="T4" fmla="*/ 143095 w 21600"/>
                      <a:gd name="T5" fmla="*/ 145062 h 21600"/>
                      <a:gd name="T6" fmla="*/ 143095 w 21600"/>
                      <a:gd name="T7" fmla="*/ 145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06" name="形状"/>
                  <p:cNvSpPr>
                    <a:spLocks/>
                  </p:cNvSpPr>
                  <p:nvPr/>
                </p:nvSpPr>
                <p:spPr bwMode="auto">
                  <a:xfrm>
                    <a:off x="-1" y="0"/>
                    <a:ext cx="286190" cy="819197"/>
                  </a:xfrm>
                  <a:custGeom>
                    <a:avLst/>
                    <a:gdLst>
                      <a:gd name="T0" fmla="*/ 143095 w 21600"/>
                      <a:gd name="T1" fmla="*/ 409599 h 21600"/>
                      <a:gd name="T2" fmla="*/ 143095 w 21600"/>
                      <a:gd name="T3" fmla="*/ 409599 h 21600"/>
                      <a:gd name="T4" fmla="*/ 143095 w 21600"/>
                      <a:gd name="T5" fmla="*/ 409599 h 21600"/>
                      <a:gd name="T6" fmla="*/ 143095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nvGrpSpPr>
                <p:cNvPr id="74798" name="立方体 158"/>
                <p:cNvGrpSpPr>
                  <a:grpSpLocks/>
                </p:cNvGrpSpPr>
                <p:nvPr/>
              </p:nvGrpSpPr>
              <p:grpSpPr bwMode="auto">
                <a:xfrm>
                  <a:off x="209438" y="-3"/>
                  <a:ext cx="286191" cy="819199"/>
                  <a:chOff x="0" y="-1"/>
                  <a:chExt cx="286189" cy="819197"/>
                </a:xfrm>
              </p:grpSpPr>
              <p:sp>
                <p:nvSpPr>
                  <p:cNvPr id="74799" name="形状"/>
                  <p:cNvSpPr>
                    <a:spLocks/>
                  </p:cNvSpPr>
                  <p:nvPr/>
                </p:nvSpPr>
                <p:spPr bwMode="auto">
                  <a:xfrm>
                    <a:off x="-1" y="0"/>
                    <a:ext cx="286190" cy="819197"/>
                  </a:xfrm>
                  <a:custGeom>
                    <a:avLst/>
                    <a:gdLst>
                      <a:gd name="T0" fmla="*/ 143095 w 21600"/>
                      <a:gd name="T1" fmla="*/ 409599 h 21600"/>
                      <a:gd name="T2" fmla="*/ 143095 w 21600"/>
                      <a:gd name="T3" fmla="*/ 409599 h 21600"/>
                      <a:gd name="T4" fmla="*/ 143095 w 21600"/>
                      <a:gd name="T5" fmla="*/ 409599 h 21600"/>
                      <a:gd name="T6" fmla="*/ 143095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800" name="形状"/>
                  <p:cNvSpPr>
                    <a:spLocks/>
                  </p:cNvSpPr>
                  <p:nvPr/>
                </p:nvSpPr>
                <p:spPr bwMode="auto">
                  <a:xfrm>
                    <a:off x="76744" y="0"/>
                    <a:ext cx="209445" cy="819197"/>
                  </a:xfrm>
                  <a:custGeom>
                    <a:avLst/>
                    <a:gdLst>
                      <a:gd name="T0" fmla="*/ 104723 w 21600"/>
                      <a:gd name="T1" fmla="*/ 409599 h 21600"/>
                      <a:gd name="T2" fmla="*/ 104723 w 21600"/>
                      <a:gd name="T3" fmla="*/ 409599 h 21600"/>
                      <a:gd name="T4" fmla="*/ 104723 w 21600"/>
                      <a:gd name="T5" fmla="*/ 409599 h 21600"/>
                      <a:gd name="T6" fmla="*/ 104723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801" name="形状"/>
                  <p:cNvSpPr>
                    <a:spLocks/>
                  </p:cNvSpPr>
                  <p:nvPr/>
                </p:nvSpPr>
                <p:spPr bwMode="auto">
                  <a:xfrm>
                    <a:off x="-1" y="-2"/>
                    <a:ext cx="286190" cy="290123"/>
                  </a:xfrm>
                  <a:custGeom>
                    <a:avLst/>
                    <a:gdLst>
                      <a:gd name="T0" fmla="*/ 143095 w 21600"/>
                      <a:gd name="T1" fmla="*/ 145062 h 21600"/>
                      <a:gd name="T2" fmla="*/ 143095 w 21600"/>
                      <a:gd name="T3" fmla="*/ 145062 h 21600"/>
                      <a:gd name="T4" fmla="*/ 143095 w 21600"/>
                      <a:gd name="T5" fmla="*/ 145062 h 21600"/>
                      <a:gd name="T6" fmla="*/ 143095 w 21600"/>
                      <a:gd name="T7" fmla="*/ 145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802" name="形状"/>
                  <p:cNvSpPr>
                    <a:spLocks/>
                  </p:cNvSpPr>
                  <p:nvPr/>
                </p:nvSpPr>
                <p:spPr bwMode="auto">
                  <a:xfrm>
                    <a:off x="-1" y="0"/>
                    <a:ext cx="286190" cy="819197"/>
                  </a:xfrm>
                  <a:custGeom>
                    <a:avLst/>
                    <a:gdLst>
                      <a:gd name="T0" fmla="*/ 143095 w 21600"/>
                      <a:gd name="T1" fmla="*/ 409599 h 21600"/>
                      <a:gd name="T2" fmla="*/ 143095 w 21600"/>
                      <a:gd name="T3" fmla="*/ 409599 h 21600"/>
                      <a:gd name="T4" fmla="*/ 143095 w 21600"/>
                      <a:gd name="T5" fmla="*/ 409599 h 21600"/>
                      <a:gd name="T6" fmla="*/ 143095 w 21600"/>
                      <a:gd name="T7" fmla="*/ 40959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grpSp>
            <p:nvGrpSpPr>
              <p:cNvPr id="74770" name="组合 149"/>
              <p:cNvGrpSpPr>
                <a:grpSpLocks/>
              </p:cNvGrpSpPr>
              <p:nvPr/>
            </p:nvGrpSpPr>
            <p:grpSpPr bwMode="auto">
              <a:xfrm>
                <a:off x="653060" y="406411"/>
                <a:ext cx="716628" cy="490213"/>
                <a:chOff x="0" y="-2"/>
                <a:chExt cx="716627" cy="490212"/>
              </a:xfrm>
            </p:grpSpPr>
            <p:grpSp>
              <p:nvGrpSpPr>
                <p:cNvPr id="74771" name="立方体 150"/>
                <p:cNvGrpSpPr>
                  <a:grpSpLocks/>
                </p:cNvGrpSpPr>
                <p:nvPr/>
              </p:nvGrpSpPr>
              <p:grpSpPr bwMode="auto">
                <a:xfrm>
                  <a:off x="0" y="10748"/>
                  <a:ext cx="273382" cy="477625"/>
                  <a:chOff x="0" y="-1"/>
                  <a:chExt cx="273381" cy="477624"/>
                </a:xfrm>
              </p:grpSpPr>
              <p:sp>
                <p:nvSpPr>
                  <p:cNvPr id="74792"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793" name="形状"/>
                  <p:cNvSpPr>
                    <a:spLocks/>
                  </p:cNvSpPr>
                  <p:nvPr/>
                </p:nvSpPr>
                <p:spPr bwMode="auto">
                  <a:xfrm>
                    <a:off x="118293" y="-1"/>
                    <a:ext cx="155089" cy="477625"/>
                  </a:xfrm>
                  <a:custGeom>
                    <a:avLst/>
                    <a:gdLst>
                      <a:gd name="T0" fmla="*/ 77545 w 21600"/>
                      <a:gd name="T1" fmla="*/ 238813 h 21600"/>
                      <a:gd name="T2" fmla="*/ 77545 w 21600"/>
                      <a:gd name="T3" fmla="*/ 238813 h 21600"/>
                      <a:gd name="T4" fmla="*/ 77545 w 21600"/>
                      <a:gd name="T5" fmla="*/ 238813 h 21600"/>
                      <a:gd name="T6" fmla="*/ 77545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794" name="形状"/>
                  <p:cNvSpPr>
                    <a:spLocks/>
                  </p:cNvSpPr>
                  <p:nvPr/>
                </p:nvSpPr>
                <p:spPr bwMode="auto">
                  <a:xfrm>
                    <a:off x="-1" y="-2"/>
                    <a:ext cx="273383" cy="214830"/>
                  </a:xfrm>
                  <a:custGeom>
                    <a:avLst/>
                    <a:gdLst>
                      <a:gd name="T0" fmla="*/ 136692 w 21600"/>
                      <a:gd name="T1" fmla="*/ 107415 h 21600"/>
                      <a:gd name="T2" fmla="*/ 136692 w 21600"/>
                      <a:gd name="T3" fmla="*/ 107415 h 21600"/>
                      <a:gd name="T4" fmla="*/ 136692 w 21600"/>
                      <a:gd name="T5" fmla="*/ 107415 h 21600"/>
                      <a:gd name="T6" fmla="*/ 136692 w 21600"/>
                      <a:gd name="T7" fmla="*/ 10741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795"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nvGrpSpPr>
                <p:cNvPr id="74772" name="立方体 151"/>
                <p:cNvGrpSpPr>
                  <a:grpSpLocks/>
                </p:cNvGrpSpPr>
                <p:nvPr/>
              </p:nvGrpSpPr>
              <p:grpSpPr bwMode="auto">
                <a:xfrm>
                  <a:off x="0" y="12585"/>
                  <a:ext cx="273382" cy="477625"/>
                  <a:chOff x="0" y="-1"/>
                  <a:chExt cx="273381" cy="477624"/>
                </a:xfrm>
              </p:grpSpPr>
              <p:sp>
                <p:nvSpPr>
                  <p:cNvPr id="74788"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4789" name="形状"/>
                  <p:cNvSpPr>
                    <a:spLocks/>
                  </p:cNvSpPr>
                  <p:nvPr/>
                </p:nvSpPr>
                <p:spPr bwMode="auto">
                  <a:xfrm>
                    <a:off x="118293" y="-1"/>
                    <a:ext cx="155089" cy="477625"/>
                  </a:xfrm>
                  <a:custGeom>
                    <a:avLst/>
                    <a:gdLst>
                      <a:gd name="T0" fmla="*/ 77545 w 21600"/>
                      <a:gd name="T1" fmla="*/ 238813 h 21600"/>
                      <a:gd name="T2" fmla="*/ 77545 w 21600"/>
                      <a:gd name="T3" fmla="*/ 238813 h 21600"/>
                      <a:gd name="T4" fmla="*/ 77545 w 21600"/>
                      <a:gd name="T5" fmla="*/ 238813 h 21600"/>
                      <a:gd name="T6" fmla="*/ 77545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790" name="形状"/>
                  <p:cNvSpPr>
                    <a:spLocks/>
                  </p:cNvSpPr>
                  <p:nvPr/>
                </p:nvSpPr>
                <p:spPr bwMode="auto">
                  <a:xfrm>
                    <a:off x="-1" y="-2"/>
                    <a:ext cx="273383" cy="214830"/>
                  </a:xfrm>
                  <a:custGeom>
                    <a:avLst/>
                    <a:gdLst>
                      <a:gd name="T0" fmla="*/ 136692 w 21600"/>
                      <a:gd name="T1" fmla="*/ 107415 h 21600"/>
                      <a:gd name="T2" fmla="*/ 136692 w 21600"/>
                      <a:gd name="T3" fmla="*/ 107415 h 21600"/>
                      <a:gd name="T4" fmla="*/ 136692 w 21600"/>
                      <a:gd name="T5" fmla="*/ 107415 h 21600"/>
                      <a:gd name="T6" fmla="*/ 136692 w 21600"/>
                      <a:gd name="T7" fmla="*/ 10741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791"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nvGrpSpPr>
                <p:cNvPr id="74773" name="立方体 152"/>
                <p:cNvGrpSpPr>
                  <a:grpSpLocks/>
                </p:cNvGrpSpPr>
                <p:nvPr/>
              </p:nvGrpSpPr>
              <p:grpSpPr bwMode="auto">
                <a:xfrm>
                  <a:off x="144902" y="8389"/>
                  <a:ext cx="273383" cy="477625"/>
                  <a:chOff x="0" y="-1"/>
                  <a:chExt cx="273381" cy="477624"/>
                </a:xfrm>
              </p:grpSpPr>
              <p:sp>
                <p:nvSpPr>
                  <p:cNvPr id="74784"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785" name="形状"/>
                  <p:cNvSpPr>
                    <a:spLocks/>
                  </p:cNvSpPr>
                  <p:nvPr/>
                </p:nvSpPr>
                <p:spPr bwMode="auto">
                  <a:xfrm>
                    <a:off x="118293" y="-1"/>
                    <a:ext cx="155089" cy="477625"/>
                  </a:xfrm>
                  <a:custGeom>
                    <a:avLst/>
                    <a:gdLst>
                      <a:gd name="T0" fmla="*/ 77545 w 21600"/>
                      <a:gd name="T1" fmla="*/ 238813 h 21600"/>
                      <a:gd name="T2" fmla="*/ 77545 w 21600"/>
                      <a:gd name="T3" fmla="*/ 238813 h 21600"/>
                      <a:gd name="T4" fmla="*/ 77545 w 21600"/>
                      <a:gd name="T5" fmla="*/ 238813 h 21600"/>
                      <a:gd name="T6" fmla="*/ 77545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786" name="形状"/>
                  <p:cNvSpPr>
                    <a:spLocks/>
                  </p:cNvSpPr>
                  <p:nvPr/>
                </p:nvSpPr>
                <p:spPr bwMode="auto">
                  <a:xfrm>
                    <a:off x="-1" y="-2"/>
                    <a:ext cx="273383" cy="214830"/>
                  </a:xfrm>
                  <a:custGeom>
                    <a:avLst/>
                    <a:gdLst>
                      <a:gd name="T0" fmla="*/ 136692 w 21600"/>
                      <a:gd name="T1" fmla="*/ 107415 h 21600"/>
                      <a:gd name="T2" fmla="*/ 136692 w 21600"/>
                      <a:gd name="T3" fmla="*/ 107415 h 21600"/>
                      <a:gd name="T4" fmla="*/ 136692 w 21600"/>
                      <a:gd name="T5" fmla="*/ 107415 h 21600"/>
                      <a:gd name="T6" fmla="*/ 136692 w 21600"/>
                      <a:gd name="T7" fmla="*/ 10741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787"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nvGrpSpPr>
                <p:cNvPr id="74774" name="立方体 153"/>
                <p:cNvGrpSpPr>
                  <a:grpSpLocks/>
                </p:cNvGrpSpPr>
                <p:nvPr/>
              </p:nvGrpSpPr>
              <p:grpSpPr bwMode="auto">
                <a:xfrm>
                  <a:off x="298342" y="4193"/>
                  <a:ext cx="273382" cy="477625"/>
                  <a:chOff x="0" y="-1"/>
                  <a:chExt cx="273381" cy="477624"/>
                </a:xfrm>
              </p:grpSpPr>
              <p:sp>
                <p:nvSpPr>
                  <p:cNvPr id="74780"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781" name="形状"/>
                  <p:cNvSpPr>
                    <a:spLocks/>
                  </p:cNvSpPr>
                  <p:nvPr/>
                </p:nvSpPr>
                <p:spPr bwMode="auto">
                  <a:xfrm>
                    <a:off x="118293" y="-1"/>
                    <a:ext cx="155089" cy="477625"/>
                  </a:xfrm>
                  <a:custGeom>
                    <a:avLst/>
                    <a:gdLst>
                      <a:gd name="T0" fmla="*/ 77545 w 21600"/>
                      <a:gd name="T1" fmla="*/ 238813 h 21600"/>
                      <a:gd name="T2" fmla="*/ 77545 w 21600"/>
                      <a:gd name="T3" fmla="*/ 238813 h 21600"/>
                      <a:gd name="T4" fmla="*/ 77545 w 21600"/>
                      <a:gd name="T5" fmla="*/ 238813 h 21600"/>
                      <a:gd name="T6" fmla="*/ 77545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782" name="形状"/>
                  <p:cNvSpPr>
                    <a:spLocks/>
                  </p:cNvSpPr>
                  <p:nvPr/>
                </p:nvSpPr>
                <p:spPr bwMode="auto">
                  <a:xfrm>
                    <a:off x="-1" y="-2"/>
                    <a:ext cx="273383" cy="214830"/>
                  </a:xfrm>
                  <a:custGeom>
                    <a:avLst/>
                    <a:gdLst>
                      <a:gd name="T0" fmla="*/ 136692 w 21600"/>
                      <a:gd name="T1" fmla="*/ 107415 h 21600"/>
                      <a:gd name="T2" fmla="*/ 136692 w 21600"/>
                      <a:gd name="T3" fmla="*/ 107415 h 21600"/>
                      <a:gd name="T4" fmla="*/ 136692 w 21600"/>
                      <a:gd name="T5" fmla="*/ 107415 h 21600"/>
                      <a:gd name="T6" fmla="*/ 136692 w 21600"/>
                      <a:gd name="T7" fmla="*/ 10741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783"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nvGrpSpPr>
                <p:cNvPr id="74775" name="立方体 155"/>
                <p:cNvGrpSpPr>
                  <a:grpSpLocks/>
                </p:cNvGrpSpPr>
                <p:nvPr/>
              </p:nvGrpSpPr>
              <p:grpSpPr bwMode="auto">
                <a:xfrm>
                  <a:off x="443245" y="-3"/>
                  <a:ext cx="273383" cy="477626"/>
                  <a:chOff x="0" y="-1"/>
                  <a:chExt cx="273381" cy="477624"/>
                </a:xfrm>
              </p:grpSpPr>
              <p:sp>
                <p:nvSpPr>
                  <p:cNvPr id="74776"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4777" name="形状"/>
                  <p:cNvSpPr>
                    <a:spLocks/>
                  </p:cNvSpPr>
                  <p:nvPr/>
                </p:nvSpPr>
                <p:spPr bwMode="auto">
                  <a:xfrm>
                    <a:off x="118293" y="-1"/>
                    <a:ext cx="155089" cy="477625"/>
                  </a:xfrm>
                  <a:custGeom>
                    <a:avLst/>
                    <a:gdLst>
                      <a:gd name="T0" fmla="*/ 77545 w 21600"/>
                      <a:gd name="T1" fmla="*/ 238813 h 21600"/>
                      <a:gd name="T2" fmla="*/ 77545 w 21600"/>
                      <a:gd name="T3" fmla="*/ 238813 h 21600"/>
                      <a:gd name="T4" fmla="*/ 77545 w 21600"/>
                      <a:gd name="T5" fmla="*/ 238813 h 21600"/>
                      <a:gd name="T6" fmla="*/ 77545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4778" name="形状"/>
                  <p:cNvSpPr>
                    <a:spLocks/>
                  </p:cNvSpPr>
                  <p:nvPr/>
                </p:nvSpPr>
                <p:spPr bwMode="auto">
                  <a:xfrm>
                    <a:off x="-1" y="-2"/>
                    <a:ext cx="273383" cy="214830"/>
                  </a:xfrm>
                  <a:custGeom>
                    <a:avLst/>
                    <a:gdLst>
                      <a:gd name="T0" fmla="*/ 136692 w 21600"/>
                      <a:gd name="T1" fmla="*/ 107415 h 21600"/>
                      <a:gd name="T2" fmla="*/ 136692 w 21600"/>
                      <a:gd name="T3" fmla="*/ 107415 h 21600"/>
                      <a:gd name="T4" fmla="*/ 136692 w 21600"/>
                      <a:gd name="T5" fmla="*/ 107415 h 21600"/>
                      <a:gd name="T6" fmla="*/ 136692 w 21600"/>
                      <a:gd name="T7" fmla="*/ 10741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4779" name="形状"/>
                  <p:cNvSpPr>
                    <a:spLocks/>
                  </p:cNvSpPr>
                  <p:nvPr/>
                </p:nvSpPr>
                <p:spPr bwMode="auto">
                  <a:xfrm>
                    <a:off x="-1" y="-1"/>
                    <a:ext cx="273383" cy="477625"/>
                  </a:xfrm>
                  <a:custGeom>
                    <a:avLst/>
                    <a:gdLst>
                      <a:gd name="T0" fmla="*/ 136692 w 21600"/>
                      <a:gd name="T1" fmla="*/ 238813 h 21600"/>
                      <a:gd name="T2" fmla="*/ 136692 w 21600"/>
                      <a:gd name="T3" fmla="*/ 238813 h 21600"/>
                      <a:gd name="T4" fmla="*/ 136692 w 21600"/>
                      <a:gd name="T5" fmla="*/ 238813 h 21600"/>
                      <a:gd name="T6" fmla="*/ 136692 w 21600"/>
                      <a:gd name="T7" fmla="*/ 23881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000033"/>
                    </a:solidFill>
                    <a:prstDash val="solid"/>
                    <a:round/>
                    <a:headEnd/>
                    <a:tailEnd/>
                  </a:ln>
                </p:spPr>
                <p:txBody>
                  <a:bodyPr lIns="45719" tIns="45719" rIns="45719" bIns="45719"/>
                  <a:lstStyle/>
                  <a:p>
                    <a:endParaRPr lang="zh-CN" altLang="en-US"/>
                  </a:p>
                </p:txBody>
              </p:sp>
            </p:grpSp>
          </p:grpSp>
        </p:grpSp>
      </p:grpSp>
      <p:sp>
        <p:nvSpPr>
          <p:cNvPr id="74763" name="TextBox 21"/>
          <p:cNvSpPr txBox="1">
            <a:spLocks noChangeArrowheads="1"/>
          </p:cNvSpPr>
          <p:nvPr/>
        </p:nvSpPr>
        <p:spPr bwMode="auto">
          <a:xfrm>
            <a:off x="323850" y="5229225"/>
            <a:ext cx="8534400" cy="1200150"/>
          </a:xfrm>
          <a:prstGeom prst="rect">
            <a:avLst/>
          </a:prstGeom>
          <a:noFill/>
          <a:ln w="28575">
            <a:solidFill>
              <a:srgbClr val="FFFF00"/>
            </a:solidFill>
            <a:miter lim="800000"/>
            <a:headEnd/>
            <a:tailEnd/>
          </a:ln>
        </p:spPr>
        <p:txBody>
          <a:bodyPr lIns="45718" tIns="45718" rIns="45718" bIns="45718">
            <a:spAutoFit/>
          </a:bodyPr>
          <a:lstStyle/>
          <a:p>
            <a:pPr algn="ctr"/>
            <a:r>
              <a:rPr lang="zh-CN" altLang="en-US" sz="3600">
                <a:solidFill>
                  <a:srgbClr val="FFFB00"/>
                </a:solidFill>
                <a:latin typeface="黑体" pitchFamily="49" charset="-122"/>
                <a:ea typeface="黑体" pitchFamily="49" charset="-122"/>
                <a:sym typeface="黑体" pitchFamily="49" charset="-122"/>
              </a:rPr>
              <a:t>构建迁移学习模型，实现肿瘤自动分型和分类预测，辅助临床诊断</a:t>
            </a:r>
            <a:endParaRPr lang="zh-CN" altLang="en-US" sz="3600">
              <a:solidFill>
                <a:srgbClr val="FFFFFF"/>
              </a:solidFill>
              <a:latin typeface="黑体" pitchFamily="49" charset="-122"/>
              <a:ea typeface="黑体" pitchFamily="49" charset="-122"/>
              <a:sym typeface="黑体" pitchFamily="49" charset="-122"/>
            </a:endParaRPr>
          </a:p>
        </p:txBody>
      </p:sp>
      <p:sp>
        <p:nvSpPr>
          <p:cNvPr id="178" name="标题 1"/>
          <p:cNvSpPr txBox="1"/>
          <p:nvPr/>
        </p:nvSpPr>
        <p:spPr>
          <a:xfrm>
            <a:off x="34925" y="34925"/>
            <a:ext cx="8858250" cy="646113"/>
          </a:xfrm>
          <a:prstGeom prst="rect">
            <a:avLst/>
          </a:prstGeom>
          <a:ln w="12700">
            <a:miter lim="400000"/>
          </a:ln>
          <a:extLst>
            <a:ext uri="{C572A759-6A51-4108-AA02-DFA0A04FC94B}"/>
          </a:extLst>
        </p:spPr>
        <p:txBody>
          <a:bodyPr lIns="45719" rIns="45719">
            <a:spAutoFit/>
          </a:bodyPr>
          <a:lstStyle>
            <a:lvl1pPr>
              <a:defRPr sz="3600">
                <a:solidFill>
                  <a:srgbClr val="FFFF00"/>
                </a:solidFill>
                <a:effectLst>
                  <a:outerShdw blurRad="38100" dist="38100" dir="2700000" rotWithShape="0">
                    <a:srgbClr val="000000"/>
                  </a:outerShdw>
                </a:effectLst>
                <a:latin typeface="黑体"/>
                <a:ea typeface="黑体"/>
                <a:cs typeface="黑体"/>
                <a:sym typeface="黑体"/>
              </a:defRPr>
            </a:lvl1pPr>
          </a:lstStyle>
          <a:p>
            <a:pPr>
              <a:defRPr>
                <a:latin typeface="Arial"/>
                <a:ea typeface="Arial"/>
                <a:cs typeface="Arial"/>
                <a:sym typeface="Arial"/>
              </a:defRPr>
            </a:pPr>
            <a:r>
              <a:rPr lang="zh-CN" altLang="en-US" dirty="0" smtClean="0">
                <a:latin typeface="Arial" panose="020B0604020202020204" pitchFamily="34" charset="0"/>
                <a:ea typeface="黑体" panose="02010609060101010101" pitchFamily="49" charset="-122"/>
                <a:cs typeface="Arial" panose="020B0604020202020204" pitchFamily="34" charset="0"/>
              </a:rPr>
              <a:t>人工智能方法</a:t>
            </a:r>
            <a:r>
              <a:rPr lang="en-US" altLang="zh-CN" dirty="0" smtClean="0">
                <a:latin typeface="Arial" panose="020B0604020202020204" pitchFamily="34" charset="0"/>
                <a:ea typeface="黑体" panose="02010609060101010101" pitchFamily="49" charset="-122"/>
                <a:cs typeface="Arial" panose="020B0604020202020204" pitchFamily="34" charset="0"/>
              </a:rPr>
              <a:t>(3</a:t>
            </a:r>
            <a:r>
              <a:rPr lang="en-US" altLang="zh-CN" dirty="0" smtClean="0">
                <a:latin typeface="Arial" panose="020B0604020202020204" pitchFamily="34" charset="0"/>
                <a:ea typeface="黑体" panose="02010609060101010101" pitchFamily="49" charset="-122"/>
                <a:cs typeface="Arial" panose="020B0604020202020204" pitchFamily="34" charset="0"/>
                <a:sym typeface="Arial"/>
              </a:rPr>
              <a:t>/5)</a:t>
            </a:r>
            <a:endParaRPr dirty="0">
              <a:latin typeface="Arial" panose="020B0604020202020204" pitchFamily="34" charset="0"/>
              <a:ea typeface="黑体" panose="02010609060101010101" pitchFamily="49" charset="-122"/>
              <a:cs typeface="Arial" panose="020B0604020202020204" pitchFamily="34" charset="0"/>
            </a:endParaRPr>
          </a:p>
        </p:txBody>
      </p:sp>
      <p:sp>
        <p:nvSpPr>
          <p:cNvPr id="74765" name="矩形 176"/>
          <p:cNvSpPr>
            <a:spLocks noChangeArrowheads="1"/>
          </p:cNvSpPr>
          <p:nvPr/>
        </p:nvSpPr>
        <p:spPr bwMode="auto">
          <a:xfrm>
            <a:off x="295275" y="6453188"/>
            <a:ext cx="8562975" cy="369887"/>
          </a:xfrm>
          <a:prstGeom prst="rect">
            <a:avLst/>
          </a:prstGeom>
          <a:noFill/>
          <a:ln w="9525">
            <a:noFill/>
            <a:miter lim="800000"/>
            <a:headEnd/>
            <a:tailEnd/>
          </a:ln>
        </p:spPr>
        <p:txBody>
          <a:bodyPr>
            <a:spAutoFit/>
          </a:bodyPr>
          <a:lstStyle/>
          <a:p>
            <a:pPr algn="ctr"/>
            <a:r>
              <a:rPr lang="en-US" altLang="zh-CN">
                <a:ea typeface="黑体" pitchFamily="49" charset="-122"/>
                <a:cs typeface="Arial" charset="0"/>
              </a:rPr>
              <a:t>Esteva A, et al, </a:t>
            </a:r>
            <a:r>
              <a:rPr lang="en-US" altLang="zh-CN">
                <a:cs typeface="Arial" charset="0"/>
              </a:rPr>
              <a:t>Nature, 542(7639): 115-118, 2017</a:t>
            </a:r>
            <a:endParaRPr lang="en-US" altLang="zh-CN">
              <a:ea typeface="黑体" pitchFamily="49" charset="-122"/>
              <a:cs typeface="Arial" charset="0"/>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AutoShape 4" descr="http://mmbiz.qpic.cn/mmbiz/UicQ7HgWiaUb3QJdr3LnHOYJ0jU0nbiaIicx6IricCmKKu0n9ohFjzTcNrrnJQxn44QmsHFGacAvbM7x5lTNoAotOFQ/640?wx_fmt=png&amp;tp=webp&amp;wxfrom=5&amp;wx_lazy=1"/>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zh-CN" altLang="en-US"/>
          </a:p>
        </p:txBody>
      </p:sp>
      <p:sp>
        <p:nvSpPr>
          <p:cNvPr id="15362" name="标题 1"/>
          <p:cNvSpPr txBox="1">
            <a:spLocks/>
          </p:cNvSpPr>
          <p:nvPr/>
        </p:nvSpPr>
        <p:spPr bwMode="auto">
          <a:xfrm>
            <a:off x="0" y="0"/>
            <a:ext cx="91440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背景</a:t>
            </a:r>
            <a:r>
              <a:rPr lang="en-US" altLang="zh-CN" sz="3600">
                <a:solidFill>
                  <a:srgbClr val="FFFF00"/>
                </a:solidFill>
                <a:ea typeface="黑体" pitchFamily="49" charset="-122"/>
              </a:rPr>
              <a:t>—</a:t>
            </a:r>
            <a:r>
              <a:rPr lang="zh-CN" altLang="en-US" sz="3600">
                <a:solidFill>
                  <a:srgbClr val="FFFF00"/>
                </a:solidFill>
                <a:ea typeface="黑体" pitchFamily="49" charset="-122"/>
              </a:rPr>
              <a:t>智能医疗是国际学术前沿热点</a:t>
            </a:r>
          </a:p>
        </p:txBody>
      </p:sp>
      <p:sp>
        <p:nvSpPr>
          <p:cNvPr id="15363" name="TextBox 43"/>
          <p:cNvSpPr txBox="1">
            <a:spLocks noChangeArrowheads="1"/>
          </p:cNvSpPr>
          <p:nvPr/>
        </p:nvSpPr>
        <p:spPr bwMode="auto">
          <a:xfrm>
            <a:off x="5310188" y="3197225"/>
            <a:ext cx="3348037" cy="1135063"/>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2800">
                <a:solidFill>
                  <a:srgbClr val="FFFFFF"/>
                </a:solidFill>
                <a:ea typeface="黑体" pitchFamily="49" charset="-122"/>
                <a:cs typeface="Arial" charset="0"/>
              </a:rPr>
              <a:t>人工智能可精确诊断自闭症谱系障碍</a:t>
            </a:r>
          </a:p>
        </p:txBody>
      </p:sp>
      <p:sp>
        <p:nvSpPr>
          <p:cNvPr id="15364" name="TextBox 43"/>
          <p:cNvSpPr txBox="1">
            <a:spLocks noChangeArrowheads="1"/>
          </p:cNvSpPr>
          <p:nvPr/>
        </p:nvSpPr>
        <p:spPr bwMode="auto">
          <a:xfrm>
            <a:off x="5292725" y="5075238"/>
            <a:ext cx="3365500" cy="1123950"/>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2800">
                <a:solidFill>
                  <a:srgbClr val="FFFFFF"/>
                </a:solidFill>
                <a:ea typeface="黑体" pitchFamily="49" charset="-122"/>
                <a:cs typeface="Arial" charset="0"/>
              </a:rPr>
              <a:t>人工智能皮肤癌诊断精度达专家水平</a:t>
            </a:r>
          </a:p>
        </p:txBody>
      </p:sp>
      <p:cxnSp>
        <p:nvCxnSpPr>
          <p:cNvPr id="29" name="直接连接符 28"/>
          <p:cNvCxnSpPr/>
          <p:nvPr/>
        </p:nvCxnSpPr>
        <p:spPr bwMode="auto">
          <a:xfrm>
            <a:off x="1422400" y="981075"/>
            <a:ext cx="0" cy="5400675"/>
          </a:xfrm>
          <a:prstGeom prst="line">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5366" name="TextBox 44"/>
          <p:cNvSpPr txBox="1">
            <a:spLocks noChangeArrowheads="1"/>
          </p:cNvSpPr>
          <p:nvPr/>
        </p:nvSpPr>
        <p:spPr bwMode="auto">
          <a:xfrm>
            <a:off x="250825" y="1676400"/>
            <a:ext cx="1150938" cy="373063"/>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2016</a:t>
            </a:r>
            <a:endParaRPr kumimoji="1" lang="zh-CN" altLang="en-US" sz="2000">
              <a:solidFill>
                <a:srgbClr val="FFFF00"/>
              </a:solidFill>
              <a:ea typeface="黑体" pitchFamily="49" charset="-122"/>
              <a:cs typeface="Arial" charset="0"/>
            </a:endParaRPr>
          </a:p>
        </p:txBody>
      </p:sp>
      <p:cxnSp>
        <p:nvCxnSpPr>
          <p:cNvPr id="31" name="直接连接符 30"/>
          <p:cNvCxnSpPr/>
          <p:nvPr/>
        </p:nvCxnSpPr>
        <p:spPr bwMode="auto">
          <a:xfrm>
            <a:off x="1277938" y="1863725"/>
            <a:ext cx="144462"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auto">
          <a:xfrm>
            <a:off x="1277938" y="3716338"/>
            <a:ext cx="12858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5369" name="TextBox 44"/>
          <p:cNvSpPr txBox="1">
            <a:spLocks noChangeArrowheads="1"/>
          </p:cNvSpPr>
          <p:nvPr/>
        </p:nvSpPr>
        <p:spPr bwMode="auto">
          <a:xfrm>
            <a:off x="250825" y="3530600"/>
            <a:ext cx="1150938" cy="373063"/>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2017</a:t>
            </a:r>
            <a:endParaRPr kumimoji="1" lang="zh-CN" altLang="en-US" sz="2000">
              <a:solidFill>
                <a:srgbClr val="FFFF00"/>
              </a:solidFill>
              <a:ea typeface="黑体" pitchFamily="49" charset="-122"/>
              <a:cs typeface="Arial" charset="0"/>
            </a:endParaRPr>
          </a:p>
        </p:txBody>
      </p:sp>
      <p:sp>
        <p:nvSpPr>
          <p:cNvPr id="15370" name="TextBox 44"/>
          <p:cNvSpPr txBox="1">
            <a:spLocks noChangeArrowheads="1"/>
          </p:cNvSpPr>
          <p:nvPr/>
        </p:nvSpPr>
        <p:spPr bwMode="auto">
          <a:xfrm>
            <a:off x="282575" y="5445125"/>
            <a:ext cx="1149350" cy="373063"/>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2017</a:t>
            </a:r>
            <a:endParaRPr kumimoji="1" lang="zh-CN" altLang="en-US" sz="2000">
              <a:solidFill>
                <a:srgbClr val="FFFF00"/>
              </a:solidFill>
              <a:ea typeface="黑体" pitchFamily="49" charset="-122"/>
              <a:cs typeface="Arial" charset="0"/>
            </a:endParaRPr>
          </a:p>
        </p:txBody>
      </p:sp>
      <p:cxnSp>
        <p:nvCxnSpPr>
          <p:cNvPr id="35" name="直接连接符 34"/>
          <p:cNvCxnSpPr/>
          <p:nvPr/>
        </p:nvCxnSpPr>
        <p:spPr bwMode="auto">
          <a:xfrm>
            <a:off x="1258888" y="5632450"/>
            <a:ext cx="144462"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pic>
        <p:nvPicPr>
          <p:cNvPr id="15372" name="Picture 4" descr="D:\董迪ppt\JAMA,_The_Journal_of_the_American_Medical_Association,_May_26,_1993,_cover,_Jean_Metzinger,_Soldier_at_a_Game_of_Chess.jpg"/>
          <p:cNvPicPr>
            <a:picLocks noChangeArrowheads="1"/>
          </p:cNvPicPr>
          <p:nvPr/>
        </p:nvPicPr>
        <p:blipFill>
          <a:blip r:embed="rId2"/>
          <a:srcRect/>
          <a:stretch>
            <a:fillRect/>
          </a:stretch>
        </p:blipFill>
        <p:spPr bwMode="auto">
          <a:xfrm>
            <a:off x="1619250" y="1025525"/>
            <a:ext cx="1209675" cy="1476375"/>
          </a:xfrm>
          <a:prstGeom prst="rect">
            <a:avLst/>
          </a:prstGeom>
          <a:noFill/>
          <a:ln w="38100">
            <a:noFill/>
            <a:miter lim="800000"/>
            <a:headEnd/>
            <a:tailEnd/>
          </a:ln>
        </p:spPr>
      </p:pic>
      <p:pic>
        <p:nvPicPr>
          <p:cNvPr id="15373" name="Picture 2"/>
          <p:cNvPicPr>
            <a:picLocks noChangeArrowheads="1"/>
          </p:cNvPicPr>
          <p:nvPr/>
        </p:nvPicPr>
        <p:blipFill>
          <a:blip r:embed="rId3"/>
          <a:srcRect/>
          <a:stretch>
            <a:fillRect/>
          </a:stretch>
        </p:blipFill>
        <p:spPr bwMode="auto">
          <a:xfrm>
            <a:off x="3060700" y="1025525"/>
            <a:ext cx="1208088" cy="1476375"/>
          </a:xfrm>
          <a:prstGeom prst="rect">
            <a:avLst/>
          </a:prstGeom>
          <a:noFill/>
          <a:ln w="38100">
            <a:noFill/>
            <a:miter lim="800000"/>
            <a:headEnd/>
            <a:tailEnd/>
          </a:ln>
        </p:spPr>
      </p:pic>
      <p:pic>
        <p:nvPicPr>
          <p:cNvPr id="15374" name="图片 37"/>
          <p:cNvPicPr>
            <a:picLocks/>
          </p:cNvPicPr>
          <p:nvPr/>
        </p:nvPicPr>
        <p:blipFill>
          <a:blip r:embed="rId4"/>
          <a:srcRect/>
          <a:stretch>
            <a:fillRect/>
          </a:stretch>
        </p:blipFill>
        <p:spPr bwMode="auto">
          <a:xfrm>
            <a:off x="3060700" y="4833938"/>
            <a:ext cx="1208088" cy="1547812"/>
          </a:xfrm>
          <a:prstGeom prst="rect">
            <a:avLst/>
          </a:prstGeom>
          <a:noFill/>
          <a:ln w="25400">
            <a:noFill/>
            <a:miter lim="800000"/>
            <a:headEnd/>
            <a:tailEnd/>
          </a:ln>
        </p:spPr>
      </p:pic>
      <p:pic>
        <p:nvPicPr>
          <p:cNvPr id="15375" name="图片 38"/>
          <p:cNvPicPr>
            <a:picLocks/>
          </p:cNvPicPr>
          <p:nvPr/>
        </p:nvPicPr>
        <p:blipFill>
          <a:blip r:embed="rId5"/>
          <a:srcRect/>
          <a:stretch>
            <a:fillRect/>
          </a:stretch>
        </p:blipFill>
        <p:spPr bwMode="auto">
          <a:xfrm>
            <a:off x="1619250" y="4833938"/>
            <a:ext cx="1209675" cy="1547812"/>
          </a:xfrm>
          <a:prstGeom prst="rect">
            <a:avLst/>
          </a:prstGeom>
          <a:noFill/>
          <a:ln w="50800">
            <a:noFill/>
            <a:miter lim="800000"/>
            <a:headEnd/>
            <a:tailEnd/>
          </a:ln>
        </p:spPr>
      </p:pic>
      <p:sp>
        <p:nvSpPr>
          <p:cNvPr id="40" name="AutoShape 12"/>
          <p:cNvSpPr>
            <a:spLocks noChangeArrowheads="1"/>
          </p:cNvSpPr>
          <p:nvPr/>
        </p:nvSpPr>
        <p:spPr bwMode="gray">
          <a:xfrm flipV="1">
            <a:off x="4082810" y="1700808"/>
            <a:ext cx="1497302" cy="528215"/>
          </a:xfrm>
          <a:prstGeom prst="triangle">
            <a:avLst>
              <a:gd name="adj" fmla="val 50883"/>
            </a:avLst>
          </a:prstGeom>
          <a:gradFill rotWithShape="1">
            <a:gsLst>
              <a:gs pos="0">
                <a:schemeClr val="tx1"/>
              </a:gs>
              <a:gs pos="100000">
                <a:schemeClr val="accent2">
                  <a:gamma/>
                  <a:tint val="0"/>
                  <a:invGamma/>
                  <a:alpha val="0"/>
                </a:schemeClr>
              </a:gs>
            </a:gsLst>
            <a:lin ang="5400000" scaled="1"/>
          </a:gradFill>
          <a:ln w="9525">
            <a:noFill/>
            <a:miter lim="800000"/>
            <a:headEnd/>
            <a:tailEnd/>
          </a:ln>
          <a:effectLst/>
          <a:scene3d>
            <a:camera prst="orthographicFront">
              <a:rot lat="0" lon="0" rev="5400000"/>
            </a:camera>
            <a:lightRig rig="threePt" dir="t"/>
          </a:scene3d>
        </p:spPr>
        <p:txBody>
          <a:bodyPr rot="10800000" wrap="none" anchor="ctr"/>
          <a:lstStyle>
            <a:defPPr>
              <a:defRPr lang="en-US"/>
            </a:defPPr>
            <a:lvl1pPr algn="l" rtl="0" fontAlgn="base">
              <a:spcBef>
                <a:spcPct val="0"/>
              </a:spcBef>
              <a:spcAft>
                <a:spcPct val="0"/>
              </a:spcAft>
              <a:defRPr sz="4400" b="1" kern="1200">
                <a:solidFill>
                  <a:schemeClr val="accent1"/>
                </a:solidFill>
                <a:latin typeface="Tahoma" pitchFamily="34" charset="0"/>
                <a:ea typeface="宋体" pitchFamily="2" charset="-122"/>
                <a:cs typeface="+mn-cs"/>
              </a:defRPr>
            </a:lvl1pPr>
            <a:lvl2pPr marL="457200" algn="l" rtl="0" fontAlgn="base">
              <a:spcBef>
                <a:spcPct val="0"/>
              </a:spcBef>
              <a:spcAft>
                <a:spcPct val="0"/>
              </a:spcAft>
              <a:defRPr sz="4400" b="1" kern="1200">
                <a:solidFill>
                  <a:schemeClr val="accent1"/>
                </a:solidFill>
                <a:latin typeface="Tahoma" pitchFamily="34" charset="0"/>
                <a:ea typeface="宋体" pitchFamily="2" charset="-122"/>
                <a:cs typeface="+mn-cs"/>
              </a:defRPr>
            </a:lvl2pPr>
            <a:lvl3pPr marL="914400" algn="l" rtl="0" fontAlgn="base">
              <a:spcBef>
                <a:spcPct val="0"/>
              </a:spcBef>
              <a:spcAft>
                <a:spcPct val="0"/>
              </a:spcAft>
              <a:defRPr sz="4400" b="1" kern="1200">
                <a:solidFill>
                  <a:schemeClr val="accent1"/>
                </a:solidFill>
                <a:latin typeface="Tahoma" pitchFamily="34" charset="0"/>
                <a:ea typeface="宋体" pitchFamily="2" charset="-122"/>
                <a:cs typeface="+mn-cs"/>
              </a:defRPr>
            </a:lvl3pPr>
            <a:lvl4pPr marL="1371600" algn="l" rtl="0" fontAlgn="base">
              <a:spcBef>
                <a:spcPct val="0"/>
              </a:spcBef>
              <a:spcAft>
                <a:spcPct val="0"/>
              </a:spcAft>
              <a:defRPr sz="4400" b="1" kern="1200">
                <a:solidFill>
                  <a:schemeClr val="accent1"/>
                </a:solidFill>
                <a:latin typeface="Tahoma" pitchFamily="34" charset="0"/>
                <a:ea typeface="宋体" pitchFamily="2" charset="-122"/>
                <a:cs typeface="+mn-cs"/>
              </a:defRPr>
            </a:lvl4pPr>
            <a:lvl5pPr marL="1828800" algn="l" rtl="0" fontAlgn="base">
              <a:spcBef>
                <a:spcPct val="0"/>
              </a:spcBef>
              <a:spcAft>
                <a:spcPct val="0"/>
              </a:spcAft>
              <a:defRPr sz="4400" b="1" kern="1200">
                <a:solidFill>
                  <a:schemeClr val="accent1"/>
                </a:solidFill>
                <a:latin typeface="Tahoma" pitchFamily="34" charset="0"/>
                <a:ea typeface="宋体" pitchFamily="2" charset="-122"/>
                <a:cs typeface="+mn-cs"/>
              </a:defRPr>
            </a:lvl5pPr>
            <a:lvl6pPr marL="2286000" algn="l" defTabSz="914400" rtl="0" eaLnBrk="1" latinLnBrk="0" hangingPunct="1">
              <a:defRPr sz="4400" b="1" kern="1200">
                <a:solidFill>
                  <a:schemeClr val="accent1"/>
                </a:solidFill>
                <a:latin typeface="Tahoma" pitchFamily="34" charset="0"/>
                <a:ea typeface="宋体" pitchFamily="2" charset="-122"/>
                <a:cs typeface="+mn-cs"/>
              </a:defRPr>
            </a:lvl6pPr>
            <a:lvl7pPr marL="2743200" algn="l" defTabSz="914400" rtl="0" eaLnBrk="1" latinLnBrk="0" hangingPunct="1">
              <a:defRPr sz="4400" b="1" kern="1200">
                <a:solidFill>
                  <a:schemeClr val="accent1"/>
                </a:solidFill>
                <a:latin typeface="Tahoma" pitchFamily="34" charset="0"/>
                <a:ea typeface="宋体" pitchFamily="2" charset="-122"/>
                <a:cs typeface="+mn-cs"/>
              </a:defRPr>
            </a:lvl7pPr>
            <a:lvl8pPr marL="3200400" algn="l" defTabSz="914400" rtl="0" eaLnBrk="1" latinLnBrk="0" hangingPunct="1">
              <a:defRPr sz="4400" b="1" kern="1200">
                <a:solidFill>
                  <a:schemeClr val="accent1"/>
                </a:solidFill>
                <a:latin typeface="Tahoma" pitchFamily="34" charset="0"/>
                <a:ea typeface="宋体" pitchFamily="2" charset="-122"/>
                <a:cs typeface="+mn-cs"/>
              </a:defRPr>
            </a:lvl8pPr>
            <a:lvl9pPr marL="3657600" algn="l" defTabSz="914400" rtl="0" eaLnBrk="1" latinLnBrk="0" hangingPunct="1">
              <a:defRPr sz="4400" b="1" kern="1200">
                <a:solidFill>
                  <a:schemeClr val="accent1"/>
                </a:solidFill>
                <a:latin typeface="Tahoma" pitchFamily="34" charset="0"/>
                <a:ea typeface="宋体" pitchFamily="2" charset="-122"/>
                <a:cs typeface="+mn-cs"/>
              </a:defRPr>
            </a:lvl9pPr>
          </a:lstStyle>
          <a:p>
            <a:pPr algn="ctr">
              <a:defRPr/>
            </a:pPr>
            <a:endParaRPr lang="zh-CN" altLang="en-US">
              <a:solidFill>
                <a:srgbClr val="FFFFFF"/>
              </a:solidFill>
              <a:ea typeface="宋体" charset="-122"/>
            </a:endParaRPr>
          </a:p>
        </p:txBody>
      </p:sp>
      <p:sp>
        <p:nvSpPr>
          <p:cNvPr id="41" name="AutoShape 12"/>
          <p:cNvSpPr>
            <a:spLocks noChangeArrowheads="1"/>
          </p:cNvSpPr>
          <p:nvPr/>
        </p:nvSpPr>
        <p:spPr bwMode="gray">
          <a:xfrm flipV="1">
            <a:off x="4082810" y="3501008"/>
            <a:ext cx="1497302" cy="528215"/>
          </a:xfrm>
          <a:prstGeom prst="triangle">
            <a:avLst>
              <a:gd name="adj" fmla="val 50883"/>
            </a:avLst>
          </a:prstGeom>
          <a:gradFill rotWithShape="1">
            <a:gsLst>
              <a:gs pos="0">
                <a:schemeClr val="tx1"/>
              </a:gs>
              <a:gs pos="100000">
                <a:schemeClr val="accent2">
                  <a:gamma/>
                  <a:tint val="0"/>
                  <a:invGamma/>
                  <a:alpha val="0"/>
                </a:schemeClr>
              </a:gs>
            </a:gsLst>
            <a:lin ang="5400000" scaled="1"/>
          </a:gradFill>
          <a:ln w="9525">
            <a:noFill/>
            <a:miter lim="800000"/>
            <a:headEnd/>
            <a:tailEnd/>
          </a:ln>
          <a:effectLst/>
          <a:scene3d>
            <a:camera prst="orthographicFront">
              <a:rot lat="0" lon="0" rev="5400000"/>
            </a:camera>
            <a:lightRig rig="threePt" dir="t"/>
          </a:scene3d>
        </p:spPr>
        <p:txBody>
          <a:bodyPr rot="10800000" wrap="none" anchor="ctr"/>
          <a:lstStyle>
            <a:defPPr>
              <a:defRPr lang="en-US"/>
            </a:defPPr>
            <a:lvl1pPr algn="l" rtl="0" fontAlgn="base">
              <a:spcBef>
                <a:spcPct val="0"/>
              </a:spcBef>
              <a:spcAft>
                <a:spcPct val="0"/>
              </a:spcAft>
              <a:defRPr sz="4400" b="1" kern="1200">
                <a:solidFill>
                  <a:schemeClr val="accent1"/>
                </a:solidFill>
                <a:latin typeface="Tahoma" pitchFamily="34" charset="0"/>
                <a:ea typeface="宋体" pitchFamily="2" charset="-122"/>
                <a:cs typeface="+mn-cs"/>
              </a:defRPr>
            </a:lvl1pPr>
            <a:lvl2pPr marL="457200" algn="l" rtl="0" fontAlgn="base">
              <a:spcBef>
                <a:spcPct val="0"/>
              </a:spcBef>
              <a:spcAft>
                <a:spcPct val="0"/>
              </a:spcAft>
              <a:defRPr sz="4400" b="1" kern="1200">
                <a:solidFill>
                  <a:schemeClr val="accent1"/>
                </a:solidFill>
                <a:latin typeface="Tahoma" pitchFamily="34" charset="0"/>
                <a:ea typeface="宋体" pitchFamily="2" charset="-122"/>
                <a:cs typeface="+mn-cs"/>
              </a:defRPr>
            </a:lvl2pPr>
            <a:lvl3pPr marL="914400" algn="l" rtl="0" fontAlgn="base">
              <a:spcBef>
                <a:spcPct val="0"/>
              </a:spcBef>
              <a:spcAft>
                <a:spcPct val="0"/>
              </a:spcAft>
              <a:defRPr sz="4400" b="1" kern="1200">
                <a:solidFill>
                  <a:schemeClr val="accent1"/>
                </a:solidFill>
                <a:latin typeface="Tahoma" pitchFamily="34" charset="0"/>
                <a:ea typeface="宋体" pitchFamily="2" charset="-122"/>
                <a:cs typeface="+mn-cs"/>
              </a:defRPr>
            </a:lvl3pPr>
            <a:lvl4pPr marL="1371600" algn="l" rtl="0" fontAlgn="base">
              <a:spcBef>
                <a:spcPct val="0"/>
              </a:spcBef>
              <a:spcAft>
                <a:spcPct val="0"/>
              </a:spcAft>
              <a:defRPr sz="4400" b="1" kern="1200">
                <a:solidFill>
                  <a:schemeClr val="accent1"/>
                </a:solidFill>
                <a:latin typeface="Tahoma" pitchFamily="34" charset="0"/>
                <a:ea typeface="宋体" pitchFamily="2" charset="-122"/>
                <a:cs typeface="+mn-cs"/>
              </a:defRPr>
            </a:lvl4pPr>
            <a:lvl5pPr marL="1828800" algn="l" rtl="0" fontAlgn="base">
              <a:spcBef>
                <a:spcPct val="0"/>
              </a:spcBef>
              <a:spcAft>
                <a:spcPct val="0"/>
              </a:spcAft>
              <a:defRPr sz="4400" b="1" kern="1200">
                <a:solidFill>
                  <a:schemeClr val="accent1"/>
                </a:solidFill>
                <a:latin typeface="Tahoma" pitchFamily="34" charset="0"/>
                <a:ea typeface="宋体" pitchFamily="2" charset="-122"/>
                <a:cs typeface="+mn-cs"/>
              </a:defRPr>
            </a:lvl5pPr>
            <a:lvl6pPr marL="2286000" algn="l" defTabSz="914400" rtl="0" eaLnBrk="1" latinLnBrk="0" hangingPunct="1">
              <a:defRPr sz="4400" b="1" kern="1200">
                <a:solidFill>
                  <a:schemeClr val="accent1"/>
                </a:solidFill>
                <a:latin typeface="Tahoma" pitchFamily="34" charset="0"/>
                <a:ea typeface="宋体" pitchFamily="2" charset="-122"/>
                <a:cs typeface="+mn-cs"/>
              </a:defRPr>
            </a:lvl6pPr>
            <a:lvl7pPr marL="2743200" algn="l" defTabSz="914400" rtl="0" eaLnBrk="1" latinLnBrk="0" hangingPunct="1">
              <a:defRPr sz="4400" b="1" kern="1200">
                <a:solidFill>
                  <a:schemeClr val="accent1"/>
                </a:solidFill>
                <a:latin typeface="Tahoma" pitchFamily="34" charset="0"/>
                <a:ea typeface="宋体" pitchFamily="2" charset="-122"/>
                <a:cs typeface="+mn-cs"/>
              </a:defRPr>
            </a:lvl7pPr>
            <a:lvl8pPr marL="3200400" algn="l" defTabSz="914400" rtl="0" eaLnBrk="1" latinLnBrk="0" hangingPunct="1">
              <a:defRPr sz="4400" b="1" kern="1200">
                <a:solidFill>
                  <a:schemeClr val="accent1"/>
                </a:solidFill>
                <a:latin typeface="Tahoma" pitchFamily="34" charset="0"/>
                <a:ea typeface="宋体" pitchFamily="2" charset="-122"/>
                <a:cs typeface="+mn-cs"/>
              </a:defRPr>
            </a:lvl8pPr>
            <a:lvl9pPr marL="3657600" algn="l" defTabSz="914400" rtl="0" eaLnBrk="1" latinLnBrk="0" hangingPunct="1">
              <a:defRPr sz="4400" b="1" kern="1200">
                <a:solidFill>
                  <a:schemeClr val="accent1"/>
                </a:solidFill>
                <a:latin typeface="Tahoma" pitchFamily="34" charset="0"/>
                <a:ea typeface="宋体" pitchFamily="2" charset="-122"/>
                <a:cs typeface="+mn-cs"/>
              </a:defRPr>
            </a:lvl9pPr>
          </a:lstStyle>
          <a:p>
            <a:pPr algn="ctr">
              <a:defRPr/>
            </a:pPr>
            <a:endParaRPr lang="zh-CN" altLang="en-US">
              <a:solidFill>
                <a:srgbClr val="FFFFFF"/>
              </a:solidFill>
              <a:ea typeface="宋体" charset="-122"/>
            </a:endParaRPr>
          </a:p>
        </p:txBody>
      </p:sp>
      <p:sp>
        <p:nvSpPr>
          <p:cNvPr id="42" name="AutoShape 12"/>
          <p:cNvSpPr>
            <a:spLocks noChangeArrowheads="1"/>
          </p:cNvSpPr>
          <p:nvPr/>
        </p:nvSpPr>
        <p:spPr bwMode="gray">
          <a:xfrm flipV="1">
            <a:off x="4082810" y="5373216"/>
            <a:ext cx="1497302" cy="528215"/>
          </a:xfrm>
          <a:prstGeom prst="triangle">
            <a:avLst>
              <a:gd name="adj" fmla="val 50883"/>
            </a:avLst>
          </a:prstGeom>
          <a:gradFill rotWithShape="1">
            <a:gsLst>
              <a:gs pos="0">
                <a:schemeClr val="tx1"/>
              </a:gs>
              <a:gs pos="100000">
                <a:schemeClr val="accent2">
                  <a:gamma/>
                  <a:tint val="0"/>
                  <a:invGamma/>
                  <a:alpha val="0"/>
                </a:schemeClr>
              </a:gs>
            </a:gsLst>
            <a:lin ang="5400000" scaled="1"/>
          </a:gradFill>
          <a:ln w="9525">
            <a:noFill/>
            <a:miter lim="800000"/>
            <a:headEnd/>
            <a:tailEnd/>
          </a:ln>
          <a:effectLst/>
          <a:scene3d>
            <a:camera prst="orthographicFront">
              <a:rot lat="0" lon="0" rev="5400000"/>
            </a:camera>
            <a:lightRig rig="threePt" dir="t"/>
          </a:scene3d>
        </p:spPr>
        <p:txBody>
          <a:bodyPr rot="10800000" wrap="none" anchor="ctr"/>
          <a:lstStyle>
            <a:defPPr>
              <a:defRPr lang="en-US"/>
            </a:defPPr>
            <a:lvl1pPr algn="l" rtl="0" fontAlgn="base">
              <a:spcBef>
                <a:spcPct val="0"/>
              </a:spcBef>
              <a:spcAft>
                <a:spcPct val="0"/>
              </a:spcAft>
              <a:defRPr sz="4400" b="1" kern="1200">
                <a:solidFill>
                  <a:schemeClr val="accent1"/>
                </a:solidFill>
                <a:latin typeface="Tahoma" pitchFamily="34" charset="0"/>
                <a:ea typeface="宋体" pitchFamily="2" charset="-122"/>
                <a:cs typeface="+mn-cs"/>
              </a:defRPr>
            </a:lvl1pPr>
            <a:lvl2pPr marL="457200" algn="l" rtl="0" fontAlgn="base">
              <a:spcBef>
                <a:spcPct val="0"/>
              </a:spcBef>
              <a:spcAft>
                <a:spcPct val="0"/>
              </a:spcAft>
              <a:defRPr sz="4400" b="1" kern="1200">
                <a:solidFill>
                  <a:schemeClr val="accent1"/>
                </a:solidFill>
                <a:latin typeface="Tahoma" pitchFamily="34" charset="0"/>
                <a:ea typeface="宋体" pitchFamily="2" charset="-122"/>
                <a:cs typeface="+mn-cs"/>
              </a:defRPr>
            </a:lvl2pPr>
            <a:lvl3pPr marL="914400" algn="l" rtl="0" fontAlgn="base">
              <a:spcBef>
                <a:spcPct val="0"/>
              </a:spcBef>
              <a:spcAft>
                <a:spcPct val="0"/>
              </a:spcAft>
              <a:defRPr sz="4400" b="1" kern="1200">
                <a:solidFill>
                  <a:schemeClr val="accent1"/>
                </a:solidFill>
                <a:latin typeface="Tahoma" pitchFamily="34" charset="0"/>
                <a:ea typeface="宋体" pitchFamily="2" charset="-122"/>
                <a:cs typeface="+mn-cs"/>
              </a:defRPr>
            </a:lvl3pPr>
            <a:lvl4pPr marL="1371600" algn="l" rtl="0" fontAlgn="base">
              <a:spcBef>
                <a:spcPct val="0"/>
              </a:spcBef>
              <a:spcAft>
                <a:spcPct val="0"/>
              </a:spcAft>
              <a:defRPr sz="4400" b="1" kern="1200">
                <a:solidFill>
                  <a:schemeClr val="accent1"/>
                </a:solidFill>
                <a:latin typeface="Tahoma" pitchFamily="34" charset="0"/>
                <a:ea typeface="宋体" pitchFamily="2" charset="-122"/>
                <a:cs typeface="+mn-cs"/>
              </a:defRPr>
            </a:lvl4pPr>
            <a:lvl5pPr marL="1828800" algn="l" rtl="0" fontAlgn="base">
              <a:spcBef>
                <a:spcPct val="0"/>
              </a:spcBef>
              <a:spcAft>
                <a:spcPct val="0"/>
              </a:spcAft>
              <a:defRPr sz="4400" b="1" kern="1200">
                <a:solidFill>
                  <a:schemeClr val="accent1"/>
                </a:solidFill>
                <a:latin typeface="Tahoma" pitchFamily="34" charset="0"/>
                <a:ea typeface="宋体" pitchFamily="2" charset="-122"/>
                <a:cs typeface="+mn-cs"/>
              </a:defRPr>
            </a:lvl5pPr>
            <a:lvl6pPr marL="2286000" algn="l" defTabSz="914400" rtl="0" eaLnBrk="1" latinLnBrk="0" hangingPunct="1">
              <a:defRPr sz="4400" b="1" kern="1200">
                <a:solidFill>
                  <a:schemeClr val="accent1"/>
                </a:solidFill>
                <a:latin typeface="Tahoma" pitchFamily="34" charset="0"/>
                <a:ea typeface="宋体" pitchFamily="2" charset="-122"/>
                <a:cs typeface="+mn-cs"/>
              </a:defRPr>
            </a:lvl6pPr>
            <a:lvl7pPr marL="2743200" algn="l" defTabSz="914400" rtl="0" eaLnBrk="1" latinLnBrk="0" hangingPunct="1">
              <a:defRPr sz="4400" b="1" kern="1200">
                <a:solidFill>
                  <a:schemeClr val="accent1"/>
                </a:solidFill>
                <a:latin typeface="Tahoma" pitchFamily="34" charset="0"/>
                <a:ea typeface="宋体" pitchFamily="2" charset="-122"/>
                <a:cs typeface="+mn-cs"/>
              </a:defRPr>
            </a:lvl7pPr>
            <a:lvl8pPr marL="3200400" algn="l" defTabSz="914400" rtl="0" eaLnBrk="1" latinLnBrk="0" hangingPunct="1">
              <a:defRPr sz="4400" b="1" kern="1200">
                <a:solidFill>
                  <a:schemeClr val="accent1"/>
                </a:solidFill>
                <a:latin typeface="Tahoma" pitchFamily="34" charset="0"/>
                <a:ea typeface="宋体" pitchFamily="2" charset="-122"/>
                <a:cs typeface="+mn-cs"/>
              </a:defRPr>
            </a:lvl8pPr>
            <a:lvl9pPr marL="3657600" algn="l" defTabSz="914400" rtl="0" eaLnBrk="1" latinLnBrk="0" hangingPunct="1">
              <a:defRPr sz="4400" b="1" kern="1200">
                <a:solidFill>
                  <a:schemeClr val="accent1"/>
                </a:solidFill>
                <a:latin typeface="Tahoma" pitchFamily="34" charset="0"/>
                <a:ea typeface="宋体" pitchFamily="2" charset="-122"/>
                <a:cs typeface="+mn-cs"/>
              </a:defRPr>
            </a:lvl9pPr>
          </a:lstStyle>
          <a:p>
            <a:pPr algn="ctr">
              <a:defRPr/>
            </a:pPr>
            <a:endParaRPr lang="zh-CN" altLang="en-US">
              <a:solidFill>
                <a:srgbClr val="FFFFFF"/>
              </a:solidFill>
              <a:ea typeface="宋体" charset="-122"/>
            </a:endParaRPr>
          </a:p>
        </p:txBody>
      </p:sp>
      <p:sp>
        <p:nvSpPr>
          <p:cNvPr id="15379" name="TextBox 44"/>
          <p:cNvSpPr txBox="1">
            <a:spLocks noChangeArrowheads="1"/>
          </p:cNvSpPr>
          <p:nvPr/>
        </p:nvSpPr>
        <p:spPr bwMode="auto">
          <a:xfrm>
            <a:off x="2036763" y="2492375"/>
            <a:ext cx="2016125" cy="374650"/>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Google</a:t>
            </a:r>
            <a:endParaRPr kumimoji="1" lang="zh-CN" altLang="en-US" sz="2000">
              <a:solidFill>
                <a:srgbClr val="FFFF00"/>
              </a:solidFill>
              <a:ea typeface="黑体" pitchFamily="49" charset="-122"/>
              <a:cs typeface="Arial" charset="0"/>
            </a:endParaRPr>
          </a:p>
        </p:txBody>
      </p:sp>
      <p:sp>
        <p:nvSpPr>
          <p:cNvPr id="15380" name="TextBox 44"/>
          <p:cNvSpPr txBox="1">
            <a:spLocks noChangeArrowheads="1"/>
          </p:cNvSpPr>
          <p:nvPr/>
        </p:nvSpPr>
        <p:spPr bwMode="auto">
          <a:xfrm>
            <a:off x="2159000" y="6367463"/>
            <a:ext cx="1771650" cy="373062"/>
          </a:xfrm>
          <a:prstGeom prst="rect">
            <a:avLst/>
          </a:prstGeom>
          <a:noFill/>
          <a:ln w="25400">
            <a:noFill/>
            <a:miter lim="800000"/>
            <a:headEnd/>
            <a:tailEnd/>
          </a:ln>
        </p:spPr>
        <p:txBody>
          <a:bodyPr lIns="91404" tIns="45704" rIns="91404" bIns="45704"/>
          <a:lstStyle/>
          <a:p>
            <a:pPr algn="ctr"/>
            <a:r>
              <a:rPr kumimoji="1" lang="zh-CN" altLang="en-US" sz="2000">
                <a:solidFill>
                  <a:srgbClr val="FFFF00"/>
                </a:solidFill>
                <a:ea typeface="黑体" pitchFamily="49" charset="-122"/>
                <a:cs typeface="Arial" charset="0"/>
              </a:rPr>
              <a:t>斯坦福大学</a:t>
            </a:r>
          </a:p>
        </p:txBody>
      </p:sp>
      <p:sp>
        <p:nvSpPr>
          <p:cNvPr id="15381" name="TextBox 44"/>
          <p:cNvSpPr txBox="1">
            <a:spLocks noChangeArrowheads="1"/>
          </p:cNvSpPr>
          <p:nvPr/>
        </p:nvSpPr>
        <p:spPr bwMode="auto">
          <a:xfrm>
            <a:off x="1793875" y="4475163"/>
            <a:ext cx="2374900" cy="373062"/>
          </a:xfrm>
          <a:prstGeom prst="rect">
            <a:avLst/>
          </a:prstGeom>
          <a:noFill/>
          <a:ln w="25400">
            <a:noFill/>
            <a:miter lim="800000"/>
            <a:headEnd/>
            <a:tailEnd/>
          </a:ln>
        </p:spPr>
        <p:txBody>
          <a:bodyPr lIns="91404" tIns="45704" rIns="91404" bIns="45704"/>
          <a:lstStyle/>
          <a:p>
            <a:pPr algn="ctr"/>
            <a:r>
              <a:rPr kumimoji="1" lang="zh-CN" altLang="en-US" sz="2000">
                <a:solidFill>
                  <a:srgbClr val="FFFF00"/>
                </a:solidFill>
                <a:ea typeface="黑体" pitchFamily="49" charset="-122"/>
                <a:cs typeface="Arial" charset="0"/>
              </a:rPr>
              <a:t>北卡罗来纳大学</a:t>
            </a:r>
          </a:p>
        </p:txBody>
      </p:sp>
      <p:pic>
        <p:nvPicPr>
          <p:cNvPr id="15382" name="Picture 2"/>
          <p:cNvPicPr>
            <a:picLocks noChangeAspect="1" noChangeArrowheads="1"/>
          </p:cNvPicPr>
          <p:nvPr/>
        </p:nvPicPr>
        <p:blipFill>
          <a:blip r:embed="rId6"/>
          <a:srcRect/>
          <a:stretch>
            <a:fillRect/>
          </a:stretch>
        </p:blipFill>
        <p:spPr bwMode="auto">
          <a:xfrm>
            <a:off x="1619250" y="2913063"/>
            <a:ext cx="1209675" cy="1608137"/>
          </a:xfrm>
          <a:prstGeom prst="rect">
            <a:avLst/>
          </a:prstGeom>
          <a:noFill/>
          <a:ln w="9525">
            <a:noFill/>
            <a:miter lim="800000"/>
            <a:headEnd/>
            <a:tailEnd/>
          </a:ln>
        </p:spPr>
      </p:pic>
      <p:sp>
        <p:nvSpPr>
          <p:cNvPr id="15383" name="TextBox 43"/>
          <p:cNvSpPr txBox="1">
            <a:spLocks noChangeArrowheads="1"/>
          </p:cNvSpPr>
          <p:nvPr/>
        </p:nvSpPr>
        <p:spPr bwMode="auto">
          <a:xfrm>
            <a:off x="5300663" y="1196975"/>
            <a:ext cx="3348037" cy="1135063"/>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2800">
                <a:solidFill>
                  <a:srgbClr val="FFFFFF"/>
                </a:solidFill>
                <a:ea typeface="黑体" pitchFamily="49" charset="-122"/>
                <a:cs typeface="Arial" charset="0"/>
              </a:rPr>
              <a:t>人工智能糖网病诊断精度可用于临床</a:t>
            </a:r>
          </a:p>
        </p:txBody>
      </p:sp>
      <p:pic>
        <p:nvPicPr>
          <p:cNvPr id="15384" name="Picture 3"/>
          <p:cNvPicPr>
            <a:picLocks noChangeAspect="1" noChangeArrowheads="1"/>
          </p:cNvPicPr>
          <p:nvPr/>
        </p:nvPicPr>
        <p:blipFill>
          <a:blip r:embed="rId7"/>
          <a:srcRect/>
          <a:stretch>
            <a:fillRect/>
          </a:stretch>
        </p:blipFill>
        <p:spPr bwMode="auto">
          <a:xfrm>
            <a:off x="3060700" y="2887663"/>
            <a:ext cx="1209675" cy="158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Placeholder 2"/>
          <p:cNvSpPr>
            <a:spLocks noChangeArrowheads="1"/>
          </p:cNvSpPr>
          <p:nvPr/>
        </p:nvSpPr>
        <p:spPr bwMode="auto">
          <a:xfrm>
            <a:off x="476250" y="765175"/>
            <a:ext cx="8382000" cy="584200"/>
          </a:xfrm>
          <a:prstGeom prst="rect">
            <a:avLst/>
          </a:prstGeom>
          <a:solidFill>
            <a:srgbClr val="000073"/>
          </a:solidFill>
          <a:ln w="28575">
            <a:solidFill>
              <a:srgbClr val="FFFF00"/>
            </a:solidFill>
            <a:miter lim="800000"/>
            <a:headEnd/>
            <a:tailEnd/>
          </a:ln>
        </p:spPr>
        <p:txBody>
          <a:bodyPr lIns="45718" tIns="45718" rIns="45718" bIns="45718">
            <a:spAutoFit/>
          </a:bodyPr>
          <a:lstStyle/>
          <a:p>
            <a:pPr algn="ctr"/>
            <a:r>
              <a:rPr lang="zh-CN" altLang="en-US" sz="3200">
                <a:solidFill>
                  <a:srgbClr val="FFFF00"/>
                </a:solidFill>
                <a:ea typeface="黑体" pitchFamily="49" charset="-122"/>
                <a:cs typeface="Arial" charset="0"/>
                <a:sym typeface="黑体" pitchFamily="49" charset="-122"/>
              </a:rPr>
              <a:t>多尺度卷积神经网络进行肿瘤疗效预测</a:t>
            </a:r>
          </a:p>
        </p:txBody>
      </p:sp>
      <p:grpSp>
        <p:nvGrpSpPr>
          <p:cNvPr id="76802" name="组合 1"/>
          <p:cNvGrpSpPr>
            <a:grpSpLocks/>
          </p:cNvGrpSpPr>
          <p:nvPr/>
        </p:nvGrpSpPr>
        <p:grpSpPr bwMode="auto">
          <a:xfrm>
            <a:off x="476250" y="1628775"/>
            <a:ext cx="8353425" cy="3587750"/>
            <a:chOff x="624247" y="2361078"/>
            <a:chExt cx="8205145" cy="3012138"/>
          </a:xfrm>
        </p:grpSpPr>
        <p:sp>
          <p:nvSpPr>
            <p:cNvPr id="76806" name="文本框 2"/>
            <p:cNvSpPr txBox="1">
              <a:spLocks noChangeArrowheads="1"/>
            </p:cNvSpPr>
            <p:nvPr/>
          </p:nvSpPr>
          <p:spPr bwMode="auto">
            <a:xfrm>
              <a:off x="1100767" y="4911555"/>
              <a:ext cx="4093424" cy="461661"/>
            </a:xfrm>
            <a:prstGeom prst="rect">
              <a:avLst/>
            </a:prstGeom>
            <a:noFill/>
            <a:ln w="12700">
              <a:noFill/>
              <a:miter lim="400000"/>
              <a:headEnd/>
              <a:tailEnd/>
            </a:ln>
          </p:spPr>
          <p:txBody>
            <a:bodyPr wrap="none" lIns="45718" tIns="45718" rIns="45718" bIns="45718">
              <a:spAutoFit/>
            </a:bodyPr>
            <a:lstStyle/>
            <a:p>
              <a:r>
                <a:rPr lang="zh-CN" altLang="en-US" sz="2400">
                  <a:solidFill>
                    <a:srgbClr val="FFFFFF"/>
                  </a:solidFill>
                  <a:ea typeface="黑体" pitchFamily="49" charset="-122"/>
                  <a:cs typeface="Arial" charset="0"/>
                  <a:sym typeface="黑体" pitchFamily="49" charset="-122"/>
                </a:rPr>
                <a:t>卷积神经网络进行特征自学习</a:t>
              </a:r>
            </a:p>
          </p:txBody>
        </p:sp>
        <p:sp>
          <p:nvSpPr>
            <p:cNvPr id="76807" name="文本框 2"/>
            <p:cNvSpPr txBox="1">
              <a:spLocks noChangeArrowheads="1"/>
            </p:cNvSpPr>
            <p:nvPr/>
          </p:nvSpPr>
          <p:spPr bwMode="auto">
            <a:xfrm>
              <a:off x="5997311" y="4911555"/>
              <a:ext cx="2554541" cy="461661"/>
            </a:xfrm>
            <a:prstGeom prst="rect">
              <a:avLst/>
            </a:prstGeom>
            <a:noFill/>
            <a:ln w="12700">
              <a:noFill/>
              <a:miter lim="400000"/>
              <a:headEnd/>
              <a:tailEnd/>
            </a:ln>
          </p:spPr>
          <p:txBody>
            <a:bodyPr wrap="none" lIns="45718" tIns="45718" rIns="45718" bIns="45718">
              <a:spAutoFit/>
            </a:bodyPr>
            <a:lstStyle/>
            <a:p>
              <a:r>
                <a:rPr lang="zh-CN" altLang="en-US" sz="2400">
                  <a:solidFill>
                    <a:srgbClr val="FFFFFF"/>
                  </a:solidFill>
                  <a:ea typeface="黑体" pitchFamily="49" charset="-122"/>
                  <a:cs typeface="Arial" charset="0"/>
                  <a:sym typeface="黑体" pitchFamily="49" charset="-122"/>
                </a:rPr>
                <a:t>深度学习特征分布</a:t>
              </a:r>
            </a:p>
          </p:txBody>
        </p:sp>
        <p:pic>
          <p:nvPicPr>
            <p:cNvPr id="76808" name="图片 2" descr="图片 2"/>
            <p:cNvPicPr>
              <a:picLocks noChangeAspect="1"/>
            </p:cNvPicPr>
            <p:nvPr/>
          </p:nvPicPr>
          <p:blipFill>
            <a:blip r:embed="rId3"/>
            <a:srcRect/>
            <a:stretch>
              <a:fillRect/>
            </a:stretch>
          </p:blipFill>
          <p:spPr bwMode="auto">
            <a:xfrm>
              <a:off x="624247" y="2455875"/>
              <a:ext cx="5114989" cy="2523964"/>
            </a:xfrm>
            <a:prstGeom prst="rect">
              <a:avLst/>
            </a:prstGeom>
            <a:noFill/>
            <a:ln w="12700">
              <a:noFill/>
              <a:miter lim="400000"/>
              <a:headEnd/>
              <a:tailEnd/>
            </a:ln>
          </p:spPr>
        </p:pic>
        <p:pic>
          <p:nvPicPr>
            <p:cNvPr id="76809" name="图片 3" descr="图片 3"/>
            <p:cNvPicPr>
              <a:picLocks noChangeAspect="1"/>
            </p:cNvPicPr>
            <p:nvPr/>
          </p:nvPicPr>
          <p:blipFill>
            <a:blip r:embed="rId4"/>
            <a:srcRect/>
            <a:stretch>
              <a:fillRect/>
            </a:stretch>
          </p:blipFill>
          <p:spPr bwMode="auto">
            <a:xfrm>
              <a:off x="5964023" y="2563763"/>
              <a:ext cx="2865369" cy="2127689"/>
            </a:xfrm>
            <a:prstGeom prst="rect">
              <a:avLst/>
            </a:prstGeom>
            <a:noFill/>
            <a:ln w="12700">
              <a:noFill/>
              <a:miter lim="400000"/>
              <a:headEnd/>
              <a:tailEnd/>
            </a:ln>
          </p:spPr>
        </p:pic>
        <p:sp>
          <p:nvSpPr>
            <p:cNvPr id="76810" name="文本框 2"/>
            <p:cNvSpPr txBox="1">
              <a:spLocks noChangeArrowheads="1"/>
            </p:cNvSpPr>
            <p:nvPr/>
          </p:nvSpPr>
          <p:spPr bwMode="auto">
            <a:xfrm>
              <a:off x="6119436" y="2361078"/>
              <a:ext cx="1208019" cy="707882"/>
            </a:xfrm>
            <a:prstGeom prst="rect">
              <a:avLst/>
            </a:prstGeom>
            <a:noFill/>
            <a:ln w="12700">
              <a:noFill/>
              <a:miter lim="400000"/>
              <a:headEnd/>
              <a:tailEnd/>
            </a:ln>
          </p:spPr>
          <p:txBody>
            <a:bodyPr wrap="none" lIns="45718" tIns="45718" rIns="45718" bIns="45718">
              <a:spAutoFit/>
            </a:bodyPr>
            <a:lstStyle/>
            <a:p>
              <a:pPr marL="342900" indent="-342900">
                <a:buFont typeface="Wingdings" pitchFamily="2" charset="2"/>
                <a:buChar char="l"/>
              </a:pPr>
              <a:r>
                <a:rPr lang="zh-CN" altLang="en-US" sz="2000">
                  <a:solidFill>
                    <a:srgbClr val="FFFF00"/>
                  </a:solidFill>
                  <a:ea typeface="黑体" pitchFamily="49" charset="-122"/>
                  <a:cs typeface="Arial" charset="0"/>
                  <a:sym typeface="黑体" pitchFamily="49" charset="-122"/>
                </a:rPr>
                <a:t>预后差</a:t>
              </a:r>
              <a:endParaRPr lang="en-US" altLang="zh-CN" sz="2000">
                <a:solidFill>
                  <a:srgbClr val="FFFF00"/>
                </a:solidFill>
                <a:ea typeface="黑体" pitchFamily="49" charset="-122"/>
                <a:cs typeface="Arial" charset="0"/>
                <a:sym typeface="黑体" pitchFamily="49" charset="-122"/>
              </a:endParaRPr>
            </a:p>
            <a:p>
              <a:pPr marL="342900" indent="-342900">
                <a:buFont typeface="Wingdings" pitchFamily="2" charset="2"/>
                <a:buChar char="l"/>
              </a:pPr>
              <a:r>
                <a:rPr lang="zh-CN" altLang="en-US" sz="2000">
                  <a:solidFill>
                    <a:srgbClr val="FF0000"/>
                  </a:solidFill>
                  <a:ea typeface="黑体" pitchFamily="49" charset="-122"/>
                  <a:cs typeface="Arial" charset="0"/>
                  <a:sym typeface="黑体" pitchFamily="49" charset="-122"/>
                </a:rPr>
                <a:t>预后好</a:t>
              </a:r>
            </a:p>
          </p:txBody>
        </p:sp>
      </p:grpSp>
      <p:sp>
        <p:nvSpPr>
          <p:cNvPr id="76803" name="Text Placeholder 2"/>
          <p:cNvSpPr>
            <a:spLocks noChangeArrowheads="1"/>
          </p:cNvSpPr>
          <p:nvPr/>
        </p:nvSpPr>
        <p:spPr bwMode="auto">
          <a:xfrm>
            <a:off x="476250" y="5300663"/>
            <a:ext cx="8382000" cy="954087"/>
          </a:xfrm>
          <a:prstGeom prst="rect">
            <a:avLst/>
          </a:prstGeom>
          <a:solidFill>
            <a:srgbClr val="000073"/>
          </a:solidFill>
          <a:ln w="28575">
            <a:solidFill>
              <a:srgbClr val="FFFF00"/>
            </a:solidFill>
            <a:miter lim="800000"/>
            <a:headEnd/>
            <a:tailEnd/>
          </a:ln>
        </p:spPr>
        <p:txBody>
          <a:bodyPr lIns="45718" tIns="45718" rIns="45718" bIns="45718">
            <a:spAutoFit/>
          </a:bodyPr>
          <a:lstStyle/>
          <a:p>
            <a:pPr algn="ctr"/>
            <a:r>
              <a:rPr lang="zh-CN" altLang="en-US" sz="2800">
                <a:solidFill>
                  <a:srgbClr val="FFFF00"/>
                </a:solidFill>
                <a:ea typeface="黑体" pitchFamily="49" charset="-122"/>
                <a:cs typeface="Arial" charset="0"/>
                <a:sym typeface="黑体" pitchFamily="49" charset="-122"/>
              </a:rPr>
              <a:t>多尺度卷积神经网络同时提取肿瘤组织、肿瘤边界和肿瘤微环境的信息，提升肿瘤疗效预测性能</a:t>
            </a:r>
          </a:p>
        </p:txBody>
      </p:sp>
      <p:sp>
        <p:nvSpPr>
          <p:cNvPr id="11" name="标题 1"/>
          <p:cNvSpPr txBox="1"/>
          <p:nvPr/>
        </p:nvSpPr>
        <p:spPr>
          <a:xfrm>
            <a:off x="34925" y="34925"/>
            <a:ext cx="8858250" cy="646113"/>
          </a:xfrm>
          <a:prstGeom prst="rect">
            <a:avLst/>
          </a:prstGeom>
          <a:ln w="12700">
            <a:miter lim="400000"/>
          </a:ln>
          <a:extLst>
            <a:ext uri="{C572A759-6A51-4108-AA02-DFA0A04FC94B}"/>
          </a:extLst>
        </p:spPr>
        <p:txBody>
          <a:bodyPr lIns="45719" rIns="45719">
            <a:spAutoFit/>
          </a:bodyPr>
          <a:lstStyle>
            <a:lvl1pPr>
              <a:defRPr sz="3600">
                <a:solidFill>
                  <a:srgbClr val="FFFF00"/>
                </a:solidFill>
                <a:effectLst>
                  <a:outerShdw blurRad="38100" dist="38100" dir="2700000" rotWithShape="0">
                    <a:srgbClr val="000000"/>
                  </a:outerShdw>
                </a:effectLst>
                <a:latin typeface="黑体"/>
                <a:ea typeface="黑体"/>
                <a:cs typeface="黑体"/>
                <a:sym typeface="黑体"/>
              </a:defRPr>
            </a:lvl1pPr>
          </a:lstStyle>
          <a:p>
            <a:pPr>
              <a:defRPr>
                <a:latin typeface="Arial"/>
                <a:ea typeface="Arial"/>
                <a:cs typeface="Arial"/>
                <a:sym typeface="Arial"/>
              </a:defRPr>
            </a:pPr>
            <a:r>
              <a:rPr lang="zh-CN" altLang="en-US" dirty="0" smtClean="0">
                <a:latin typeface="Arial" panose="020B0604020202020204" pitchFamily="34" charset="0"/>
                <a:ea typeface="黑体" panose="02010609060101010101" pitchFamily="49" charset="-122"/>
                <a:cs typeface="Arial" panose="020B0604020202020204" pitchFamily="34" charset="0"/>
              </a:rPr>
              <a:t>人工智能方法</a:t>
            </a:r>
            <a:r>
              <a:rPr lang="en-US" altLang="zh-CN" dirty="0" smtClean="0">
                <a:latin typeface="Arial" panose="020B0604020202020204" pitchFamily="34" charset="0"/>
                <a:ea typeface="黑体" panose="02010609060101010101" pitchFamily="49" charset="-122"/>
                <a:cs typeface="Arial" panose="020B0604020202020204" pitchFamily="34" charset="0"/>
              </a:rPr>
              <a:t>(4</a:t>
            </a:r>
            <a:r>
              <a:rPr lang="en-US" altLang="zh-CN" dirty="0" smtClean="0">
                <a:latin typeface="Arial" panose="020B0604020202020204" pitchFamily="34" charset="0"/>
                <a:ea typeface="黑体" panose="02010609060101010101" pitchFamily="49" charset="-122"/>
                <a:cs typeface="Arial" panose="020B0604020202020204" pitchFamily="34" charset="0"/>
                <a:sym typeface="Arial"/>
              </a:rPr>
              <a:t>/5)</a:t>
            </a:r>
            <a:endParaRPr dirty="0">
              <a:latin typeface="Arial" panose="020B0604020202020204" pitchFamily="34" charset="0"/>
              <a:ea typeface="黑体" panose="02010609060101010101" pitchFamily="49" charset="-122"/>
              <a:cs typeface="Arial" panose="020B0604020202020204" pitchFamily="34" charset="0"/>
            </a:endParaRPr>
          </a:p>
        </p:txBody>
      </p:sp>
      <p:sp>
        <p:nvSpPr>
          <p:cNvPr id="13" name="文本框 10"/>
          <p:cNvSpPr txBox="1"/>
          <p:nvPr/>
        </p:nvSpPr>
        <p:spPr>
          <a:xfrm>
            <a:off x="0" y="6423025"/>
            <a:ext cx="9144000" cy="461963"/>
          </a:xfrm>
          <a:prstGeom prst="rect">
            <a:avLst/>
          </a:prstGeom>
          <a:noFill/>
        </p:spPr>
        <p:txBody>
          <a:bodyPr>
            <a:spAutoFit/>
          </a:bodyPr>
          <a:lstStyle/>
          <a:p>
            <a:pPr marL="0" lvl="2" algn="ctr">
              <a:defRPr/>
            </a:pPr>
            <a:r>
              <a:rPr lang="en-US" altLang="zh-CN" dirty="0" err="1"/>
              <a:t>Gulshan</a:t>
            </a:r>
            <a:r>
              <a:rPr lang="en-US" altLang="zh-CN" dirty="0"/>
              <a:t> V.</a:t>
            </a:r>
            <a:r>
              <a:rPr lang="en-US" altLang="zh-CN" dirty="0">
                <a:latin typeface="Arial" panose="020B0604020202020204" pitchFamily="34" charset="0"/>
                <a:ea typeface="黑体" panose="02010609060101010101" pitchFamily="49" charset="-122"/>
                <a:cs typeface="Arial" panose="020B0604020202020204" pitchFamily="34" charset="0"/>
              </a:rPr>
              <a:t>,</a:t>
            </a:r>
            <a:r>
              <a:rPr lang="zh-CN" altLang="en-US" dirty="0">
                <a:latin typeface="Arial" panose="020B0604020202020204" pitchFamily="34" charset="0"/>
                <a:ea typeface="黑体" panose="02010609060101010101" pitchFamily="49" charset="-122"/>
                <a:cs typeface="Arial" panose="020B0604020202020204" pitchFamily="34" charset="0"/>
              </a:rPr>
              <a:t> </a:t>
            </a:r>
            <a:r>
              <a:rPr lang="en-US" altLang="zh-CN" dirty="0">
                <a:latin typeface="Arial" panose="020B0604020202020204" pitchFamily="34" charset="0"/>
                <a:ea typeface="黑体" panose="02010609060101010101" pitchFamily="49" charset="-122"/>
                <a:cs typeface="Arial" panose="020B0604020202020204" pitchFamily="34" charset="0"/>
              </a:rPr>
              <a:t>et al, </a:t>
            </a:r>
            <a:r>
              <a:rPr lang="en-US" altLang="zh-CN" dirty="0"/>
              <a:t>JAMA, 316(22): 2402-2410</a:t>
            </a:r>
            <a:r>
              <a:rPr lang="en-US" altLang="zh-CN" dirty="0">
                <a:effectLst>
                  <a:outerShdw blurRad="38100" dist="38100" dir="2700000" algn="tl">
                    <a:srgbClr val="000000">
                      <a:alpha val="43137"/>
                    </a:srgbClr>
                  </a:outerShdw>
                </a:effectLst>
              </a:rPr>
              <a:t>, 2016</a:t>
            </a:r>
            <a:endParaRPr kumimoji="1" lang="zh-CN" altLang="en-US" sz="2400" dirty="0">
              <a:solidFill>
                <a:srgbClr val="FFFF00"/>
              </a:solidFill>
              <a:effectLst>
                <a:outerShdw blurRad="38100" dist="38100" dir="2700000" algn="tl">
                  <a:srgbClr val="000000">
                    <a:alpha val="43137"/>
                  </a:srgbClr>
                </a:outerShdw>
              </a:effectLst>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ext Placeholder 2"/>
          <p:cNvSpPr>
            <a:spLocks noChangeArrowheads="1"/>
          </p:cNvSpPr>
          <p:nvPr/>
        </p:nvSpPr>
        <p:spPr bwMode="auto">
          <a:xfrm>
            <a:off x="539750" y="836613"/>
            <a:ext cx="8280400" cy="584200"/>
          </a:xfrm>
          <a:prstGeom prst="rect">
            <a:avLst/>
          </a:prstGeom>
          <a:solidFill>
            <a:srgbClr val="000073"/>
          </a:solidFill>
          <a:ln w="28575">
            <a:solidFill>
              <a:srgbClr val="FFFF00"/>
            </a:solidFill>
            <a:miter lim="800000"/>
            <a:headEnd/>
            <a:tailEnd/>
          </a:ln>
        </p:spPr>
        <p:txBody>
          <a:bodyPr lIns="45719" rIns="45719">
            <a:spAutoFit/>
          </a:bodyPr>
          <a:lstStyle/>
          <a:p>
            <a:pPr algn="ctr"/>
            <a:r>
              <a:rPr lang="zh-CN" altLang="en-US" sz="3200">
                <a:solidFill>
                  <a:srgbClr val="FFFF00"/>
                </a:solidFill>
                <a:ea typeface="黑体" pitchFamily="49" charset="-122"/>
                <a:cs typeface="Arial" charset="0"/>
                <a:sym typeface="黑体" pitchFamily="49" charset="-122"/>
              </a:rPr>
              <a:t>利用对抗学习让机器思考，提升模型智能程度</a:t>
            </a:r>
            <a:endParaRPr lang="en-US" altLang="zh-CN" sz="3200">
              <a:solidFill>
                <a:srgbClr val="FFFF00"/>
              </a:solidFill>
              <a:ea typeface="黑体" pitchFamily="49" charset="-122"/>
              <a:cs typeface="Arial" charset="0"/>
              <a:sym typeface="黑体" pitchFamily="49" charset="-122"/>
            </a:endParaRPr>
          </a:p>
        </p:txBody>
      </p:sp>
      <p:sp>
        <p:nvSpPr>
          <p:cNvPr id="78850" name="Text Placeholder 2"/>
          <p:cNvSpPr>
            <a:spLocks noChangeArrowheads="1"/>
          </p:cNvSpPr>
          <p:nvPr/>
        </p:nvSpPr>
        <p:spPr bwMode="auto">
          <a:xfrm>
            <a:off x="1042988" y="2005013"/>
            <a:ext cx="1774825" cy="830262"/>
          </a:xfrm>
          <a:prstGeom prst="rect">
            <a:avLst/>
          </a:prstGeom>
          <a:noFill/>
          <a:ln w="25400">
            <a:solidFill>
              <a:srgbClr val="FFFFFF"/>
            </a:solidFill>
            <a:miter lim="800000"/>
            <a:headEnd/>
            <a:tailEnd/>
          </a:ln>
        </p:spPr>
        <p:txBody>
          <a:bodyPr lIns="45719" rIns="45719">
            <a:spAutoFit/>
          </a:bodyPr>
          <a:lstStyle/>
          <a:p>
            <a:pPr algn="ctr"/>
            <a:r>
              <a:rPr lang="zh-CN" altLang="en-US" sz="2400">
                <a:solidFill>
                  <a:srgbClr val="FEFFFC"/>
                </a:solidFill>
                <a:ea typeface="黑体" pitchFamily="49" charset="-122"/>
                <a:cs typeface="Arial" charset="0"/>
                <a:sym typeface="黑体" pitchFamily="49" charset="-122"/>
              </a:rPr>
              <a:t>医疗影像</a:t>
            </a:r>
            <a:endParaRPr lang="en-US" altLang="zh-CN" sz="2400">
              <a:solidFill>
                <a:srgbClr val="FEFFFC"/>
              </a:solidFill>
              <a:ea typeface="黑体" pitchFamily="49" charset="-122"/>
              <a:cs typeface="Arial" charset="0"/>
              <a:sym typeface="黑体" pitchFamily="49" charset="-122"/>
            </a:endParaRPr>
          </a:p>
          <a:p>
            <a:pPr algn="ctr"/>
            <a:r>
              <a:rPr lang="zh-CN" altLang="en-US" sz="2400">
                <a:solidFill>
                  <a:srgbClr val="FEFFFC"/>
                </a:solidFill>
                <a:ea typeface="黑体" pitchFamily="49" charset="-122"/>
                <a:cs typeface="Arial" charset="0"/>
                <a:sym typeface="黑体" pitchFamily="49" charset="-122"/>
              </a:rPr>
              <a:t>生成器</a:t>
            </a:r>
          </a:p>
        </p:txBody>
      </p:sp>
      <p:sp>
        <p:nvSpPr>
          <p:cNvPr id="78851" name="Text Placeholder 2"/>
          <p:cNvSpPr>
            <a:spLocks noChangeArrowheads="1"/>
          </p:cNvSpPr>
          <p:nvPr/>
        </p:nvSpPr>
        <p:spPr bwMode="auto">
          <a:xfrm>
            <a:off x="5865813" y="3022600"/>
            <a:ext cx="1944687" cy="585788"/>
          </a:xfrm>
          <a:prstGeom prst="rect">
            <a:avLst/>
          </a:prstGeom>
          <a:noFill/>
          <a:ln w="12700">
            <a:noFill/>
            <a:miter lim="400000"/>
            <a:headEnd/>
            <a:tailEnd/>
          </a:ln>
        </p:spPr>
        <p:txBody>
          <a:bodyPr lIns="45719" rIns="45719">
            <a:spAutoFit/>
          </a:bodyPr>
          <a:lstStyle/>
          <a:p>
            <a:pPr algn="ctr"/>
            <a:r>
              <a:rPr lang="zh-CN" altLang="en-US" sz="3200">
                <a:solidFill>
                  <a:srgbClr val="FFFF00"/>
                </a:solidFill>
                <a:ea typeface="黑体" pitchFamily="49" charset="-122"/>
                <a:cs typeface="Arial" charset="0"/>
                <a:sym typeface="黑体" pitchFamily="49" charset="-122"/>
              </a:rPr>
              <a:t>对抗学习</a:t>
            </a:r>
          </a:p>
        </p:txBody>
      </p:sp>
      <p:sp>
        <p:nvSpPr>
          <p:cNvPr id="78852" name="Text Placeholder 2"/>
          <p:cNvSpPr>
            <a:spLocks noChangeArrowheads="1"/>
          </p:cNvSpPr>
          <p:nvPr/>
        </p:nvSpPr>
        <p:spPr bwMode="auto">
          <a:xfrm>
            <a:off x="3595688" y="3035300"/>
            <a:ext cx="1944687" cy="584200"/>
          </a:xfrm>
          <a:prstGeom prst="rect">
            <a:avLst/>
          </a:prstGeom>
          <a:noFill/>
          <a:ln w="12700">
            <a:noFill/>
            <a:miter lim="400000"/>
            <a:headEnd/>
            <a:tailEnd/>
          </a:ln>
        </p:spPr>
        <p:txBody>
          <a:bodyPr lIns="45719" rIns="45719">
            <a:spAutoFit/>
          </a:bodyPr>
          <a:lstStyle/>
          <a:p>
            <a:pPr algn="ctr"/>
            <a:r>
              <a:rPr lang="zh-CN" altLang="en-US" sz="3200">
                <a:solidFill>
                  <a:srgbClr val="FFFF00"/>
                </a:solidFill>
                <a:ea typeface="黑体" pitchFamily="49" charset="-122"/>
                <a:cs typeface="Arial" charset="0"/>
                <a:sym typeface="黑体" pitchFamily="49" charset="-122"/>
              </a:rPr>
              <a:t>多智能体</a:t>
            </a:r>
          </a:p>
        </p:txBody>
      </p:sp>
      <p:sp>
        <p:nvSpPr>
          <p:cNvPr id="78853" name="Text Placeholder 2"/>
          <p:cNvSpPr>
            <a:spLocks noChangeArrowheads="1"/>
          </p:cNvSpPr>
          <p:nvPr/>
        </p:nvSpPr>
        <p:spPr bwMode="auto">
          <a:xfrm>
            <a:off x="1042988" y="4076700"/>
            <a:ext cx="1774825" cy="831850"/>
          </a:xfrm>
          <a:prstGeom prst="rect">
            <a:avLst/>
          </a:prstGeom>
          <a:noFill/>
          <a:ln w="25400">
            <a:solidFill>
              <a:srgbClr val="FFFFFF"/>
            </a:solidFill>
            <a:miter lim="800000"/>
            <a:headEnd/>
            <a:tailEnd/>
          </a:ln>
        </p:spPr>
        <p:txBody>
          <a:bodyPr lIns="45719" rIns="45719">
            <a:spAutoFit/>
          </a:bodyPr>
          <a:lstStyle/>
          <a:p>
            <a:pPr algn="ctr"/>
            <a:r>
              <a:rPr lang="zh-CN" altLang="en-US" sz="2400">
                <a:solidFill>
                  <a:srgbClr val="FEFFFC"/>
                </a:solidFill>
                <a:ea typeface="黑体" pitchFamily="49" charset="-122"/>
                <a:cs typeface="Arial" charset="0"/>
                <a:sym typeface="黑体" pitchFamily="49" charset="-122"/>
              </a:rPr>
              <a:t>医疗影像</a:t>
            </a:r>
            <a:endParaRPr lang="en-US" altLang="zh-CN" sz="2400">
              <a:solidFill>
                <a:srgbClr val="FEFFFC"/>
              </a:solidFill>
              <a:ea typeface="黑体" pitchFamily="49" charset="-122"/>
              <a:cs typeface="Arial" charset="0"/>
              <a:sym typeface="黑体" pitchFamily="49" charset="-122"/>
            </a:endParaRPr>
          </a:p>
          <a:p>
            <a:pPr algn="ctr"/>
            <a:r>
              <a:rPr lang="zh-CN" altLang="en-US" sz="2400">
                <a:solidFill>
                  <a:srgbClr val="FEFFFC"/>
                </a:solidFill>
                <a:ea typeface="黑体" pitchFamily="49" charset="-122"/>
                <a:cs typeface="Arial" charset="0"/>
                <a:sym typeface="黑体" pitchFamily="49" charset="-122"/>
              </a:rPr>
              <a:t>判别器</a:t>
            </a:r>
          </a:p>
        </p:txBody>
      </p:sp>
      <p:pic>
        <p:nvPicPr>
          <p:cNvPr id="78854" name="Picture 4" descr="Picture 4"/>
          <p:cNvPicPr>
            <a:picLocks noChangeAspect="1"/>
          </p:cNvPicPr>
          <p:nvPr/>
        </p:nvPicPr>
        <p:blipFill>
          <a:blip r:embed="rId3"/>
          <a:srcRect/>
          <a:stretch>
            <a:fillRect/>
          </a:stretch>
        </p:blipFill>
        <p:spPr bwMode="auto">
          <a:xfrm>
            <a:off x="2922588" y="1657350"/>
            <a:ext cx="1331912" cy="1230313"/>
          </a:xfrm>
          <a:prstGeom prst="rect">
            <a:avLst/>
          </a:prstGeom>
          <a:noFill/>
          <a:ln w="9525">
            <a:solidFill>
              <a:srgbClr val="000033"/>
            </a:solidFill>
            <a:miter lim="800000"/>
            <a:headEnd/>
            <a:tailEnd/>
          </a:ln>
        </p:spPr>
      </p:pic>
      <p:grpSp>
        <p:nvGrpSpPr>
          <p:cNvPr id="78855" name="组合 1"/>
          <p:cNvGrpSpPr>
            <a:grpSpLocks/>
          </p:cNvGrpSpPr>
          <p:nvPr/>
        </p:nvGrpSpPr>
        <p:grpSpPr bwMode="auto">
          <a:xfrm>
            <a:off x="4456113" y="1666875"/>
            <a:ext cx="2428875" cy="1211263"/>
            <a:chOff x="4498587" y="2864192"/>
            <a:chExt cx="2428652" cy="1210581"/>
          </a:xfrm>
        </p:grpSpPr>
        <p:grpSp>
          <p:nvGrpSpPr>
            <p:cNvPr id="78970" name="组合 147"/>
            <p:cNvGrpSpPr>
              <a:grpSpLocks/>
            </p:cNvGrpSpPr>
            <p:nvPr/>
          </p:nvGrpSpPr>
          <p:grpSpPr bwMode="auto">
            <a:xfrm>
              <a:off x="4498587" y="2864192"/>
              <a:ext cx="536500" cy="1210581"/>
              <a:chOff x="0" y="0"/>
              <a:chExt cx="536497" cy="1210577"/>
            </a:xfrm>
          </p:grpSpPr>
          <p:grpSp>
            <p:nvGrpSpPr>
              <p:cNvPr id="79067" name="立方体 159"/>
              <p:cNvGrpSpPr>
                <a:grpSpLocks/>
              </p:cNvGrpSpPr>
              <p:nvPr/>
            </p:nvGrpSpPr>
            <p:grpSpPr bwMode="auto">
              <a:xfrm>
                <a:off x="-1" y="0"/>
                <a:ext cx="469396" cy="1210578"/>
                <a:chOff x="0" y="0"/>
                <a:chExt cx="469394" cy="1210577"/>
              </a:xfrm>
            </p:grpSpPr>
            <p:sp>
              <p:nvSpPr>
                <p:cNvPr id="79074"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75" name="形状"/>
                <p:cNvSpPr>
                  <a:spLocks/>
                </p:cNvSpPr>
                <p:nvPr/>
              </p:nvSpPr>
              <p:spPr bwMode="auto">
                <a:xfrm>
                  <a:off x="56280" y="-1"/>
                  <a:ext cx="413115" cy="1210579"/>
                </a:xfrm>
                <a:custGeom>
                  <a:avLst/>
                  <a:gdLst>
                    <a:gd name="T0" fmla="*/ 206558 w 21600"/>
                    <a:gd name="T1" fmla="*/ 605290 h 21600"/>
                    <a:gd name="T2" fmla="*/ 206558 w 21600"/>
                    <a:gd name="T3" fmla="*/ 605290 h 21600"/>
                    <a:gd name="T4" fmla="*/ 206558 w 21600"/>
                    <a:gd name="T5" fmla="*/ 605290 h 21600"/>
                    <a:gd name="T6" fmla="*/ 20655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76" name="形状"/>
                <p:cNvSpPr>
                  <a:spLocks/>
                </p:cNvSpPr>
                <p:nvPr/>
              </p:nvSpPr>
              <p:spPr bwMode="auto">
                <a:xfrm>
                  <a:off x="0" y="-1"/>
                  <a:ext cx="469395" cy="577591"/>
                </a:xfrm>
                <a:custGeom>
                  <a:avLst/>
                  <a:gdLst>
                    <a:gd name="T0" fmla="*/ 234698 w 21600"/>
                    <a:gd name="T1" fmla="*/ 288796 h 21600"/>
                    <a:gd name="T2" fmla="*/ 234698 w 21600"/>
                    <a:gd name="T3" fmla="*/ 288796 h 21600"/>
                    <a:gd name="T4" fmla="*/ 234698 w 21600"/>
                    <a:gd name="T5" fmla="*/ 288796 h 21600"/>
                    <a:gd name="T6" fmla="*/ 234698 w 21600"/>
                    <a:gd name="T7" fmla="*/ 28879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77"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9068" name="立方体 160"/>
              <p:cNvSpPr>
                <a:spLocks/>
              </p:cNvSpPr>
              <p:nvPr/>
            </p:nvSpPr>
            <p:spPr bwMode="auto">
              <a:xfrm>
                <a:off x="177800" y="284877"/>
                <a:ext cx="325147" cy="716523"/>
              </a:xfrm>
              <a:custGeom>
                <a:avLst/>
                <a:gdLst>
                  <a:gd name="T0" fmla="*/ 162574 w 21600"/>
                  <a:gd name="T1" fmla="*/ 358262 h 21600"/>
                  <a:gd name="T2" fmla="*/ 162574 w 21600"/>
                  <a:gd name="T3" fmla="*/ 358262 h 21600"/>
                  <a:gd name="T4" fmla="*/ 162574 w 21600"/>
                  <a:gd name="T5" fmla="*/ 358262 h 21600"/>
                  <a:gd name="T6" fmla="*/ 162574 w 21600"/>
                  <a:gd name="T7" fmla="*/ 3582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029"/>
                    </a:moveTo>
                    <a:lnTo>
                      <a:pt x="15808" y="0"/>
                    </a:lnTo>
                    <a:lnTo>
                      <a:pt x="21600" y="0"/>
                    </a:lnTo>
                    <a:lnTo>
                      <a:pt x="21600" y="11571"/>
                    </a:lnTo>
                    <a:lnTo>
                      <a:pt x="5792" y="21600"/>
                    </a:lnTo>
                    <a:lnTo>
                      <a:pt x="0" y="21600"/>
                    </a:lnTo>
                    <a:close/>
                    <a:moveTo>
                      <a:pt x="0" y="10029"/>
                    </a:moveTo>
                    <a:lnTo>
                      <a:pt x="5792" y="10029"/>
                    </a:lnTo>
                    <a:lnTo>
                      <a:pt x="21600" y="0"/>
                    </a:lnTo>
                    <a:moveTo>
                      <a:pt x="5792" y="10029"/>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nvGrpSpPr>
              <p:cNvPr id="79069" name="立方体 161"/>
              <p:cNvGrpSpPr>
                <a:grpSpLocks/>
              </p:cNvGrpSpPr>
              <p:nvPr/>
            </p:nvGrpSpPr>
            <p:grpSpPr bwMode="auto">
              <a:xfrm>
                <a:off x="67103" y="-1"/>
                <a:ext cx="469395" cy="1210579"/>
                <a:chOff x="0" y="0"/>
                <a:chExt cx="469394" cy="1210577"/>
              </a:xfrm>
            </p:grpSpPr>
            <p:sp>
              <p:nvSpPr>
                <p:cNvPr id="79070"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71" name="形状"/>
                <p:cNvSpPr>
                  <a:spLocks/>
                </p:cNvSpPr>
                <p:nvPr/>
              </p:nvSpPr>
              <p:spPr bwMode="auto">
                <a:xfrm>
                  <a:off x="56280" y="-1"/>
                  <a:ext cx="413115" cy="1210579"/>
                </a:xfrm>
                <a:custGeom>
                  <a:avLst/>
                  <a:gdLst>
                    <a:gd name="T0" fmla="*/ 206558 w 21600"/>
                    <a:gd name="T1" fmla="*/ 605290 h 21600"/>
                    <a:gd name="T2" fmla="*/ 206558 w 21600"/>
                    <a:gd name="T3" fmla="*/ 605290 h 21600"/>
                    <a:gd name="T4" fmla="*/ 206558 w 21600"/>
                    <a:gd name="T5" fmla="*/ 605290 h 21600"/>
                    <a:gd name="T6" fmla="*/ 20655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72" name="形状"/>
                <p:cNvSpPr>
                  <a:spLocks/>
                </p:cNvSpPr>
                <p:nvPr/>
              </p:nvSpPr>
              <p:spPr bwMode="auto">
                <a:xfrm>
                  <a:off x="0" y="-1"/>
                  <a:ext cx="469395" cy="577591"/>
                </a:xfrm>
                <a:custGeom>
                  <a:avLst/>
                  <a:gdLst>
                    <a:gd name="T0" fmla="*/ 234698 w 21600"/>
                    <a:gd name="T1" fmla="*/ 288796 h 21600"/>
                    <a:gd name="T2" fmla="*/ 234698 w 21600"/>
                    <a:gd name="T3" fmla="*/ 288796 h 21600"/>
                    <a:gd name="T4" fmla="*/ 234698 w 21600"/>
                    <a:gd name="T5" fmla="*/ 288796 h 21600"/>
                    <a:gd name="T6" fmla="*/ 234698 w 21600"/>
                    <a:gd name="T7" fmla="*/ 28879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73"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971" name="组合 148"/>
            <p:cNvGrpSpPr>
              <a:grpSpLocks/>
            </p:cNvGrpSpPr>
            <p:nvPr/>
          </p:nvGrpSpPr>
          <p:grpSpPr bwMode="auto">
            <a:xfrm>
              <a:off x="4767560" y="3071922"/>
              <a:ext cx="434401" cy="730993"/>
              <a:chOff x="0" y="0"/>
              <a:chExt cx="434399" cy="730990"/>
            </a:xfrm>
          </p:grpSpPr>
          <p:grpSp>
            <p:nvGrpSpPr>
              <p:cNvPr id="79052" name="立方体 156"/>
              <p:cNvGrpSpPr>
                <a:grpSpLocks/>
              </p:cNvGrpSpPr>
              <p:nvPr/>
            </p:nvGrpSpPr>
            <p:grpSpPr bwMode="auto">
              <a:xfrm>
                <a:off x="0" y="6288"/>
                <a:ext cx="250833" cy="724703"/>
                <a:chOff x="0" y="0"/>
                <a:chExt cx="250832" cy="724702"/>
              </a:xfrm>
            </p:grpSpPr>
            <p:sp>
              <p:nvSpPr>
                <p:cNvPr id="79063"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00"/>
                </a:solidFill>
                <a:ln w="12700" cap="flat">
                  <a:solidFill>
                    <a:srgbClr val="92D050"/>
                  </a:solidFill>
                  <a:miter lim="400000"/>
                  <a:headEnd/>
                  <a:tailEnd/>
                </a:ln>
              </p:spPr>
              <p:txBody>
                <a:bodyPr lIns="45719" tIns="45719" rIns="45719" bIns="45719"/>
                <a:lstStyle/>
                <a:p>
                  <a:endParaRPr lang="zh-CN" altLang="en-US"/>
                </a:p>
              </p:txBody>
            </p:sp>
            <p:sp>
              <p:nvSpPr>
                <p:cNvPr id="79064" name="形状"/>
                <p:cNvSpPr>
                  <a:spLocks/>
                </p:cNvSpPr>
                <p:nvPr/>
              </p:nvSpPr>
              <p:spPr bwMode="auto">
                <a:xfrm>
                  <a:off x="67263" y="0"/>
                  <a:ext cx="183570" cy="724703"/>
                </a:xfrm>
                <a:custGeom>
                  <a:avLst/>
                  <a:gdLst>
                    <a:gd name="T0" fmla="*/ 91785 w 21600"/>
                    <a:gd name="T1" fmla="*/ 362352 h 21600"/>
                    <a:gd name="T2" fmla="*/ 91785 w 21600"/>
                    <a:gd name="T3" fmla="*/ 362352 h 21600"/>
                    <a:gd name="T4" fmla="*/ 91785 w 21600"/>
                    <a:gd name="T5" fmla="*/ 362352 h 21600"/>
                    <a:gd name="T6" fmla="*/ 91785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65" name="形状"/>
                <p:cNvSpPr>
                  <a:spLocks/>
                </p:cNvSpPr>
                <p:nvPr/>
              </p:nvSpPr>
              <p:spPr bwMode="auto">
                <a:xfrm>
                  <a:off x="-1" y="-1"/>
                  <a:ext cx="250834" cy="256656"/>
                </a:xfrm>
                <a:custGeom>
                  <a:avLst/>
                  <a:gdLst>
                    <a:gd name="T0" fmla="*/ 125417 w 21600"/>
                    <a:gd name="T1" fmla="*/ 128328 h 21600"/>
                    <a:gd name="T2" fmla="*/ 125417 w 21600"/>
                    <a:gd name="T3" fmla="*/ 128328 h 21600"/>
                    <a:gd name="T4" fmla="*/ 125417 w 21600"/>
                    <a:gd name="T5" fmla="*/ 128328 h 21600"/>
                    <a:gd name="T6" fmla="*/ 125417 w 21600"/>
                    <a:gd name="T7" fmla="*/ 12832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66"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53" name="立方体 157"/>
              <p:cNvGrpSpPr>
                <a:grpSpLocks/>
              </p:cNvGrpSpPr>
              <p:nvPr/>
            </p:nvGrpSpPr>
            <p:grpSpPr bwMode="auto">
              <a:xfrm>
                <a:off x="88011" y="6288"/>
                <a:ext cx="250834" cy="724703"/>
                <a:chOff x="0" y="0"/>
                <a:chExt cx="250832" cy="724702"/>
              </a:xfrm>
            </p:grpSpPr>
            <p:sp>
              <p:nvSpPr>
                <p:cNvPr id="79059"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60" name="形状"/>
                <p:cNvSpPr>
                  <a:spLocks/>
                </p:cNvSpPr>
                <p:nvPr/>
              </p:nvSpPr>
              <p:spPr bwMode="auto">
                <a:xfrm>
                  <a:off x="67263" y="0"/>
                  <a:ext cx="183570" cy="724703"/>
                </a:xfrm>
                <a:custGeom>
                  <a:avLst/>
                  <a:gdLst>
                    <a:gd name="T0" fmla="*/ 91785 w 21600"/>
                    <a:gd name="T1" fmla="*/ 362352 h 21600"/>
                    <a:gd name="T2" fmla="*/ 91785 w 21600"/>
                    <a:gd name="T3" fmla="*/ 362352 h 21600"/>
                    <a:gd name="T4" fmla="*/ 91785 w 21600"/>
                    <a:gd name="T5" fmla="*/ 362352 h 21600"/>
                    <a:gd name="T6" fmla="*/ 91785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61" name="形状"/>
                <p:cNvSpPr>
                  <a:spLocks/>
                </p:cNvSpPr>
                <p:nvPr/>
              </p:nvSpPr>
              <p:spPr bwMode="auto">
                <a:xfrm>
                  <a:off x="-1" y="-1"/>
                  <a:ext cx="250834" cy="256656"/>
                </a:xfrm>
                <a:custGeom>
                  <a:avLst/>
                  <a:gdLst>
                    <a:gd name="T0" fmla="*/ 125417 w 21600"/>
                    <a:gd name="T1" fmla="*/ 128328 h 21600"/>
                    <a:gd name="T2" fmla="*/ 125417 w 21600"/>
                    <a:gd name="T3" fmla="*/ 128328 h 21600"/>
                    <a:gd name="T4" fmla="*/ 125417 w 21600"/>
                    <a:gd name="T5" fmla="*/ 128328 h 21600"/>
                    <a:gd name="T6" fmla="*/ 125417 w 21600"/>
                    <a:gd name="T7" fmla="*/ 12832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62"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54" name="立方体 158"/>
              <p:cNvGrpSpPr>
                <a:grpSpLocks/>
              </p:cNvGrpSpPr>
              <p:nvPr/>
            </p:nvGrpSpPr>
            <p:grpSpPr bwMode="auto">
              <a:xfrm>
                <a:off x="183566" y="-1"/>
                <a:ext cx="250834" cy="724704"/>
                <a:chOff x="0" y="0"/>
                <a:chExt cx="250832" cy="724702"/>
              </a:xfrm>
            </p:grpSpPr>
            <p:sp>
              <p:nvSpPr>
                <p:cNvPr id="79055"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56" name="形状"/>
                <p:cNvSpPr>
                  <a:spLocks/>
                </p:cNvSpPr>
                <p:nvPr/>
              </p:nvSpPr>
              <p:spPr bwMode="auto">
                <a:xfrm>
                  <a:off x="67263" y="0"/>
                  <a:ext cx="183570" cy="724703"/>
                </a:xfrm>
                <a:custGeom>
                  <a:avLst/>
                  <a:gdLst>
                    <a:gd name="T0" fmla="*/ 91785 w 21600"/>
                    <a:gd name="T1" fmla="*/ 362352 h 21600"/>
                    <a:gd name="T2" fmla="*/ 91785 w 21600"/>
                    <a:gd name="T3" fmla="*/ 362352 h 21600"/>
                    <a:gd name="T4" fmla="*/ 91785 w 21600"/>
                    <a:gd name="T5" fmla="*/ 362352 h 21600"/>
                    <a:gd name="T6" fmla="*/ 91785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57" name="形状"/>
                <p:cNvSpPr>
                  <a:spLocks/>
                </p:cNvSpPr>
                <p:nvPr/>
              </p:nvSpPr>
              <p:spPr bwMode="auto">
                <a:xfrm>
                  <a:off x="-1" y="-1"/>
                  <a:ext cx="250834" cy="256656"/>
                </a:xfrm>
                <a:custGeom>
                  <a:avLst/>
                  <a:gdLst>
                    <a:gd name="T0" fmla="*/ 125417 w 21600"/>
                    <a:gd name="T1" fmla="*/ 128328 h 21600"/>
                    <a:gd name="T2" fmla="*/ 125417 w 21600"/>
                    <a:gd name="T3" fmla="*/ 128328 h 21600"/>
                    <a:gd name="T4" fmla="*/ 125417 w 21600"/>
                    <a:gd name="T5" fmla="*/ 128328 h 21600"/>
                    <a:gd name="T6" fmla="*/ 125417 w 21600"/>
                    <a:gd name="T7" fmla="*/ 12832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58"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972" name="组合 149"/>
            <p:cNvGrpSpPr>
              <a:grpSpLocks/>
            </p:cNvGrpSpPr>
            <p:nvPr/>
          </p:nvGrpSpPr>
          <p:grpSpPr bwMode="auto">
            <a:xfrm>
              <a:off x="5070975" y="3223729"/>
              <a:ext cx="628101" cy="433665"/>
              <a:chOff x="0" y="0"/>
              <a:chExt cx="628098" cy="433662"/>
            </a:xfrm>
          </p:grpSpPr>
          <p:grpSp>
            <p:nvGrpSpPr>
              <p:cNvPr id="79027" name="立方体 150"/>
              <p:cNvGrpSpPr>
                <a:grpSpLocks/>
              </p:cNvGrpSpPr>
              <p:nvPr/>
            </p:nvGrpSpPr>
            <p:grpSpPr bwMode="auto">
              <a:xfrm>
                <a:off x="0" y="9509"/>
                <a:ext cx="239609" cy="422529"/>
                <a:chOff x="0" y="0"/>
                <a:chExt cx="239608" cy="422527"/>
              </a:xfrm>
            </p:grpSpPr>
            <p:sp>
              <p:nvSpPr>
                <p:cNvPr id="79048"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miter lim="400000"/>
                  <a:headEnd/>
                  <a:tailEnd/>
                </a:ln>
              </p:spPr>
              <p:txBody>
                <a:bodyPr lIns="45719" tIns="45719" rIns="45719" bIns="45719"/>
                <a:lstStyle/>
                <a:p>
                  <a:endParaRPr lang="zh-CN" altLang="en-US"/>
                </a:p>
              </p:txBody>
            </p:sp>
            <p:sp>
              <p:nvSpPr>
                <p:cNvPr id="79049"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50"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51"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28" name="立方体 151"/>
              <p:cNvGrpSpPr>
                <a:grpSpLocks/>
              </p:cNvGrpSpPr>
              <p:nvPr/>
            </p:nvGrpSpPr>
            <p:grpSpPr bwMode="auto">
              <a:xfrm>
                <a:off x="0" y="11135"/>
                <a:ext cx="239609" cy="422528"/>
                <a:chOff x="0" y="0"/>
                <a:chExt cx="239608" cy="422527"/>
              </a:xfrm>
            </p:grpSpPr>
            <p:sp>
              <p:nvSpPr>
                <p:cNvPr id="79044"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miter lim="400000"/>
                  <a:headEnd/>
                  <a:tailEnd/>
                </a:ln>
              </p:spPr>
              <p:txBody>
                <a:bodyPr lIns="45719" tIns="45719" rIns="45719" bIns="45719"/>
                <a:lstStyle/>
                <a:p>
                  <a:endParaRPr lang="zh-CN" altLang="en-US"/>
                </a:p>
              </p:txBody>
            </p:sp>
            <p:sp>
              <p:nvSpPr>
                <p:cNvPr id="79045"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46"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47"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29" name="立方体 152"/>
              <p:cNvGrpSpPr>
                <a:grpSpLocks/>
              </p:cNvGrpSpPr>
              <p:nvPr/>
            </p:nvGrpSpPr>
            <p:grpSpPr bwMode="auto">
              <a:xfrm>
                <a:off x="127002" y="7423"/>
                <a:ext cx="239609" cy="422529"/>
                <a:chOff x="0" y="0"/>
                <a:chExt cx="239608" cy="422527"/>
              </a:xfrm>
            </p:grpSpPr>
            <p:sp>
              <p:nvSpPr>
                <p:cNvPr id="79040"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41"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42"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43"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30" name="立方体 153"/>
              <p:cNvGrpSpPr>
                <a:grpSpLocks/>
              </p:cNvGrpSpPr>
              <p:nvPr/>
            </p:nvGrpSpPr>
            <p:grpSpPr bwMode="auto">
              <a:xfrm>
                <a:off x="261487" y="3711"/>
                <a:ext cx="239609" cy="422529"/>
                <a:chOff x="0" y="0"/>
                <a:chExt cx="239608" cy="422527"/>
              </a:xfrm>
            </p:grpSpPr>
            <p:sp>
              <p:nvSpPr>
                <p:cNvPr id="79036"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37"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38"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39"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31" name="立方体 155"/>
              <p:cNvGrpSpPr>
                <a:grpSpLocks/>
              </p:cNvGrpSpPr>
              <p:nvPr/>
            </p:nvGrpSpPr>
            <p:grpSpPr bwMode="auto">
              <a:xfrm>
                <a:off x="388490" y="-1"/>
                <a:ext cx="239609" cy="422529"/>
                <a:chOff x="0" y="0"/>
                <a:chExt cx="239608" cy="422527"/>
              </a:xfrm>
            </p:grpSpPr>
            <p:sp>
              <p:nvSpPr>
                <p:cNvPr id="79032"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33"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34"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35"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973" name="组合 147"/>
            <p:cNvGrpSpPr>
              <a:grpSpLocks/>
            </p:cNvGrpSpPr>
            <p:nvPr/>
          </p:nvGrpSpPr>
          <p:grpSpPr bwMode="auto">
            <a:xfrm flipH="1">
              <a:off x="6390739" y="2864192"/>
              <a:ext cx="536500" cy="1210581"/>
              <a:chOff x="0" y="0"/>
              <a:chExt cx="536497" cy="1210577"/>
            </a:xfrm>
          </p:grpSpPr>
          <p:grpSp>
            <p:nvGrpSpPr>
              <p:cNvPr id="79016" name="立方体 159"/>
              <p:cNvGrpSpPr>
                <a:grpSpLocks/>
              </p:cNvGrpSpPr>
              <p:nvPr/>
            </p:nvGrpSpPr>
            <p:grpSpPr bwMode="auto">
              <a:xfrm>
                <a:off x="-1" y="0"/>
                <a:ext cx="469396" cy="1210578"/>
                <a:chOff x="0" y="0"/>
                <a:chExt cx="469394" cy="1210577"/>
              </a:xfrm>
            </p:grpSpPr>
            <p:sp>
              <p:nvSpPr>
                <p:cNvPr id="79023"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24" name="形状"/>
                <p:cNvSpPr>
                  <a:spLocks/>
                </p:cNvSpPr>
                <p:nvPr/>
              </p:nvSpPr>
              <p:spPr bwMode="auto">
                <a:xfrm>
                  <a:off x="56280" y="-1"/>
                  <a:ext cx="413115" cy="1210579"/>
                </a:xfrm>
                <a:custGeom>
                  <a:avLst/>
                  <a:gdLst>
                    <a:gd name="T0" fmla="*/ 206558 w 21600"/>
                    <a:gd name="T1" fmla="*/ 605290 h 21600"/>
                    <a:gd name="T2" fmla="*/ 206558 w 21600"/>
                    <a:gd name="T3" fmla="*/ 605290 h 21600"/>
                    <a:gd name="T4" fmla="*/ 206558 w 21600"/>
                    <a:gd name="T5" fmla="*/ 605290 h 21600"/>
                    <a:gd name="T6" fmla="*/ 20655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25" name="形状"/>
                <p:cNvSpPr>
                  <a:spLocks/>
                </p:cNvSpPr>
                <p:nvPr/>
              </p:nvSpPr>
              <p:spPr bwMode="auto">
                <a:xfrm>
                  <a:off x="0" y="-1"/>
                  <a:ext cx="469395" cy="577591"/>
                </a:xfrm>
                <a:custGeom>
                  <a:avLst/>
                  <a:gdLst>
                    <a:gd name="T0" fmla="*/ 234698 w 21600"/>
                    <a:gd name="T1" fmla="*/ 288796 h 21600"/>
                    <a:gd name="T2" fmla="*/ 234698 w 21600"/>
                    <a:gd name="T3" fmla="*/ 288796 h 21600"/>
                    <a:gd name="T4" fmla="*/ 234698 w 21600"/>
                    <a:gd name="T5" fmla="*/ 288796 h 21600"/>
                    <a:gd name="T6" fmla="*/ 234698 w 21600"/>
                    <a:gd name="T7" fmla="*/ 28879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26"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9017" name="立方体 160"/>
              <p:cNvSpPr>
                <a:spLocks/>
              </p:cNvSpPr>
              <p:nvPr/>
            </p:nvSpPr>
            <p:spPr bwMode="auto">
              <a:xfrm>
                <a:off x="177800" y="284877"/>
                <a:ext cx="325147" cy="716523"/>
              </a:xfrm>
              <a:custGeom>
                <a:avLst/>
                <a:gdLst>
                  <a:gd name="T0" fmla="*/ 162574 w 21600"/>
                  <a:gd name="T1" fmla="*/ 358262 h 21600"/>
                  <a:gd name="T2" fmla="*/ 162574 w 21600"/>
                  <a:gd name="T3" fmla="*/ 358262 h 21600"/>
                  <a:gd name="T4" fmla="*/ 162574 w 21600"/>
                  <a:gd name="T5" fmla="*/ 358262 h 21600"/>
                  <a:gd name="T6" fmla="*/ 162574 w 21600"/>
                  <a:gd name="T7" fmla="*/ 3582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029"/>
                    </a:moveTo>
                    <a:lnTo>
                      <a:pt x="15808" y="0"/>
                    </a:lnTo>
                    <a:lnTo>
                      <a:pt x="21600" y="0"/>
                    </a:lnTo>
                    <a:lnTo>
                      <a:pt x="21600" y="11571"/>
                    </a:lnTo>
                    <a:lnTo>
                      <a:pt x="5792" y="21600"/>
                    </a:lnTo>
                    <a:lnTo>
                      <a:pt x="0" y="21600"/>
                    </a:lnTo>
                    <a:close/>
                    <a:moveTo>
                      <a:pt x="0" y="10029"/>
                    </a:moveTo>
                    <a:lnTo>
                      <a:pt x="5792" y="10029"/>
                    </a:lnTo>
                    <a:lnTo>
                      <a:pt x="21600" y="0"/>
                    </a:lnTo>
                    <a:moveTo>
                      <a:pt x="5792" y="10029"/>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nvGrpSpPr>
              <p:cNvPr id="79018" name="立方体 161"/>
              <p:cNvGrpSpPr>
                <a:grpSpLocks/>
              </p:cNvGrpSpPr>
              <p:nvPr/>
            </p:nvGrpSpPr>
            <p:grpSpPr bwMode="auto">
              <a:xfrm>
                <a:off x="67103" y="-1"/>
                <a:ext cx="469395" cy="1210579"/>
                <a:chOff x="0" y="0"/>
                <a:chExt cx="469394" cy="1210577"/>
              </a:xfrm>
            </p:grpSpPr>
            <p:sp>
              <p:nvSpPr>
                <p:cNvPr id="79019"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20" name="形状"/>
                <p:cNvSpPr>
                  <a:spLocks/>
                </p:cNvSpPr>
                <p:nvPr/>
              </p:nvSpPr>
              <p:spPr bwMode="auto">
                <a:xfrm>
                  <a:off x="56280" y="-1"/>
                  <a:ext cx="413115" cy="1210579"/>
                </a:xfrm>
                <a:custGeom>
                  <a:avLst/>
                  <a:gdLst>
                    <a:gd name="T0" fmla="*/ 206558 w 21600"/>
                    <a:gd name="T1" fmla="*/ 605290 h 21600"/>
                    <a:gd name="T2" fmla="*/ 206558 w 21600"/>
                    <a:gd name="T3" fmla="*/ 605290 h 21600"/>
                    <a:gd name="T4" fmla="*/ 206558 w 21600"/>
                    <a:gd name="T5" fmla="*/ 605290 h 21600"/>
                    <a:gd name="T6" fmla="*/ 20655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21600" y="0"/>
                      </a:lnTo>
                      <a:lnTo>
                        <a:pt x="21600" y="11294"/>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21" name="形状"/>
                <p:cNvSpPr>
                  <a:spLocks/>
                </p:cNvSpPr>
                <p:nvPr/>
              </p:nvSpPr>
              <p:spPr bwMode="auto">
                <a:xfrm>
                  <a:off x="0" y="-1"/>
                  <a:ext cx="469395" cy="577591"/>
                </a:xfrm>
                <a:custGeom>
                  <a:avLst/>
                  <a:gdLst>
                    <a:gd name="T0" fmla="*/ 234698 w 21600"/>
                    <a:gd name="T1" fmla="*/ 288796 h 21600"/>
                    <a:gd name="T2" fmla="*/ 234698 w 21600"/>
                    <a:gd name="T3" fmla="*/ 288796 h 21600"/>
                    <a:gd name="T4" fmla="*/ 234698 w 21600"/>
                    <a:gd name="T5" fmla="*/ 288796 h 21600"/>
                    <a:gd name="T6" fmla="*/ 234698 w 21600"/>
                    <a:gd name="T7" fmla="*/ 28879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22" name="形状"/>
                <p:cNvSpPr>
                  <a:spLocks/>
                </p:cNvSpPr>
                <p:nvPr/>
              </p:nvSpPr>
              <p:spPr bwMode="auto">
                <a:xfrm>
                  <a:off x="0" y="-1"/>
                  <a:ext cx="469395" cy="1210579"/>
                </a:xfrm>
                <a:custGeom>
                  <a:avLst/>
                  <a:gdLst>
                    <a:gd name="T0" fmla="*/ 234698 w 21600"/>
                    <a:gd name="T1" fmla="*/ 605290 h 21600"/>
                    <a:gd name="T2" fmla="*/ 234698 w 21600"/>
                    <a:gd name="T3" fmla="*/ 605290 h 21600"/>
                    <a:gd name="T4" fmla="*/ 234698 w 21600"/>
                    <a:gd name="T5" fmla="*/ 605290 h 21600"/>
                    <a:gd name="T6" fmla="*/ 234698 w 21600"/>
                    <a:gd name="T7" fmla="*/ 60529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10306"/>
                      </a:moveTo>
                      <a:lnTo>
                        <a:pt x="19010" y="0"/>
                      </a:lnTo>
                      <a:lnTo>
                        <a:pt x="21600" y="0"/>
                      </a:lnTo>
                      <a:lnTo>
                        <a:pt x="21600" y="11294"/>
                      </a:lnTo>
                      <a:lnTo>
                        <a:pt x="2590" y="21600"/>
                      </a:lnTo>
                      <a:lnTo>
                        <a:pt x="0" y="21600"/>
                      </a:lnTo>
                      <a:close/>
                      <a:moveTo>
                        <a:pt x="0" y="10306"/>
                      </a:moveTo>
                      <a:lnTo>
                        <a:pt x="2590" y="10306"/>
                      </a:lnTo>
                      <a:lnTo>
                        <a:pt x="21600" y="0"/>
                      </a:lnTo>
                      <a:moveTo>
                        <a:pt x="2590" y="10306"/>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974" name="组合 148"/>
            <p:cNvGrpSpPr>
              <a:grpSpLocks/>
            </p:cNvGrpSpPr>
            <p:nvPr/>
          </p:nvGrpSpPr>
          <p:grpSpPr bwMode="auto">
            <a:xfrm flipH="1">
              <a:off x="6223866" y="3071922"/>
              <a:ext cx="434401" cy="730993"/>
              <a:chOff x="0" y="0"/>
              <a:chExt cx="434399" cy="730990"/>
            </a:xfrm>
          </p:grpSpPr>
          <p:grpSp>
            <p:nvGrpSpPr>
              <p:cNvPr id="79001" name="立方体 156"/>
              <p:cNvGrpSpPr>
                <a:grpSpLocks/>
              </p:cNvGrpSpPr>
              <p:nvPr/>
            </p:nvGrpSpPr>
            <p:grpSpPr bwMode="auto">
              <a:xfrm>
                <a:off x="0" y="6288"/>
                <a:ext cx="250833" cy="724703"/>
                <a:chOff x="0" y="0"/>
                <a:chExt cx="250832" cy="724702"/>
              </a:xfrm>
            </p:grpSpPr>
            <p:sp>
              <p:nvSpPr>
                <p:cNvPr id="79012"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00"/>
                </a:solidFill>
                <a:ln w="12700" cap="flat">
                  <a:solidFill>
                    <a:srgbClr val="92D050"/>
                  </a:solidFill>
                  <a:miter lim="400000"/>
                  <a:headEnd/>
                  <a:tailEnd/>
                </a:ln>
              </p:spPr>
              <p:txBody>
                <a:bodyPr lIns="45719" tIns="45719" rIns="45719" bIns="45719"/>
                <a:lstStyle/>
                <a:p>
                  <a:endParaRPr lang="zh-CN" altLang="en-US"/>
                </a:p>
              </p:txBody>
            </p:sp>
            <p:sp>
              <p:nvSpPr>
                <p:cNvPr id="79013" name="形状"/>
                <p:cNvSpPr>
                  <a:spLocks/>
                </p:cNvSpPr>
                <p:nvPr/>
              </p:nvSpPr>
              <p:spPr bwMode="auto">
                <a:xfrm>
                  <a:off x="67263" y="0"/>
                  <a:ext cx="183570" cy="724703"/>
                </a:xfrm>
                <a:custGeom>
                  <a:avLst/>
                  <a:gdLst>
                    <a:gd name="T0" fmla="*/ 91785 w 21600"/>
                    <a:gd name="T1" fmla="*/ 362352 h 21600"/>
                    <a:gd name="T2" fmla="*/ 91785 w 21600"/>
                    <a:gd name="T3" fmla="*/ 362352 h 21600"/>
                    <a:gd name="T4" fmla="*/ 91785 w 21600"/>
                    <a:gd name="T5" fmla="*/ 362352 h 21600"/>
                    <a:gd name="T6" fmla="*/ 91785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14" name="形状"/>
                <p:cNvSpPr>
                  <a:spLocks/>
                </p:cNvSpPr>
                <p:nvPr/>
              </p:nvSpPr>
              <p:spPr bwMode="auto">
                <a:xfrm>
                  <a:off x="-1" y="-1"/>
                  <a:ext cx="250834" cy="256656"/>
                </a:xfrm>
                <a:custGeom>
                  <a:avLst/>
                  <a:gdLst>
                    <a:gd name="T0" fmla="*/ 125417 w 21600"/>
                    <a:gd name="T1" fmla="*/ 128328 h 21600"/>
                    <a:gd name="T2" fmla="*/ 125417 w 21600"/>
                    <a:gd name="T3" fmla="*/ 128328 h 21600"/>
                    <a:gd name="T4" fmla="*/ 125417 w 21600"/>
                    <a:gd name="T5" fmla="*/ 128328 h 21600"/>
                    <a:gd name="T6" fmla="*/ 125417 w 21600"/>
                    <a:gd name="T7" fmla="*/ 12832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15"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02" name="立方体 157"/>
              <p:cNvGrpSpPr>
                <a:grpSpLocks/>
              </p:cNvGrpSpPr>
              <p:nvPr/>
            </p:nvGrpSpPr>
            <p:grpSpPr bwMode="auto">
              <a:xfrm>
                <a:off x="88011" y="6288"/>
                <a:ext cx="250834" cy="724703"/>
                <a:chOff x="0" y="0"/>
                <a:chExt cx="250832" cy="724702"/>
              </a:xfrm>
            </p:grpSpPr>
            <p:sp>
              <p:nvSpPr>
                <p:cNvPr id="79008"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09" name="形状"/>
                <p:cNvSpPr>
                  <a:spLocks/>
                </p:cNvSpPr>
                <p:nvPr/>
              </p:nvSpPr>
              <p:spPr bwMode="auto">
                <a:xfrm>
                  <a:off x="67263" y="0"/>
                  <a:ext cx="183570" cy="724703"/>
                </a:xfrm>
                <a:custGeom>
                  <a:avLst/>
                  <a:gdLst>
                    <a:gd name="T0" fmla="*/ 91785 w 21600"/>
                    <a:gd name="T1" fmla="*/ 362352 h 21600"/>
                    <a:gd name="T2" fmla="*/ 91785 w 21600"/>
                    <a:gd name="T3" fmla="*/ 362352 h 21600"/>
                    <a:gd name="T4" fmla="*/ 91785 w 21600"/>
                    <a:gd name="T5" fmla="*/ 362352 h 21600"/>
                    <a:gd name="T6" fmla="*/ 91785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10" name="形状"/>
                <p:cNvSpPr>
                  <a:spLocks/>
                </p:cNvSpPr>
                <p:nvPr/>
              </p:nvSpPr>
              <p:spPr bwMode="auto">
                <a:xfrm>
                  <a:off x="-1" y="-1"/>
                  <a:ext cx="250834" cy="256656"/>
                </a:xfrm>
                <a:custGeom>
                  <a:avLst/>
                  <a:gdLst>
                    <a:gd name="T0" fmla="*/ 125417 w 21600"/>
                    <a:gd name="T1" fmla="*/ 128328 h 21600"/>
                    <a:gd name="T2" fmla="*/ 125417 w 21600"/>
                    <a:gd name="T3" fmla="*/ 128328 h 21600"/>
                    <a:gd name="T4" fmla="*/ 125417 w 21600"/>
                    <a:gd name="T5" fmla="*/ 128328 h 21600"/>
                    <a:gd name="T6" fmla="*/ 125417 w 21600"/>
                    <a:gd name="T7" fmla="*/ 12832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11"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9003" name="立方体 158"/>
              <p:cNvGrpSpPr>
                <a:grpSpLocks/>
              </p:cNvGrpSpPr>
              <p:nvPr/>
            </p:nvGrpSpPr>
            <p:grpSpPr bwMode="auto">
              <a:xfrm>
                <a:off x="183566" y="-1"/>
                <a:ext cx="250834" cy="724704"/>
                <a:chOff x="0" y="0"/>
                <a:chExt cx="250832" cy="724702"/>
              </a:xfrm>
            </p:grpSpPr>
            <p:sp>
              <p:nvSpPr>
                <p:cNvPr id="79004"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9005" name="形状"/>
                <p:cNvSpPr>
                  <a:spLocks/>
                </p:cNvSpPr>
                <p:nvPr/>
              </p:nvSpPr>
              <p:spPr bwMode="auto">
                <a:xfrm>
                  <a:off x="67263" y="0"/>
                  <a:ext cx="183570" cy="724703"/>
                </a:xfrm>
                <a:custGeom>
                  <a:avLst/>
                  <a:gdLst>
                    <a:gd name="T0" fmla="*/ 91785 w 21600"/>
                    <a:gd name="T1" fmla="*/ 362352 h 21600"/>
                    <a:gd name="T2" fmla="*/ 91785 w 21600"/>
                    <a:gd name="T3" fmla="*/ 362352 h 21600"/>
                    <a:gd name="T4" fmla="*/ 91785 w 21600"/>
                    <a:gd name="T5" fmla="*/ 362352 h 21600"/>
                    <a:gd name="T6" fmla="*/ 91785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21600" y="0"/>
                      </a:lnTo>
                      <a:lnTo>
                        <a:pt x="21600" y="13950"/>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06" name="形状"/>
                <p:cNvSpPr>
                  <a:spLocks/>
                </p:cNvSpPr>
                <p:nvPr/>
              </p:nvSpPr>
              <p:spPr bwMode="auto">
                <a:xfrm>
                  <a:off x="-1" y="-1"/>
                  <a:ext cx="250834" cy="256656"/>
                </a:xfrm>
                <a:custGeom>
                  <a:avLst/>
                  <a:gdLst>
                    <a:gd name="T0" fmla="*/ 125417 w 21600"/>
                    <a:gd name="T1" fmla="*/ 128328 h 21600"/>
                    <a:gd name="T2" fmla="*/ 125417 w 21600"/>
                    <a:gd name="T3" fmla="*/ 128328 h 21600"/>
                    <a:gd name="T4" fmla="*/ 125417 w 21600"/>
                    <a:gd name="T5" fmla="*/ 128328 h 21600"/>
                    <a:gd name="T6" fmla="*/ 125417 w 21600"/>
                    <a:gd name="T7" fmla="*/ 12832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07" name="形状"/>
                <p:cNvSpPr>
                  <a:spLocks/>
                </p:cNvSpPr>
                <p:nvPr/>
              </p:nvSpPr>
              <p:spPr bwMode="auto">
                <a:xfrm>
                  <a:off x="-1" y="0"/>
                  <a:ext cx="250834" cy="724703"/>
                </a:xfrm>
                <a:custGeom>
                  <a:avLst/>
                  <a:gdLst>
                    <a:gd name="T0" fmla="*/ 125417 w 21600"/>
                    <a:gd name="T1" fmla="*/ 362352 h 21600"/>
                    <a:gd name="T2" fmla="*/ 125417 w 21600"/>
                    <a:gd name="T3" fmla="*/ 362352 h 21600"/>
                    <a:gd name="T4" fmla="*/ 125417 w 21600"/>
                    <a:gd name="T5" fmla="*/ 362352 h 21600"/>
                    <a:gd name="T6" fmla="*/ 125417 w 21600"/>
                    <a:gd name="T7" fmla="*/ 36235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650"/>
                      </a:moveTo>
                      <a:lnTo>
                        <a:pt x="15808" y="0"/>
                      </a:lnTo>
                      <a:lnTo>
                        <a:pt x="21600" y="0"/>
                      </a:lnTo>
                      <a:lnTo>
                        <a:pt x="21600" y="13950"/>
                      </a:lnTo>
                      <a:lnTo>
                        <a:pt x="5792" y="21600"/>
                      </a:lnTo>
                      <a:lnTo>
                        <a:pt x="0" y="21600"/>
                      </a:lnTo>
                      <a:close/>
                      <a:moveTo>
                        <a:pt x="0" y="7650"/>
                      </a:moveTo>
                      <a:lnTo>
                        <a:pt x="5792" y="7650"/>
                      </a:lnTo>
                      <a:lnTo>
                        <a:pt x="21600" y="0"/>
                      </a:lnTo>
                      <a:moveTo>
                        <a:pt x="5792" y="7650"/>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975" name="组合 149"/>
            <p:cNvGrpSpPr>
              <a:grpSpLocks/>
            </p:cNvGrpSpPr>
            <p:nvPr/>
          </p:nvGrpSpPr>
          <p:grpSpPr bwMode="auto">
            <a:xfrm flipH="1">
              <a:off x="5726751" y="3223729"/>
              <a:ext cx="628100" cy="433665"/>
              <a:chOff x="0" y="0"/>
              <a:chExt cx="628098" cy="433662"/>
            </a:xfrm>
          </p:grpSpPr>
          <p:grpSp>
            <p:nvGrpSpPr>
              <p:cNvPr id="78976" name="立方体 150"/>
              <p:cNvGrpSpPr>
                <a:grpSpLocks/>
              </p:cNvGrpSpPr>
              <p:nvPr/>
            </p:nvGrpSpPr>
            <p:grpSpPr bwMode="auto">
              <a:xfrm>
                <a:off x="0" y="9509"/>
                <a:ext cx="239609" cy="422529"/>
                <a:chOff x="0" y="0"/>
                <a:chExt cx="239608" cy="422527"/>
              </a:xfrm>
            </p:grpSpPr>
            <p:sp>
              <p:nvSpPr>
                <p:cNvPr id="78997"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miter lim="400000"/>
                  <a:headEnd/>
                  <a:tailEnd/>
                </a:ln>
              </p:spPr>
              <p:txBody>
                <a:bodyPr lIns="45719" tIns="45719" rIns="45719" bIns="45719"/>
                <a:lstStyle/>
                <a:p>
                  <a:endParaRPr lang="zh-CN" altLang="en-US"/>
                </a:p>
              </p:txBody>
            </p:sp>
            <p:sp>
              <p:nvSpPr>
                <p:cNvPr id="78998"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99"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9000"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77" name="立方体 151"/>
              <p:cNvGrpSpPr>
                <a:grpSpLocks/>
              </p:cNvGrpSpPr>
              <p:nvPr/>
            </p:nvGrpSpPr>
            <p:grpSpPr bwMode="auto">
              <a:xfrm>
                <a:off x="0" y="11135"/>
                <a:ext cx="239609" cy="422528"/>
                <a:chOff x="0" y="0"/>
                <a:chExt cx="239608" cy="422527"/>
              </a:xfrm>
            </p:grpSpPr>
            <p:sp>
              <p:nvSpPr>
                <p:cNvPr id="78993"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00"/>
                </a:solidFill>
                <a:ln w="12700" cap="flat">
                  <a:solidFill>
                    <a:srgbClr val="92D050"/>
                  </a:solidFill>
                  <a:miter lim="400000"/>
                  <a:headEnd/>
                  <a:tailEnd/>
                </a:ln>
              </p:spPr>
              <p:txBody>
                <a:bodyPr lIns="45719" tIns="45719" rIns="45719" bIns="45719"/>
                <a:lstStyle/>
                <a:p>
                  <a:endParaRPr lang="zh-CN" altLang="en-US"/>
                </a:p>
              </p:txBody>
            </p:sp>
            <p:sp>
              <p:nvSpPr>
                <p:cNvPr id="78994"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95"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96"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78" name="立方体 152"/>
              <p:cNvGrpSpPr>
                <a:grpSpLocks/>
              </p:cNvGrpSpPr>
              <p:nvPr/>
            </p:nvGrpSpPr>
            <p:grpSpPr bwMode="auto">
              <a:xfrm>
                <a:off x="127002" y="7423"/>
                <a:ext cx="239609" cy="422529"/>
                <a:chOff x="0" y="0"/>
                <a:chExt cx="239608" cy="422527"/>
              </a:xfrm>
            </p:grpSpPr>
            <p:sp>
              <p:nvSpPr>
                <p:cNvPr id="78989"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8990"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91"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92"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79" name="立方体 153"/>
              <p:cNvGrpSpPr>
                <a:grpSpLocks/>
              </p:cNvGrpSpPr>
              <p:nvPr/>
            </p:nvGrpSpPr>
            <p:grpSpPr bwMode="auto">
              <a:xfrm>
                <a:off x="261487" y="3711"/>
                <a:ext cx="239609" cy="422529"/>
                <a:chOff x="0" y="0"/>
                <a:chExt cx="239608" cy="422527"/>
              </a:xfrm>
            </p:grpSpPr>
            <p:sp>
              <p:nvSpPr>
                <p:cNvPr id="78985"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8986"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87"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88"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80" name="立方体 155"/>
              <p:cNvGrpSpPr>
                <a:grpSpLocks/>
              </p:cNvGrpSpPr>
              <p:nvPr/>
            </p:nvGrpSpPr>
            <p:grpSpPr bwMode="auto">
              <a:xfrm>
                <a:off x="388490" y="-1"/>
                <a:ext cx="239609" cy="422529"/>
                <a:chOff x="0" y="0"/>
                <a:chExt cx="239608" cy="422527"/>
              </a:xfrm>
            </p:grpSpPr>
            <p:sp>
              <p:nvSpPr>
                <p:cNvPr id="78981"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path>
                  </a:pathLst>
                </a:custGeom>
                <a:solidFill>
                  <a:srgbClr val="FFFFFF"/>
                </a:solidFill>
                <a:ln w="12700" cap="flat">
                  <a:solidFill>
                    <a:srgbClr val="92D050"/>
                  </a:solidFill>
                  <a:miter lim="400000"/>
                  <a:headEnd/>
                  <a:tailEnd/>
                </a:ln>
              </p:spPr>
              <p:txBody>
                <a:bodyPr lIns="45719" tIns="45719" rIns="45719" bIns="45719"/>
                <a:lstStyle/>
                <a:p>
                  <a:endParaRPr lang="zh-CN" altLang="en-US"/>
                </a:p>
              </p:txBody>
            </p:sp>
            <p:sp>
              <p:nvSpPr>
                <p:cNvPr id="78982" name="形状"/>
                <p:cNvSpPr>
                  <a:spLocks/>
                </p:cNvSpPr>
                <p:nvPr/>
              </p:nvSpPr>
              <p:spPr bwMode="auto">
                <a:xfrm>
                  <a:off x="103680" y="0"/>
                  <a:ext cx="135929" cy="422528"/>
                </a:xfrm>
                <a:custGeom>
                  <a:avLst/>
                  <a:gdLst>
                    <a:gd name="T0" fmla="*/ 67965 w 21600"/>
                    <a:gd name="T1" fmla="*/ 211264 h 21600"/>
                    <a:gd name="T2" fmla="*/ 67965 w 21600"/>
                    <a:gd name="T3" fmla="*/ 211264 h 21600"/>
                    <a:gd name="T4" fmla="*/ 67965 w 21600"/>
                    <a:gd name="T5" fmla="*/ 211264 h 21600"/>
                    <a:gd name="T6" fmla="*/ 6796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21600" y="0"/>
                      </a:lnTo>
                      <a:lnTo>
                        <a:pt x="21600" y="11885"/>
                      </a:lnTo>
                      <a:lnTo>
                        <a:pt x="0" y="21600"/>
                      </a:lnTo>
                      <a:close/>
                    </a:path>
                  </a:pathLst>
                </a:custGeom>
                <a:solidFill>
                  <a:srgbClr val="000000">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83" name="形状"/>
                <p:cNvSpPr>
                  <a:spLocks/>
                </p:cNvSpPr>
                <p:nvPr/>
              </p:nvSpPr>
              <p:spPr bwMode="auto">
                <a:xfrm>
                  <a:off x="0" y="-1"/>
                  <a:ext cx="239609" cy="190047"/>
                </a:xfrm>
                <a:custGeom>
                  <a:avLst/>
                  <a:gdLst>
                    <a:gd name="T0" fmla="*/ 119805 w 21600"/>
                    <a:gd name="T1" fmla="*/ 95024 h 21600"/>
                    <a:gd name="T2" fmla="*/ 119805 w 21600"/>
                    <a:gd name="T3" fmla="*/ 95024 h 21600"/>
                    <a:gd name="T4" fmla="*/ 119805 w 21600"/>
                    <a:gd name="T5" fmla="*/ 95024 h 21600"/>
                    <a:gd name="T6" fmla="*/ 119805 w 21600"/>
                    <a:gd name="T7" fmla="*/ 9502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solidFill>
                    <a:srgbClr val="92D050"/>
                  </a:solidFill>
                  <a:miter lim="400000"/>
                  <a:headEnd/>
                  <a:tailEnd/>
                </a:ln>
              </p:spPr>
              <p:txBody>
                <a:bodyPr lIns="45719" tIns="45719" rIns="45719" bIns="45719"/>
                <a:lstStyle/>
                <a:p>
                  <a:endParaRPr lang="zh-CN" altLang="en-US"/>
                </a:p>
              </p:txBody>
            </p:sp>
            <p:sp>
              <p:nvSpPr>
                <p:cNvPr id="78984" name="形状"/>
                <p:cNvSpPr>
                  <a:spLocks/>
                </p:cNvSpPr>
                <p:nvPr/>
              </p:nvSpPr>
              <p:spPr bwMode="auto">
                <a:xfrm>
                  <a:off x="0" y="0"/>
                  <a:ext cx="239609" cy="422528"/>
                </a:xfrm>
                <a:custGeom>
                  <a:avLst/>
                  <a:gdLst>
                    <a:gd name="T0" fmla="*/ 119805 w 21600"/>
                    <a:gd name="T1" fmla="*/ 211264 h 21600"/>
                    <a:gd name="T2" fmla="*/ 119805 w 21600"/>
                    <a:gd name="T3" fmla="*/ 211264 h 21600"/>
                    <a:gd name="T4" fmla="*/ 119805 w 21600"/>
                    <a:gd name="T5" fmla="*/ 211264 h 21600"/>
                    <a:gd name="T6" fmla="*/ 119805 w 21600"/>
                    <a:gd name="T7" fmla="*/ 21126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715"/>
                      </a:moveTo>
                      <a:lnTo>
                        <a:pt x="12253" y="0"/>
                      </a:lnTo>
                      <a:lnTo>
                        <a:pt x="21600" y="0"/>
                      </a:lnTo>
                      <a:lnTo>
                        <a:pt x="21600" y="11885"/>
                      </a:lnTo>
                      <a:lnTo>
                        <a:pt x="9347" y="21600"/>
                      </a:lnTo>
                      <a:lnTo>
                        <a:pt x="0" y="21600"/>
                      </a:lnTo>
                      <a:close/>
                      <a:moveTo>
                        <a:pt x="0" y="9715"/>
                      </a:moveTo>
                      <a:lnTo>
                        <a:pt x="9347" y="9715"/>
                      </a:lnTo>
                      <a:lnTo>
                        <a:pt x="21600" y="0"/>
                      </a:lnTo>
                      <a:moveTo>
                        <a:pt x="9347" y="9715"/>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grpSp>
        <p:nvGrpSpPr>
          <p:cNvPr id="78856" name="成组"/>
          <p:cNvGrpSpPr>
            <a:grpSpLocks/>
          </p:cNvGrpSpPr>
          <p:nvPr/>
        </p:nvGrpSpPr>
        <p:grpSpPr bwMode="auto">
          <a:xfrm>
            <a:off x="4576763" y="3819525"/>
            <a:ext cx="2263775" cy="1196975"/>
            <a:chOff x="0" y="0"/>
            <a:chExt cx="2264601" cy="1198226"/>
          </a:xfrm>
        </p:grpSpPr>
        <p:grpSp>
          <p:nvGrpSpPr>
            <p:cNvPr id="78864" name="组合 97"/>
            <p:cNvGrpSpPr>
              <a:grpSpLocks/>
            </p:cNvGrpSpPr>
            <p:nvPr/>
          </p:nvGrpSpPr>
          <p:grpSpPr bwMode="auto">
            <a:xfrm>
              <a:off x="0" y="-1"/>
              <a:ext cx="464762" cy="1198228"/>
              <a:chOff x="0" y="0"/>
              <a:chExt cx="464761" cy="1198226"/>
            </a:xfrm>
          </p:grpSpPr>
          <p:grpSp>
            <p:nvGrpSpPr>
              <p:cNvPr id="78959" name="立方体 120"/>
              <p:cNvGrpSpPr>
                <a:grpSpLocks/>
              </p:cNvGrpSpPr>
              <p:nvPr/>
            </p:nvGrpSpPr>
            <p:grpSpPr bwMode="auto">
              <a:xfrm>
                <a:off x="0" y="0"/>
                <a:ext cx="406631" cy="1198227"/>
                <a:chOff x="0" y="0"/>
                <a:chExt cx="406630" cy="1198226"/>
              </a:xfrm>
            </p:grpSpPr>
            <p:sp>
              <p:nvSpPr>
                <p:cNvPr id="78966" name="形状"/>
                <p:cNvSpPr>
                  <a:spLocks/>
                </p:cNvSpPr>
                <p:nvPr/>
              </p:nvSpPr>
              <p:spPr bwMode="auto">
                <a:xfrm>
                  <a:off x="0" y="-1"/>
                  <a:ext cx="406631" cy="1198228"/>
                </a:xfrm>
                <a:custGeom>
                  <a:avLst/>
                  <a:gdLst>
                    <a:gd name="T0" fmla="*/ 203316 w 21600"/>
                    <a:gd name="T1" fmla="*/ 599114 h 21600"/>
                    <a:gd name="T2" fmla="*/ 203316 w 21600"/>
                    <a:gd name="T3" fmla="*/ 599114 h 21600"/>
                    <a:gd name="T4" fmla="*/ 203316 w 21600"/>
                    <a:gd name="T5" fmla="*/ 599114 h 21600"/>
                    <a:gd name="T6" fmla="*/ 203316 w 21600"/>
                    <a:gd name="T7" fmla="*/ 59911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67" name="形状"/>
                <p:cNvSpPr>
                  <a:spLocks/>
                </p:cNvSpPr>
                <p:nvPr/>
              </p:nvSpPr>
              <p:spPr bwMode="auto">
                <a:xfrm>
                  <a:off x="48755" y="-1"/>
                  <a:ext cx="357876" cy="1198228"/>
                </a:xfrm>
                <a:custGeom>
                  <a:avLst/>
                  <a:gdLst>
                    <a:gd name="T0" fmla="*/ 178938 w 21600"/>
                    <a:gd name="T1" fmla="*/ 599114 h 21600"/>
                    <a:gd name="T2" fmla="*/ 178938 w 21600"/>
                    <a:gd name="T3" fmla="*/ 599114 h 21600"/>
                    <a:gd name="T4" fmla="*/ 178938 w 21600"/>
                    <a:gd name="T5" fmla="*/ 599114 h 21600"/>
                    <a:gd name="T6" fmla="*/ 178938 w 21600"/>
                    <a:gd name="T7" fmla="*/ 59911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21600" y="0"/>
                      </a:lnTo>
                      <a:lnTo>
                        <a:pt x="21600" y="1414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68" name="形状"/>
                <p:cNvSpPr>
                  <a:spLocks/>
                </p:cNvSpPr>
                <p:nvPr/>
              </p:nvSpPr>
              <p:spPr bwMode="auto">
                <a:xfrm>
                  <a:off x="0" y="-1"/>
                  <a:ext cx="406631" cy="413712"/>
                </a:xfrm>
                <a:custGeom>
                  <a:avLst/>
                  <a:gdLst>
                    <a:gd name="T0" fmla="*/ 203316 w 21600"/>
                    <a:gd name="T1" fmla="*/ 206856 h 21600"/>
                    <a:gd name="T2" fmla="*/ 203316 w 21600"/>
                    <a:gd name="T3" fmla="*/ 206856 h 21600"/>
                    <a:gd name="T4" fmla="*/ 203316 w 21600"/>
                    <a:gd name="T5" fmla="*/ 206856 h 21600"/>
                    <a:gd name="T6" fmla="*/ 203316 w 21600"/>
                    <a:gd name="T7" fmla="*/ 2068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69" name="形状"/>
                <p:cNvSpPr>
                  <a:spLocks/>
                </p:cNvSpPr>
                <p:nvPr/>
              </p:nvSpPr>
              <p:spPr bwMode="auto">
                <a:xfrm>
                  <a:off x="0" y="-1"/>
                  <a:ext cx="406631" cy="1198228"/>
                </a:xfrm>
                <a:custGeom>
                  <a:avLst/>
                  <a:gdLst>
                    <a:gd name="T0" fmla="*/ 203316 w 21600"/>
                    <a:gd name="T1" fmla="*/ 599114 h 21600"/>
                    <a:gd name="T2" fmla="*/ 203316 w 21600"/>
                    <a:gd name="T3" fmla="*/ 599114 h 21600"/>
                    <a:gd name="T4" fmla="*/ 203316 w 21600"/>
                    <a:gd name="T5" fmla="*/ 599114 h 21600"/>
                    <a:gd name="T6" fmla="*/ 203316 w 21600"/>
                    <a:gd name="T7" fmla="*/ 59911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moveTo>
                        <a:pt x="0" y="7458"/>
                      </a:moveTo>
                      <a:lnTo>
                        <a:pt x="2590" y="7458"/>
                      </a:lnTo>
                      <a:lnTo>
                        <a:pt x="21600" y="0"/>
                      </a:lnTo>
                      <a:moveTo>
                        <a:pt x="2590" y="7458"/>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sp>
            <p:nvSpPr>
              <p:cNvPr id="78960" name="立方体 121"/>
              <p:cNvSpPr>
                <a:spLocks/>
              </p:cNvSpPr>
              <p:nvPr/>
            </p:nvSpPr>
            <p:spPr bwMode="auto">
              <a:xfrm>
                <a:off x="154026" y="281970"/>
                <a:ext cx="281670" cy="709212"/>
              </a:xfrm>
              <a:custGeom>
                <a:avLst/>
                <a:gdLst>
                  <a:gd name="T0" fmla="*/ 140835 w 21600"/>
                  <a:gd name="T1" fmla="*/ 354606 h 21600"/>
                  <a:gd name="T2" fmla="*/ 140835 w 21600"/>
                  <a:gd name="T3" fmla="*/ 354606 h 21600"/>
                  <a:gd name="T4" fmla="*/ 140835 w 21600"/>
                  <a:gd name="T5" fmla="*/ 354606 h 21600"/>
                  <a:gd name="T6" fmla="*/ 140835 w 21600"/>
                  <a:gd name="T7" fmla="*/ 35460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258"/>
                    </a:moveTo>
                    <a:lnTo>
                      <a:pt x="15808" y="0"/>
                    </a:lnTo>
                    <a:lnTo>
                      <a:pt x="21600" y="0"/>
                    </a:lnTo>
                    <a:lnTo>
                      <a:pt x="21600" y="14342"/>
                    </a:lnTo>
                    <a:lnTo>
                      <a:pt x="5792" y="21600"/>
                    </a:lnTo>
                    <a:lnTo>
                      <a:pt x="0" y="21600"/>
                    </a:lnTo>
                    <a:close/>
                    <a:moveTo>
                      <a:pt x="0" y="7258"/>
                    </a:moveTo>
                    <a:lnTo>
                      <a:pt x="5792" y="7258"/>
                    </a:lnTo>
                    <a:lnTo>
                      <a:pt x="21600" y="0"/>
                    </a:lnTo>
                    <a:moveTo>
                      <a:pt x="5792" y="7258"/>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nvGrpSpPr>
              <p:cNvPr id="78961" name="立方体 122"/>
              <p:cNvGrpSpPr>
                <a:grpSpLocks/>
              </p:cNvGrpSpPr>
              <p:nvPr/>
            </p:nvGrpSpPr>
            <p:grpSpPr bwMode="auto">
              <a:xfrm>
                <a:off x="58130" y="-1"/>
                <a:ext cx="406632" cy="1198228"/>
                <a:chOff x="0" y="0"/>
                <a:chExt cx="406630" cy="1198226"/>
              </a:xfrm>
            </p:grpSpPr>
            <p:sp>
              <p:nvSpPr>
                <p:cNvPr id="78962" name="形状"/>
                <p:cNvSpPr>
                  <a:spLocks/>
                </p:cNvSpPr>
                <p:nvPr/>
              </p:nvSpPr>
              <p:spPr bwMode="auto">
                <a:xfrm>
                  <a:off x="0" y="-1"/>
                  <a:ext cx="406631" cy="1198228"/>
                </a:xfrm>
                <a:custGeom>
                  <a:avLst/>
                  <a:gdLst>
                    <a:gd name="T0" fmla="*/ 203316 w 21600"/>
                    <a:gd name="T1" fmla="*/ 599114 h 21600"/>
                    <a:gd name="T2" fmla="*/ 203316 w 21600"/>
                    <a:gd name="T3" fmla="*/ 599114 h 21600"/>
                    <a:gd name="T4" fmla="*/ 203316 w 21600"/>
                    <a:gd name="T5" fmla="*/ 599114 h 21600"/>
                    <a:gd name="T6" fmla="*/ 203316 w 21600"/>
                    <a:gd name="T7" fmla="*/ 59911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63" name="形状"/>
                <p:cNvSpPr>
                  <a:spLocks/>
                </p:cNvSpPr>
                <p:nvPr/>
              </p:nvSpPr>
              <p:spPr bwMode="auto">
                <a:xfrm>
                  <a:off x="48755" y="-1"/>
                  <a:ext cx="357876" cy="1198228"/>
                </a:xfrm>
                <a:custGeom>
                  <a:avLst/>
                  <a:gdLst>
                    <a:gd name="T0" fmla="*/ 178938 w 21600"/>
                    <a:gd name="T1" fmla="*/ 599114 h 21600"/>
                    <a:gd name="T2" fmla="*/ 178938 w 21600"/>
                    <a:gd name="T3" fmla="*/ 599114 h 21600"/>
                    <a:gd name="T4" fmla="*/ 178938 w 21600"/>
                    <a:gd name="T5" fmla="*/ 599114 h 21600"/>
                    <a:gd name="T6" fmla="*/ 178938 w 21600"/>
                    <a:gd name="T7" fmla="*/ 59911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21600" y="0"/>
                      </a:lnTo>
                      <a:lnTo>
                        <a:pt x="21600" y="1414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64" name="形状"/>
                <p:cNvSpPr>
                  <a:spLocks/>
                </p:cNvSpPr>
                <p:nvPr/>
              </p:nvSpPr>
              <p:spPr bwMode="auto">
                <a:xfrm>
                  <a:off x="0" y="-1"/>
                  <a:ext cx="406631" cy="413712"/>
                </a:xfrm>
                <a:custGeom>
                  <a:avLst/>
                  <a:gdLst>
                    <a:gd name="T0" fmla="*/ 203316 w 21600"/>
                    <a:gd name="T1" fmla="*/ 206856 h 21600"/>
                    <a:gd name="T2" fmla="*/ 203316 w 21600"/>
                    <a:gd name="T3" fmla="*/ 206856 h 21600"/>
                    <a:gd name="T4" fmla="*/ 203316 w 21600"/>
                    <a:gd name="T5" fmla="*/ 206856 h 21600"/>
                    <a:gd name="T6" fmla="*/ 203316 w 21600"/>
                    <a:gd name="T7" fmla="*/ 2068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9010" y="0"/>
                      </a:lnTo>
                      <a:lnTo>
                        <a:pt x="21600" y="0"/>
                      </a:lnTo>
                      <a:lnTo>
                        <a:pt x="2590"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65" name="形状"/>
                <p:cNvSpPr>
                  <a:spLocks/>
                </p:cNvSpPr>
                <p:nvPr/>
              </p:nvSpPr>
              <p:spPr bwMode="auto">
                <a:xfrm>
                  <a:off x="0" y="-1"/>
                  <a:ext cx="406631" cy="1198228"/>
                </a:xfrm>
                <a:custGeom>
                  <a:avLst/>
                  <a:gdLst>
                    <a:gd name="T0" fmla="*/ 203316 w 21600"/>
                    <a:gd name="T1" fmla="*/ 599114 h 21600"/>
                    <a:gd name="T2" fmla="*/ 203316 w 21600"/>
                    <a:gd name="T3" fmla="*/ 599114 h 21600"/>
                    <a:gd name="T4" fmla="*/ 203316 w 21600"/>
                    <a:gd name="T5" fmla="*/ 599114 h 21600"/>
                    <a:gd name="T6" fmla="*/ 203316 w 21600"/>
                    <a:gd name="T7" fmla="*/ 599114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458"/>
                      </a:moveTo>
                      <a:lnTo>
                        <a:pt x="19010" y="0"/>
                      </a:lnTo>
                      <a:lnTo>
                        <a:pt x="21600" y="0"/>
                      </a:lnTo>
                      <a:lnTo>
                        <a:pt x="21600" y="14142"/>
                      </a:lnTo>
                      <a:lnTo>
                        <a:pt x="2590" y="21600"/>
                      </a:lnTo>
                      <a:lnTo>
                        <a:pt x="0" y="21600"/>
                      </a:lnTo>
                      <a:close/>
                      <a:moveTo>
                        <a:pt x="0" y="7458"/>
                      </a:moveTo>
                      <a:lnTo>
                        <a:pt x="2590" y="7458"/>
                      </a:lnTo>
                      <a:lnTo>
                        <a:pt x="21600" y="0"/>
                      </a:lnTo>
                      <a:moveTo>
                        <a:pt x="2590" y="7458"/>
                      </a:moveTo>
                      <a:lnTo>
                        <a:pt x="2590"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865" name="组合 98"/>
            <p:cNvGrpSpPr>
              <a:grpSpLocks/>
            </p:cNvGrpSpPr>
            <p:nvPr/>
          </p:nvGrpSpPr>
          <p:grpSpPr bwMode="auto">
            <a:xfrm>
              <a:off x="233006" y="205609"/>
              <a:ext cx="376315" cy="723533"/>
              <a:chOff x="0" y="0"/>
              <a:chExt cx="376314" cy="723531"/>
            </a:xfrm>
          </p:grpSpPr>
          <p:grpSp>
            <p:nvGrpSpPr>
              <p:cNvPr id="78944" name="立方体 117"/>
              <p:cNvGrpSpPr>
                <a:grpSpLocks/>
              </p:cNvGrpSpPr>
              <p:nvPr/>
            </p:nvGrpSpPr>
            <p:grpSpPr bwMode="auto">
              <a:xfrm>
                <a:off x="-1" y="6223"/>
                <a:ext cx="217294" cy="717309"/>
                <a:chOff x="0" y="0"/>
                <a:chExt cx="217292" cy="717307"/>
              </a:xfrm>
            </p:grpSpPr>
            <p:sp>
              <p:nvSpPr>
                <p:cNvPr id="78955" name="形状"/>
                <p:cNvSpPr>
                  <a:spLocks/>
                </p:cNvSpPr>
                <p:nvPr/>
              </p:nvSpPr>
              <p:spPr bwMode="auto">
                <a:xfrm>
                  <a:off x="-1" y="-1"/>
                  <a:ext cx="217294" cy="717309"/>
                </a:xfrm>
                <a:custGeom>
                  <a:avLst/>
                  <a:gdLst>
                    <a:gd name="T0" fmla="*/ 108647 w 21600"/>
                    <a:gd name="T1" fmla="*/ 358655 h 21600"/>
                    <a:gd name="T2" fmla="*/ 108647 w 21600"/>
                    <a:gd name="T3" fmla="*/ 358655 h 21600"/>
                    <a:gd name="T4" fmla="*/ 108647 w 21600"/>
                    <a:gd name="T5" fmla="*/ 358655 h 21600"/>
                    <a:gd name="T6" fmla="*/ 108647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8956" name="形状"/>
                <p:cNvSpPr>
                  <a:spLocks/>
                </p:cNvSpPr>
                <p:nvPr/>
              </p:nvSpPr>
              <p:spPr bwMode="auto">
                <a:xfrm>
                  <a:off x="58269" y="-1"/>
                  <a:ext cx="159024" cy="717309"/>
                </a:xfrm>
                <a:custGeom>
                  <a:avLst/>
                  <a:gdLst>
                    <a:gd name="T0" fmla="*/ 79512 w 21600"/>
                    <a:gd name="T1" fmla="*/ 358655 h 21600"/>
                    <a:gd name="T2" fmla="*/ 79512 w 21600"/>
                    <a:gd name="T3" fmla="*/ 358655 h 21600"/>
                    <a:gd name="T4" fmla="*/ 79512 w 21600"/>
                    <a:gd name="T5" fmla="*/ 358655 h 21600"/>
                    <a:gd name="T6" fmla="*/ 79512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21600" y="0"/>
                      </a:lnTo>
                      <a:lnTo>
                        <a:pt x="21600" y="1606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57" name="形状"/>
                <p:cNvSpPr>
                  <a:spLocks/>
                </p:cNvSpPr>
                <p:nvPr/>
              </p:nvSpPr>
              <p:spPr bwMode="auto">
                <a:xfrm>
                  <a:off x="-1" y="-1"/>
                  <a:ext cx="217294" cy="183835"/>
                </a:xfrm>
                <a:custGeom>
                  <a:avLst/>
                  <a:gdLst>
                    <a:gd name="T0" fmla="*/ 108647 w 21600"/>
                    <a:gd name="T1" fmla="*/ 91918 h 21600"/>
                    <a:gd name="T2" fmla="*/ 108647 w 21600"/>
                    <a:gd name="T3" fmla="*/ 91918 h 21600"/>
                    <a:gd name="T4" fmla="*/ 108647 w 21600"/>
                    <a:gd name="T5" fmla="*/ 91918 h 21600"/>
                    <a:gd name="T6" fmla="*/ 108647 w 21600"/>
                    <a:gd name="T7" fmla="*/ 919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58" name="形状"/>
                <p:cNvSpPr>
                  <a:spLocks/>
                </p:cNvSpPr>
                <p:nvPr/>
              </p:nvSpPr>
              <p:spPr bwMode="auto">
                <a:xfrm>
                  <a:off x="-1" y="-1"/>
                  <a:ext cx="217294" cy="717309"/>
                </a:xfrm>
                <a:custGeom>
                  <a:avLst/>
                  <a:gdLst>
                    <a:gd name="T0" fmla="*/ 108647 w 21600"/>
                    <a:gd name="T1" fmla="*/ 358655 h 21600"/>
                    <a:gd name="T2" fmla="*/ 108647 w 21600"/>
                    <a:gd name="T3" fmla="*/ 358655 h 21600"/>
                    <a:gd name="T4" fmla="*/ 108647 w 21600"/>
                    <a:gd name="T5" fmla="*/ 358655 h 21600"/>
                    <a:gd name="T6" fmla="*/ 108647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moveTo>
                        <a:pt x="0" y="5536"/>
                      </a:moveTo>
                      <a:lnTo>
                        <a:pt x="5792" y="5536"/>
                      </a:lnTo>
                      <a:lnTo>
                        <a:pt x="21600" y="0"/>
                      </a:lnTo>
                      <a:moveTo>
                        <a:pt x="5792" y="5536"/>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45" name="立方体 118"/>
              <p:cNvGrpSpPr>
                <a:grpSpLocks/>
              </p:cNvGrpSpPr>
              <p:nvPr/>
            </p:nvGrpSpPr>
            <p:grpSpPr bwMode="auto">
              <a:xfrm>
                <a:off x="76243" y="6223"/>
                <a:ext cx="217294" cy="717309"/>
                <a:chOff x="0" y="0"/>
                <a:chExt cx="217292" cy="717307"/>
              </a:xfrm>
            </p:grpSpPr>
            <p:sp>
              <p:nvSpPr>
                <p:cNvPr id="78951" name="形状"/>
                <p:cNvSpPr>
                  <a:spLocks/>
                </p:cNvSpPr>
                <p:nvPr/>
              </p:nvSpPr>
              <p:spPr bwMode="auto">
                <a:xfrm>
                  <a:off x="-1" y="-1"/>
                  <a:ext cx="217294" cy="717309"/>
                </a:xfrm>
                <a:custGeom>
                  <a:avLst/>
                  <a:gdLst>
                    <a:gd name="T0" fmla="*/ 108647 w 21600"/>
                    <a:gd name="T1" fmla="*/ 358655 h 21600"/>
                    <a:gd name="T2" fmla="*/ 108647 w 21600"/>
                    <a:gd name="T3" fmla="*/ 358655 h 21600"/>
                    <a:gd name="T4" fmla="*/ 108647 w 21600"/>
                    <a:gd name="T5" fmla="*/ 358655 h 21600"/>
                    <a:gd name="T6" fmla="*/ 108647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52" name="形状"/>
                <p:cNvSpPr>
                  <a:spLocks/>
                </p:cNvSpPr>
                <p:nvPr/>
              </p:nvSpPr>
              <p:spPr bwMode="auto">
                <a:xfrm>
                  <a:off x="58269" y="-1"/>
                  <a:ext cx="159024" cy="717309"/>
                </a:xfrm>
                <a:custGeom>
                  <a:avLst/>
                  <a:gdLst>
                    <a:gd name="T0" fmla="*/ 79512 w 21600"/>
                    <a:gd name="T1" fmla="*/ 358655 h 21600"/>
                    <a:gd name="T2" fmla="*/ 79512 w 21600"/>
                    <a:gd name="T3" fmla="*/ 358655 h 21600"/>
                    <a:gd name="T4" fmla="*/ 79512 w 21600"/>
                    <a:gd name="T5" fmla="*/ 358655 h 21600"/>
                    <a:gd name="T6" fmla="*/ 79512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21600" y="0"/>
                      </a:lnTo>
                      <a:lnTo>
                        <a:pt x="21600" y="1606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53" name="形状"/>
                <p:cNvSpPr>
                  <a:spLocks/>
                </p:cNvSpPr>
                <p:nvPr/>
              </p:nvSpPr>
              <p:spPr bwMode="auto">
                <a:xfrm>
                  <a:off x="-1" y="-1"/>
                  <a:ext cx="217294" cy="183835"/>
                </a:xfrm>
                <a:custGeom>
                  <a:avLst/>
                  <a:gdLst>
                    <a:gd name="T0" fmla="*/ 108647 w 21600"/>
                    <a:gd name="T1" fmla="*/ 91918 h 21600"/>
                    <a:gd name="T2" fmla="*/ 108647 w 21600"/>
                    <a:gd name="T3" fmla="*/ 91918 h 21600"/>
                    <a:gd name="T4" fmla="*/ 108647 w 21600"/>
                    <a:gd name="T5" fmla="*/ 91918 h 21600"/>
                    <a:gd name="T6" fmla="*/ 108647 w 21600"/>
                    <a:gd name="T7" fmla="*/ 919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54" name="形状"/>
                <p:cNvSpPr>
                  <a:spLocks/>
                </p:cNvSpPr>
                <p:nvPr/>
              </p:nvSpPr>
              <p:spPr bwMode="auto">
                <a:xfrm>
                  <a:off x="-1" y="-1"/>
                  <a:ext cx="217294" cy="717309"/>
                </a:xfrm>
                <a:custGeom>
                  <a:avLst/>
                  <a:gdLst>
                    <a:gd name="T0" fmla="*/ 108647 w 21600"/>
                    <a:gd name="T1" fmla="*/ 358655 h 21600"/>
                    <a:gd name="T2" fmla="*/ 108647 w 21600"/>
                    <a:gd name="T3" fmla="*/ 358655 h 21600"/>
                    <a:gd name="T4" fmla="*/ 108647 w 21600"/>
                    <a:gd name="T5" fmla="*/ 358655 h 21600"/>
                    <a:gd name="T6" fmla="*/ 108647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moveTo>
                        <a:pt x="0" y="5536"/>
                      </a:moveTo>
                      <a:lnTo>
                        <a:pt x="5792" y="5536"/>
                      </a:lnTo>
                      <a:lnTo>
                        <a:pt x="21600" y="0"/>
                      </a:lnTo>
                      <a:moveTo>
                        <a:pt x="5792" y="5536"/>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46" name="立方体 119"/>
              <p:cNvGrpSpPr>
                <a:grpSpLocks/>
              </p:cNvGrpSpPr>
              <p:nvPr/>
            </p:nvGrpSpPr>
            <p:grpSpPr bwMode="auto">
              <a:xfrm>
                <a:off x="159021" y="0"/>
                <a:ext cx="217294" cy="717308"/>
                <a:chOff x="0" y="0"/>
                <a:chExt cx="217292" cy="717307"/>
              </a:xfrm>
            </p:grpSpPr>
            <p:sp>
              <p:nvSpPr>
                <p:cNvPr id="78947" name="形状"/>
                <p:cNvSpPr>
                  <a:spLocks/>
                </p:cNvSpPr>
                <p:nvPr/>
              </p:nvSpPr>
              <p:spPr bwMode="auto">
                <a:xfrm>
                  <a:off x="-1" y="-1"/>
                  <a:ext cx="217294" cy="717309"/>
                </a:xfrm>
                <a:custGeom>
                  <a:avLst/>
                  <a:gdLst>
                    <a:gd name="T0" fmla="*/ 108647 w 21600"/>
                    <a:gd name="T1" fmla="*/ 358655 h 21600"/>
                    <a:gd name="T2" fmla="*/ 108647 w 21600"/>
                    <a:gd name="T3" fmla="*/ 358655 h 21600"/>
                    <a:gd name="T4" fmla="*/ 108647 w 21600"/>
                    <a:gd name="T5" fmla="*/ 358655 h 21600"/>
                    <a:gd name="T6" fmla="*/ 108647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48" name="形状"/>
                <p:cNvSpPr>
                  <a:spLocks/>
                </p:cNvSpPr>
                <p:nvPr/>
              </p:nvSpPr>
              <p:spPr bwMode="auto">
                <a:xfrm>
                  <a:off x="58269" y="-1"/>
                  <a:ext cx="159024" cy="717309"/>
                </a:xfrm>
                <a:custGeom>
                  <a:avLst/>
                  <a:gdLst>
                    <a:gd name="T0" fmla="*/ 79512 w 21600"/>
                    <a:gd name="T1" fmla="*/ 358655 h 21600"/>
                    <a:gd name="T2" fmla="*/ 79512 w 21600"/>
                    <a:gd name="T3" fmla="*/ 358655 h 21600"/>
                    <a:gd name="T4" fmla="*/ 79512 w 21600"/>
                    <a:gd name="T5" fmla="*/ 358655 h 21600"/>
                    <a:gd name="T6" fmla="*/ 79512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21600" y="0"/>
                      </a:lnTo>
                      <a:lnTo>
                        <a:pt x="21600" y="16064"/>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49" name="形状"/>
                <p:cNvSpPr>
                  <a:spLocks/>
                </p:cNvSpPr>
                <p:nvPr/>
              </p:nvSpPr>
              <p:spPr bwMode="auto">
                <a:xfrm>
                  <a:off x="-1" y="-1"/>
                  <a:ext cx="217294" cy="183835"/>
                </a:xfrm>
                <a:custGeom>
                  <a:avLst/>
                  <a:gdLst>
                    <a:gd name="T0" fmla="*/ 108647 w 21600"/>
                    <a:gd name="T1" fmla="*/ 91918 h 21600"/>
                    <a:gd name="T2" fmla="*/ 108647 w 21600"/>
                    <a:gd name="T3" fmla="*/ 91918 h 21600"/>
                    <a:gd name="T4" fmla="*/ 108647 w 21600"/>
                    <a:gd name="T5" fmla="*/ 91918 h 21600"/>
                    <a:gd name="T6" fmla="*/ 108647 w 21600"/>
                    <a:gd name="T7" fmla="*/ 9191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5808" y="0"/>
                      </a:lnTo>
                      <a:lnTo>
                        <a:pt x="21600" y="0"/>
                      </a:lnTo>
                      <a:lnTo>
                        <a:pt x="5792"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50" name="形状"/>
                <p:cNvSpPr>
                  <a:spLocks/>
                </p:cNvSpPr>
                <p:nvPr/>
              </p:nvSpPr>
              <p:spPr bwMode="auto">
                <a:xfrm>
                  <a:off x="-1" y="-1"/>
                  <a:ext cx="217294" cy="717309"/>
                </a:xfrm>
                <a:custGeom>
                  <a:avLst/>
                  <a:gdLst>
                    <a:gd name="T0" fmla="*/ 108647 w 21600"/>
                    <a:gd name="T1" fmla="*/ 358655 h 21600"/>
                    <a:gd name="T2" fmla="*/ 108647 w 21600"/>
                    <a:gd name="T3" fmla="*/ 358655 h 21600"/>
                    <a:gd name="T4" fmla="*/ 108647 w 21600"/>
                    <a:gd name="T5" fmla="*/ 358655 h 21600"/>
                    <a:gd name="T6" fmla="*/ 108647 w 21600"/>
                    <a:gd name="T7" fmla="*/ 35865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5536"/>
                      </a:moveTo>
                      <a:lnTo>
                        <a:pt x="15808" y="0"/>
                      </a:lnTo>
                      <a:lnTo>
                        <a:pt x="21600" y="0"/>
                      </a:lnTo>
                      <a:lnTo>
                        <a:pt x="21600" y="16064"/>
                      </a:lnTo>
                      <a:lnTo>
                        <a:pt x="5792" y="21600"/>
                      </a:lnTo>
                      <a:lnTo>
                        <a:pt x="0" y="21600"/>
                      </a:lnTo>
                      <a:close/>
                      <a:moveTo>
                        <a:pt x="0" y="5536"/>
                      </a:moveTo>
                      <a:lnTo>
                        <a:pt x="5792" y="5536"/>
                      </a:lnTo>
                      <a:lnTo>
                        <a:pt x="21600" y="0"/>
                      </a:lnTo>
                      <a:moveTo>
                        <a:pt x="5792" y="5536"/>
                      </a:moveTo>
                      <a:lnTo>
                        <a:pt x="5792"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866" name="组合 99"/>
            <p:cNvGrpSpPr>
              <a:grpSpLocks/>
            </p:cNvGrpSpPr>
            <p:nvPr/>
          </p:nvGrpSpPr>
          <p:grpSpPr bwMode="auto">
            <a:xfrm>
              <a:off x="495850" y="355867"/>
              <a:ext cx="544114" cy="429240"/>
              <a:chOff x="0" y="0"/>
              <a:chExt cx="544112" cy="429238"/>
            </a:xfrm>
          </p:grpSpPr>
          <p:grpSp>
            <p:nvGrpSpPr>
              <p:cNvPr id="78919" name="立方体 112"/>
              <p:cNvGrpSpPr>
                <a:grpSpLocks/>
              </p:cNvGrpSpPr>
              <p:nvPr/>
            </p:nvGrpSpPr>
            <p:grpSpPr bwMode="auto">
              <a:xfrm>
                <a:off x="-1" y="9412"/>
                <a:ext cx="207570" cy="418218"/>
                <a:chOff x="0" y="0"/>
                <a:chExt cx="207568" cy="418216"/>
              </a:xfrm>
            </p:grpSpPr>
            <p:sp>
              <p:nvSpPr>
                <p:cNvPr id="78940"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8941" name="形状"/>
                <p:cNvSpPr>
                  <a:spLocks/>
                </p:cNvSpPr>
                <p:nvPr/>
              </p:nvSpPr>
              <p:spPr bwMode="auto">
                <a:xfrm>
                  <a:off x="89817" y="-1"/>
                  <a:ext cx="117752" cy="418218"/>
                </a:xfrm>
                <a:custGeom>
                  <a:avLst/>
                  <a:gdLst>
                    <a:gd name="T0" fmla="*/ 58876 w 21600"/>
                    <a:gd name="T1" fmla="*/ 209109 h 21600"/>
                    <a:gd name="T2" fmla="*/ 58876 w 21600"/>
                    <a:gd name="T3" fmla="*/ 209109 h 21600"/>
                    <a:gd name="T4" fmla="*/ 58876 w 21600"/>
                    <a:gd name="T5" fmla="*/ 209109 h 21600"/>
                    <a:gd name="T6" fmla="*/ 58876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42" name="形状"/>
                <p:cNvSpPr>
                  <a:spLocks/>
                </p:cNvSpPr>
                <p:nvPr/>
              </p:nvSpPr>
              <p:spPr bwMode="auto">
                <a:xfrm>
                  <a:off x="-1" y="-1"/>
                  <a:ext cx="207570" cy="136124"/>
                </a:xfrm>
                <a:custGeom>
                  <a:avLst/>
                  <a:gdLst>
                    <a:gd name="T0" fmla="*/ 103785 w 21600"/>
                    <a:gd name="T1" fmla="*/ 68062 h 21600"/>
                    <a:gd name="T2" fmla="*/ 103785 w 21600"/>
                    <a:gd name="T3" fmla="*/ 68062 h 21600"/>
                    <a:gd name="T4" fmla="*/ 103785 w 21600"/>
                    <a:gd name="T5" fmla="*/ 68062 h 21600"/>
                    <a:gd name="T6" fmla="*/ 103785 w 21600"/>
                    <a:gd name="T7" fmla="*/ 68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43"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20" name="立方体 113"/>
              <p:cNvGrpSpPr>
                <a:grpSpLocks/>
              </p:cNvGrpSpPr>
              <p:nvPr/>
            </p:nvGrpSpPr>
            <p:grpSpPr bwMode="auto">
              <a:xfrm>
                <a:off x="-1" y="11021"/>
                <a:ext cx="207570" cy="418218"/>
                <a:chOff x="0" y="0"/>
                <a:chExt cx="207568" cy="418216"/>
              </a:xfrm>
            </p:grpSpPr>
            <p:sp>
              <p:nvSpPr>
                <p:cNvPr id="78936"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8937" name="形状"/>
                <p:cNvSpPr>
                  <a:spLocks/>
                </p:cNvSpPr>
                <p:nvPr/>
              </p:nvSpPr>
              <p:spPr bwMode="auto">
                <a:xfrm>
                  <a:off x="89817" y="-1"/>
                  <a:ext cx="117752" cy="418218"/>
                </a:xfrm>
                <a:custGeom>
                  <a:avLst/>
                  <a:gdLst>
                    <a:gd name="T0" fmla="*/ 58876 w 21600"/>
                    <a:gd name="T1" fmla="*/ 209109 h 21600"/>
                    <a:gd name="T2" fmla="*/ 58876 w 21600"/>
                    <a:gd name="T3" fmla="*/ 209109 h 21600"/>
                    <a:gd name="T4" fmla="*/ 58876 w 21600"/>
                    <a:gd name="T5" fmla="*/ 209109 h 21600"/>
                    <a:gd name="T6" fmla="*/ 58876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38" name="形状"/>
                <p:cNvSpPr>
                  <a:spLocks/>
                </p:cNvSpPr>
                <p:nvPr/>
              </p:nvSpPr>
              <p:spPr bwMode="auto">
                <a:xfrm>
                  <a:off x="-1" y="-1"/>
                  <a:ext cx="207570" cy="136124"/>
                </a:xfrm>
                <a:custGeom>
                  <a:avLst/>
                  <a:gdLst>
                    <a:gd name="T0" fmla="*/ 103785 w 21600"/>
                    <a:gd name="T1" fmla="*/ 68062 h 21600"/>
                    <a:gd name="T2" fmla="*/ 103785 w 21600"/>
                    <a:gd name="T3" fmla="*/ 68062 h 21600"/>
                    <a:gd name="T4" fmla="*/ 103785 w 21600"/>
                    <a:gd name="T5" fmla="*/ 68062 h 21600"/>
                    <a:gd name="T6" fmla="*/ 103785 w 21600"/>
                    <a:gd name="T7" fmla="*/ 68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39"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21" name="立方体 114"/>
              <p:cNvGrpSpPr>
                <a:grpSpLocks/>
              </p:cNvGrpSpPr>
              <p:nvPr/>
            </p:nvGrpSpPr>
            <p:grpSpPr bwMode="auto">
              <a:xfrm>
                <a:off x="110020" y="7347"/>
                <a:ext cx="207570" cy="418218"/>
                <a:chOff x="0" y="0"/>
                <a:chExt cx="207568" cy="418216"/>
              </a:xfrm>
            </p:grpSpPr>
            <p:sp>
              <p:nvSpPr>
                <p:cNvPr id="78932"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33" name="形状"/>
                <p:cNvSpPr>
                  <a:spLocks/>
                </p:cNvSpPr>
                <p:nvPr/>
              </p:nvSpPr>
              <p:spPr bwMode="auto">
                <a:xfrm>
                  <a:off x="89817" y="-1"/>
                  <a:ext cx="117752" cy="418218"/>
                </a:xfrm>
                <a:custGeom>
                  <a:avLst/>
                  <a:gdLst>
                    <a:gd name="T0" fmla="*/ 58876 w 21600"/>
                    <a:gd name="T1" fmla="*/ 209109 h 21600"/>
                    <a:gd name="T2" fmla="*/ 58876 w 21600"/>
                    <a:gd name="T3" fmla="*/ 209109 h 21600"/>
                    <a:gd name="T4" fmla="*/ 58876 w 21600"/>
                    <a:gd name="T5" fmla="*/ 209109 h 21600"/>
                    <a:gd name="T6" fmla="*/ 58876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34" name="形状"/>
                <p:cNvSpPr>
                  <a:spLocks/>
                </p:cNvSpPr>
                <p:nvPr/>
              </p:nvSpPr>
              <p:spPr bwMode="auto">
                <a:xfrm>
                  <a:off x="-1" y="-1"/>
                  <a:ext cx="207570" cy="136124"/>
                </a:xfrm>
                <a:custGeom>
                  <a:avLst/>
                  <a:gdLst>
                    <a:gd name="T0" fmla="*/ 103785 w 21600"/>
                    <a:gd name="T1" fmla="*/ 68062 h 21600"/>
                    <a:gd name="T2" fmla="*/ 103785 w 21600"/>
                    <a:gd name="T3" fmla="*/ 68062 h 21600"/>
                    <a:gd name="T4" fmla="*/ 103785 w 21600"/>
                    <a:gd name="T5" fmla="*/ 68062 h 21600"/>
                    <a:gd name="T6" fmla="*/ 103785 w 21600"/>
                    <a:gd name="T7" fmla="*/ 68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35"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22" name="立方体 115"/>
              <p:cNvGrpSpPr>
                <a:grpSpLocks/>
              </p:cNvGrpSpPr>
              <p:nvPr/>
            </p:nvGrpSpPr>
            <p:grpSpPr bwMode="auto">
              <a:xfrm>
                <a:off x="226523" y="3673"/>
                <a:ext cx="207569" cy="418218"/>
                <a:chOff x="0" y="0"/>
                <a:chExt cx="207568" cy="418216"/>
              </a:xfrm>
            </p:grpSpPr>
            <p:sp>
              <p:nvSpPr>
                <p:cNvPr id="78928"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29" name="形状"/>
                <p:cNvSpPr>
                  <a:spLocks/>
                </p:cNvSpPr>
                <p:nvPr/>
              </p:nvSpPr>
              <p:spPr bwMode="auto">
                <a:xfrm>
                  <a:off x="89817" y="-1"/>
                  <a:ext cx="117752" cy="418218"/>
                </a:xfrm>
                <a:custGeom>
                  <a:avLst/>
                  <a:gdLst>
                    <a:gd name="T0" fmla="*/ 58876 w 21600"/>
                    <a:gd name="T1" fmla="*/ 209109 h 21600"/>
                    <a:gd name="T2" fmla="*/ 58876 w 21600"/>
                    <a:gd name="T3" fmla="*/ 209109 h 21600"/>
                    <a:gd name="T4" fmla="*/ 58876 w 21600"/>
                    <a:gd name="T5" fmla="*/ 209109 h 21600"/>
                    <a:gd name="T6" fmla="*/ 58876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30" name="形状"/>
                <p:cNvSpPr>
                  <a:spLocks/>
                </p:cNvSpPr>
                <p:nvPr/>
              </p:nvSpPr>
              <p:spPr bwMode="auto">
                <a:xfrm>
                  <a:off x="-1" y="-1"/>
                  <a:ext cx="207570" cy="136124"/>
                </a:xfrm>
                <a:custGeom>
                  <a:avLst/>
                  <a:gdLst>
                    <a:gd name="T0" fmla="*/ 103785 w 21600"/>
                    <a:gd name="T1" fmla="*/ 68062 h 21600"/>
                    <a:gd name="T2" fmla="*/ 103785 w 21600"/>
                    <a:gd name="T3" fmla="*/ 68062 h 21600"/>
                    <a:gd name="T4" fmla="*/ 103785 w 21600"/>
                    <a:gd name="T5" fmla="*/ 68062 h 21600"/>
                    <a:gd name="T6" fmla="*/ 103785 w 21600"/>
                    <a:gd name="T7" fmla="*/ 68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31"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923" name="立方体 116"/>
              <p:cNvGrpSpPr>
                <a:grpSpLocks/>
              </p:cNvGrpSpPr>
              <p:nvPr/>
            </p:nvGrpSpPr>
            <p:grpSpPr bwMode="auto">
              <a:xfrm>
                <a:off x="336543" y="-1"/>
                <a:ext cx="207570" cy="418218"/>
                <a:chOff x="0" y="0"/>
                <a:chExt cx="207568" cy="418216"/>
              </a:xfrm>
            </p:grpSpPr>
            <p:sp>
              <p:nvSpPr>
                <p:cNvPr id="78924"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25" name="形状"/>
                <p:cNvSpPr>
                  <a:spLocks/>
                </p:cNvSpPr>
                <p:nvPr/>
              </p:nvSpPr>
              <p:spPr bwMode="auto">
                <a:xfrm>
                  <a:off x="89817" y="-1"/>
                  <a:ext cx="117752" cy="418218"/>
                </a:xfrm>
                <a:custGeom>
                  <a:avLst/>
                  <a:gdLst>
                    <a:gd name="T0" fmla="*/ 58876 w 21600"/>
                    <a:gd name="T1" fmla="*/ 209109 h 21600"/>
                    <a:gd name="T2" fmla="*/ 58876 w 21600"/>
                    <a:gd name="T3" fmla="*/ 209109 h 21600"/>
                    <a:gd name="T4" fmla="*/ 58876 w 21600"/>
                    <a:gd name="T5" fmla="*/ 209109 h 21600"/>
                    <a:gd name="T6" fmla="*/ 58876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21600" y="0"/>
                      </a:lnTo>
                      <a:lnTo>
                        <a:pt x="21600" y="14570"/>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26" name="形状"/>
                <p:cNvSpPr>
                  <a:spLocks/>
                </p:cNvSpPr>
                <p:nvPr/>
              </p:nvSpPr>
              <p:spPr bwMode="auto">
                <a:xfrm>
                  <a:off x="-1" y="-1"/>
                  <a:ext cx="207570" cy="136124"/>
                </a:xfrm>
                <a:custGeom>
                  <a:avLst/>
                  <a:gdLst>
                    <a:gd name="T0" fmla="*/ 103785 w 21600"/>
                    <a:gd name="T1" fmla="*/ 68062 h 21600"/>
                    <a:gd name="T2" fmla="*/ 103785 w 21600"/>
                    <a:gd name="T3" fmla="*/ 68062 h 21600"/>
                    <a:gd name="T4" fmla="*/ 103785 w 21600"/>
                    <a:gd name="T5" fmla="*/ 68062 h 21600"/>
                    <a:gd name="T6" fmla="*/ 103785 w 21600"/>
                    <a:gd name="T7" fmla="*/ 68062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2253" y="0"/>
                      </a:lnTo>
                      <a:lnTo>
                        <a:pt x="21600" y="0"/>
                      </a:lnTo>
                      <a:lnTo>
                        <a:pt x="934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27" name="形状"/>
                <p:cNvSpPr>
                  <a:spLocks/>
                </p:cNvSpPr>
                <p:nvPr/>
              </p:nvSpPr>
              <p:spPr bwMode="auto">
                <a:xfrm>
                  <a:off x="-1" y="-1"/>
                  <a:ext cx="207570" cy="418218"/>
                </a:xfrm>
                <a:custGeom>
                  <a:avLst/>
                  <a:gdLst>
                    <a:gd name="T0" fmla="*/ 103785 w 21600"/>
                    <a:gd name="T1" fmla="*/ 209109 h 21600"/>
                    <a:gd name="T2" fmla="*/ 103785 w 21600"/>
                    <a:gd name="T3" fmla="*/ 209109 h 21600"/>
                    <a:gd name="T4" fmla="*/ 103785 w 21600"/>
                    <a:gd name="T5" fmla="*/ 209109 h 21600"/>
                    <a:gd name="T6" fmla="*/ 103785 w 21600"/>
                    <a:gd name="T7" fmla="*/ 209109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7030"/>
                      </a:moveTo>
                      <a:lnTo>
                        <a:pt x="12253" y="0"/>
                      </a:lnTo>
                      <a:lnTo>
                        <a:pt x="21600" y="0"/>
                      </a:lnTo>
                      <a:lnTo>
                        <a:pt x="21600" y="14570"/>
                      </a:lnTo>
                      <a:lnTo>
                        <a:pt x="9347" y="21600"/>
                      </a:lnTo>
                      <a:lnTo>
                        <a:pt x="0" y="21600"/>
                      </a:lnTo>
                      <a:close/>
                      <a:moveTo>
                        <a:pt x="0" y="7030"/>
                      </a:moveTo>
                      <a:lnTo>
                        <a:pt x="9347" y="7030"/>
                      </a:lnTo>
                      <a:lnTo>
                        <a:pt x="21600" y="0"/>
                      </a:lnTo>
                      <a:moveTo>
                        <a:pt x="9347" y="7030"/>
                      </a:moveTo>
                      <a:lnTo>
                        <a:pt x="934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867" name="组合 100"/>
            <p:cNvGrpSpPr>
              <a:grpSpLocks/>
            </p:cNvGrpSpPr>
            <p:nvPr/>
          </p:nvGrpSpPr>
          <p:grpSpPr bwMode="auto">
            <a:xfrm>
              <a:off x="941922" y="406494"/>
              <a:ext cx="652721" cy="301883"/>
              <a:chOff x="0" y="0"/>
              <a:chExt cx="652719" cy="301881"/>
            </a:xfrm>
          </p:grpSpPr>
          <p:grpSp>
            <p:nvGrpSpPr>
              <p:cNvPr id="78894" name="立方体 107"/>
              <p:cNvGrpSpPr>
                <a:grpSpLocks/>
              </p:cNvGrpSpPr>
              <p:nvPr/>
            </p:nvGrpSpPr>
            <p:grpSpPr bwMode="auto">
              <a:xfrm>
                <a:off x="-1" y="11330"/>
                <a:ext cx="185284" cy="290552"/>
                <a:chOff x="0" y="0"/>
                <a:chExt cx="185282" cy="290551"/>
              </a:xfrm>
            </p:grpSpPr>
            <p:sp>
              <p:nvSpPr>
                <p:cNvPr id="78915"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8916" name="形状"/>
                <p:cNvSpPr>
                  <a:spLocks/>
                </p:cNvSpPr>
                <p:nvPr/>
              </p:nvSpPr>
              <p:spPr bwMode="auto">
                <a:xfrm>
                  <a:off x="91417" y="-1"/>
                  <a:ext cx="93866" cy="290553"/>
                </a:xfrm>
                <a:custGeom>
                  <a:avLst/>
                  <a:gdLst>
                    <a:gd name="T0" fmla="*/ 46933 w 21600"/>
                    <a:gd name="T1" fmla="*/ 145277 h 21600"/>
                    <a:gd name="T2" fmla="*/ 46933 w 21600"/>
                    <a:gd name="T3" fmla="*/ 145277 h 21600"/>
                    <a:gd name="T4" fmla="*/ 46933 w 21600"/>
                    <a:gd name="T5" fmla="*/ 145277 h 21600"/>
                    <a:gd name="T6" fmla="*/ 46933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17" name="形状"/>
                <p:cNvSpPr>
                  <a:spLocks/>
                </p:cNvSpPr>
                <p:nvPr/>
              </p:nvSpPr>
              <p:spPr bwMode="auto">
                <a:xfrm>
                  <a:off x="-1" y="-1"/>
                  <a:ext cx="185284" cy="108511"/>
                </a:xfrm>
                <a:custGeom>
                  <a:avLst/>
                  <a:gdLst>
                    <a:gd name="T0" fmla="*/ 92642 w 21600"/>
                    <a:gd name="T1" fmla="*/ 54256 h 21600"/>
                    <a:gd name="T2" fmla="*/ 92642 w 21600"/>
                    <a:gd name="T3" fmla="*/ 54256 h 21600"/>
                    <a:gd name="T4" fmla="*/ 92642 w 21600"/>
                    <a:gd name="T5" fmla="*/ 54256 h 21600"/>
                    <a:gd name="T6" fmla="*/ 92642 w 21600"/>
                    <a:gd name="T7" fmla="*/ 542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18"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95" name="立方体 108"/>
              <p:cNvGrpSpPr>
                <a:grpSpLocks/>
              </p:cNvGrpSpPr>
              <p:nvPr/>
            </p:nvGrpSpPr>
            <p:grpSpPr bwMode="auto">
              <a:xfrm>
                <a:off x="111478" y="8498"/>
                <a:ext cx="185283" cy="290552"/>
                <a:chOff x="0" y="0"/>
                <a:chExt cx="185282" cy="290551"/>
              </a:xfrm>
            </p:grpSpPr>
            <p:sp>
              <p:nvSpPr>
                <p:cNvPr id="78911"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12" name="形状"/>
                <p:cNvSpPr>
                  <a:spLocks/>
                </p:cNvSpPr>
                <p:nvPr/>
              </p:nvSpPr>
              <p:spPr bwMode="auto">
                <a:xfrm>
                  <a:off x="91417" y="-1"/>
                  <a:ext cx="93866" cy="290553"/>
                </a:xfrm>
                <a:custGeom>
                  <a:avLst/>
                  <a:gdLst>
                    <a:gd name="T0" fmla="*/ 46933 w 21600"/>
                    <a:gd name="T1" fmla="*/ 145277 h 21600"/>
                    <a:gd name="T2" fmla="*/ 46933 w 21600"/>
                    <a:gd name="T3" fmla="*/ 145277 h 21600"/>
                    <a:gd name="T4" fmla="*/ 46933 w 21600"/>
                    <a:gd name="T5" fmla="*/ 145277 h 21600"/>
                    <a:gd name="T6" fmla="*/ 46933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13" name="形状"/>
                <p:cNvSpPr>
                  <a:spLocks/>
                </p:cNvSpPr>
                <p:nvPr/>
              </p:nvSpPr>
              <p:spPr bwMode="auto">
                <a:xfrm>
                  <a:off x="-1" y="-1"/>
                  <a:ext cx="185284" cy="108511"/>
                </a:xfrm>
                <a:custGeom>
                  <a:avLst/>
                  <a:gdLst>
                    <a:gd name="T0" fmla="*/ 92642 w 21600"/>
                    <a:gd name="T1" fmla="*/ 54256 h 21600"/>
                    <a:gd name="T2" fmla="*/ 92642 w 21600"/>
                    <a:gd name="T3" fmla="*/ 54256 h 21600"/>
                    <a:gd name="T4" fmla="*/ 92642 w 21600"/>
                    <a:gd name="T5" fmla="*/ 54256 h 21600"/>
                    <a:gd name="T6" fmla="*/ 92642 w 21600"/>
                    <a:gd name="T7" fmla="*/ 542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14"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96" name="立方体 109"/>
              <p:cNvGrpSpPr>
                <a:grpSpLocks/>
              </p:cNvGrpSpPr>
              <p:nvPr/>
            </p:nvGrpSpPr>
            <p:grpSpPr bwMode="auto">
              <a:xfrm>
                <a:off x="232731" y="5665"/>
                <a:ext cx="185284" cy="290552"/>
                <a:chOff x="0" y="0"/>
                <a:chExt cx="185282" cy="290551"/>
              </a:xfrm>
            </p:grpSpPr>
            <p:sp>
              <p:nvSpPr>
                <p:cNvPr id="78907"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08" name="形状"/>
                <p:cNvSpPr>
                  <a:spLocks/>
                </p:cNvSpPr>
                <p:nvPr/>
              </p:nvSpPr>
              <p:spPr bwMode="auto">
                <a:xfrm>
                  <a:off x="91417" y="-1"/>
                  <a:ext cx="93866" cy="290553"/>
                </a:xfrm>
                <a:custGeom>
                  <a:avLst/>
                  <a:gdLst>
                    <a:gd name="T0" fmla="*/ 46933 w 21600"/>
                    <a:gd name="T1" fmla="*/ 145277 h 21600"/>
                    <a:gd name="T2" fmla="*/ 46933 w 21600"/>
                    <a:gd name="T3" fmla="*/ 145277 h 21600"/>
                    <a:gd name="T4" fmla="*/ 46933 w 21600"/>
                    <a:gd name="T5" fmla="*/ 145277 h 21600"/>
                    <a:gd name="T6" fmla="*/ 46933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09" name="形状"/>
                <p:cNvSpPr>
                  <a:spLocks/>
                </p:cNvSpPr>
                <p:nvPr/>
              </p:nvSpPr>
              <p:spPr bwMode="auto">
                <a:xfrm>
                  <a:off x="-1" y="-1"/>
                  <a:ext cx="185284" cy="108511"/>
                </a:xfrm>
                <a:custGeom>
                  <a:avLst/>
                  <a:gdLst>
                    <a:gd name="T0" fmla="*/ 92642 w 21600"/>
                    <a:gd name="T1" fmla="*/ 54256 h 21600"/>
                    <a:gd name="T2" fmla="*/ 92642 w 21600"/>
                    <a:gd name="T3" fmla="*/ 54256 h 21600"/>
                    <a:gd name="T4" fmla="*/ 92642 w 21600"/>
                    <a:gd name="T5" fmla="*/ 54256 h 21600"/>
                    <a:gd name="T6" fmla="*/ 92642 w 21600"/>
                    <a:gd name="T7" fmla="*/ 542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10"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97" name="立方体 110"/>
              <p:cNvGrpSpPr>
                <a:grpSpLocks/>
              </p:cNvGrpSpPr>
              <p:nvPr/>
            </p:nvGrpSpPr>
            <p:grpSpPr bwMode="auto">
              <a:xfrm>
                <a:off x="349835" y="2832"/>
                <a:ext cx="185284" cy="290552"/>
                <a:chOff x="0" y="0"/>
                <a:chExt cx="185282" cy="290551"/>
              </a:xfrm>
            </p:grpSpPr>
            <p:sp>
              <p:nvSpPr>
                <p:cNvPr id="78903"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04" name="形状"/>
                <p:cNvSpPr>
                  <a:spLocks/>
                </p:cNvSpPr>
                <p:nvPr/>
              </p:nvSpPr>
              <p:spPr bwMode="auto">
                <a:xfrm>
                  <a:off x="91417" y="-1"/>
                  <a:ext cx="93866" cy="290553"/>
                </a:xfrm>
                <a:custGeom>
                  <a:avLst/>
                  <a:gdLst>
                    <a:gd name="T0" fmla="*/ 46933 w 21600"/>
                    <a:gd name="T1" fmla="*/ 145277 h 21600"/>
                    <a:gd name="T2" fmla="*/ 46933 w 21600"/>
                    <a:gd name="T3" fmla="*/ 145277 h 21600"/>
                    <a:gd name="T4" fmla="*/ 46933 w 21600"/>
                    <a:gd name="T5" fmla="*/ 145277 h 21600"/>
                    <a:gd name="T6" fmla="*/ 46933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05" name="形状"/>
                <p:cNvSpPr>
                  <a:spLocks/>
                </p:cNvSpPr>
                <p:nvPr/>
              </p:nvSpPr>
              <p:spPr bwMode="auto">
                <a:xfrm>
                  <a:off x="-1" y="-1"/>
                  <a:ext cx="185284" cy="108511"/>
                </a:xfrm>
                <a:custGeom>
                  <a:avLst/>
                  <a:gdLst>
                    <a:gd name="T0" fmla="*/ 92642 w 21600"/>
                    <a:gd name="T1" fmla="*/ 54256 h 21600"/>
                    <a:gd name="T2" fmla="*/ 92642 w 21600"/>
                    <a:gd name="T3" fmla="*/ 54256 h 21600"/>
                    <a:gd name="T4" fmla="*/ 92642 w 21600"/>
                    <a:gd name="T5" fmla="*/ 54256 h 21600"/>
                    <a:gd name="T6" fmla="*/ 92642 w 21600"/>
                    <a:gd name="T7" fmla="*/ 542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06"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98" name="立方体 111"/>
              <p:cNvGrpSpPr>
                <a:grpSpLocks/>
              </p:cNvGrpSpPr>
              <p:nvPr/>
            </p:nvGrpSpPr>
            <p:grpSpPr bwMode="auto">
              <a:xfrm>
                <a:off x="467437" y="-1"/>
                <a:ext cx="185283" cy="290553"/>
                <a:chOff x="0" y="0"/>
                <a:chExt cx="185282" cy="290551"/>
              </a:xfrm>
            </p:grpSpPr>
            <p:sp>
              <p:nvSpPr>
                <p:cNvPr id="78899"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900" name="形状"/>
                <p:cNvSpPr>
                  <a:spLocks/>
                </p:cNvSpPr>
                <p:nvPr/>
              </p:nvSpPr>
              <p:spPr bwMode="auto">
                <a:xfrm>
                  <a:off x="91417" y="-1"/>
                  <a:ext cx="93866" cy="290553"/>
                </a:xfrm>
                <a:custGeom>
                  <a:avLst/>
                  <a:gdLst>
                    <a:gd name="T0" fmla="*/ 46933 w 21600"/>
                    <a:gd name="T1" fmla="*/ 145277 h 21600"/>
                    <a:gd name="T2" fmla="*/ 46933 w 21600"/>
                    <a:gd name="T3" fmla="*/ 145277 h 21600"/>
                    <a:gd name="T4" fmla="*/ 46933 w 21600"/>
                    <a:gd name="T5" fmla="*/ 145277 h 21600"/>
                    <a:gd name="T6" fmla="*/ 46933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21600" y="0"/>
                      </a:lnTo>
                      <a:lnTo>
                        <a:pt x="21600" y="13533"/>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901" name="形状"/>
                <p:cNvSpPr>
                  <a:spLocks/>
                </p:cNvSpPr>
                <p:nvPr/>
              </p:nvSpPr>
              <p:spPr bwMode="auto">
                <a:xfrm>
                  <a:off x="-1" y="-1"/>
                  <a:ext cx="185284" cy="108511"/>
                </a:xfrm>
                <a:custGeom>
                  <a:avLst/>
                  <a:gdLst>
                    <a:gd name="T0" fmla="*/ 92642 w 21600"/>
                    <a:gd name="T1" fmla="*/ 54256 h 21600"/>
                    <a:gd name="T2" fmla="*/ 92642 w 21600"/>
                    <a:gd name="T3" fmla="*/ 54256 h 21600"/>
                    <a:gd name="T4" fmla="*/ 92642 w 21600"/>
                    <a:gd name="T5" fmla="*/ 54256 h 21600"/>
                    <a:gd name="T6" fmla="*/ 92642 w 21600"/>
                    <a:gd name="T7" fmla="*/ 5425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902" name="形状"/>
                <p:cNvSpPr>
                  <a:spLocks/>
                </p:cNvSpPr>
                <p:nvPr/>
              </p:nvSpPr>
              <p:spPr bwMode="auto">
                <a:xfrm>
                  <a:off x="-1" y="-1"/>
                  <a:ext cx="185284" cy="290553"/>
                </a:xfrm>
                <a:custGeom>
                  <a:avLst/>
                  <a:gdLst>
                    <a:gd name="T0" fmla="*/ 92642 w 21600"/>
                    <a:gd name="T1" fmla="*/ 145277 h 21600"/>
                    <a:gd name="T2" fmla="*/ 92642 w 21600"/>
                    <a:gd name="T3" fmla="*/ 145277 h 21600"/>
                    <a:gd name="T4" fmla="*/ 92642 w 21600"/>
                    <a:gd name="T5" fmla="*/ 145277 h 21600"/>
                    <a:gd name="T6" fmla="*/ 92642 w 21600"/>
                    <a:gd name="T7" fmla="*/ 14527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8067"/>
                      </a:moveTo>
                      <a:lnTo>
                        <a:pt x="10943" y="0"/>
                      </a:lnTo>
                      <a:lnTo>
                        <a:pt x="21600" y="0"/>
                      </a:lnTo>
                      <a:lnTo>
                        <a:pt x="21600" y="13533"/>
                      </a:lnTo>
                      <a:lnTo>
                        <a:pt x="10657" y="21600"/>
                      </a:lnTo>
                      <a:lnTo>
                        <a:pt x="0" y="21600"/>
                      </a:lnTo>
                      <a:close/>
                      <a:moveTo>
                        <a:pt x="0" y="8067"/>
                      </a:moveTo>
                      <a:lnTo>
                        <a:pt x="10657" y="8067"/>
                      </a:lnTo>
                      <a:lnTo>
                        <a:pt x="21600" y="0"/>
                      </a:lnTo>
                      <a:moveTo>
                        <a:pt x="10657" y="8067"/>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868" name="组合 101"/>
            <p:cNvGrpSpPr>
              <a:grpSpLocks/>
            </p:cNvGrpSpPr>
            <p:nvPr/>
          </p:nvGrpSpPr>
          <p:grpSpPr bwMode="auto">
            <a:xfrm>
              <a:off x="1531546" y="453332"/>
              <a:ext cx="422836" cy="196875"/>
              <a:chOff x="0" y="0"/>
              <a:chExt cx="422835" cy="196874"/>
            </a:xfrm>
          </p:grpSpPr>
          <p:grpSp>
            <p:nvGrpSpPr>
              <p:cNvPr id="78874" name="立方体 103"/>
              <p:cNvGrpSpPr>
                <a:grpSpLocks/>
              </p:cNvGrpSpPr>
              <p:nvPr/>
            </p:nvGrpSpPr>
            <p:grpSpPr bwMode="auto">
              <a:xfrm>
                <a:off x="0" y="-1"/>
                <a:ext cx="144541" cy="192096"/>
                <a:chOff x="0" y="0"/>
                <a:chExt cx="144540" cy="192094"/>
              </a:xfrm>
            </p:grpSpPr>
            <p:sp>
              <p:nvSpPr>
                <p:cNvPr id="78890"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8891" name="形状"/>
                <p:cNvSpPr>
                  <a:spLocks/>
                </p:cNvSpPr>
                <p:nvPr/>
              </p:nvSpPr>
              <p:spPr bwMode="auto">
                <a:xfrm>
                  <a:off x="71316" y="-1"/>
                  <a:ext cx="73225" cy="192096"/>
                </a:xfrm>
                <a:custGeom>
                  <a:avLst/>
                  <a:gdLst>
                    <a:gd name="T0" fmla="*/ 36613 w 21600"/>
                    <a:gd name="T1" fmla="*/ 96048 h 21600"/>
                    <a:gd name="T2" fmla="*/ 36613 w 21600"/>
                    <a:gd name="T3" fmla="*/ 96048 h 21600"/>
                    <a:gd name="T4" fmla="*/ 36613 w 21600"/>
                    <a:gd name="T5" fmla="*/ 96048 h 21600"/>
                    <a:gd name="T6" fmla="*/ 36613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892" name="形状"/>
                <p:cNvSpPr>
                  <a:spLocks/>
                </p:cNvSpPr>
                <p:nvPr/>
              </p:nvSpPr>
              <p:spPr bwMode="auto">
                <a:xfrm>
                  <a:off x="0" y="-1"/>
                  <a:ext cx="144541" cy="84651"/>
                </a:xfrm>
                <a:custGeom>
                  <a:avLst/>
                  <a:gdLst>
                    <a:gd name="T0" fmla="*/ 72271 w 21600"/>
                    <a:gd name="T1" fmla="*/ 42326 h 21600"/>
                    <a:gd name="T2" fmla="*/ 72271 w 21600"/>
                    <a:gd name="T3" fmla="*/ 42326 h 21600"/>
                    <a:gd name="T4" fmla="*/ 72271 w 21600"/>
                    <a:gd name="T5" fmla="*/ 42326 h 21600"/>
                    <a:gd name="T6" fmla="*/ 72271 w 21600"/>
                    <a:gd name="T7" fmla="*/ 4232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893"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75" name="立方体 104"/>
              <p:cNvGrpSpPr>
                <a:grpSpLocks/>
              </p:cNvGrpSpPr>
              <p:nvPr/>
            </p:nvGrpSpPr>
            <p:grpSpPr bwMode="auto">
              <a:xfrm>
                <a:off x="93605" y="4779"/>
                <a:ext cx="144542" cy="192096"/>
                <a:chOff x="0" y="0"/>
                <a:chExt cx="144540" cy="192094"/>
              </a:xfrm>
            </p:grpSpPr>
            <p:sp>
              <p:nvSpPr>
                <p:cNvPr id="78886"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887" name="形状"/>
                <p:cNvSpPr>
                  <a:spLocks/>
                </p:cNvSpPr>
                <p:nvPr/>
              </p:nvSpPr>
              <p:spPr bwMode="auto">
                <a:xfrm>
                  <a:off x="71316" y="-1"/>
                  <a:ext cx="73225" cy="192096"/>
                </a:xfrm>
                <a:custGeom>
                  <a:avLst/>
                  <a:gdLst>
                    <a:gd name="T0" fmla="*/ 36613 w 21600"/>
                    <a:gd name="T1" fmla="*/ 96048 h 21600"/>
                    <a:gd name="T2" fmla="*/ 36613 w 21600"/>
                    <a:gd name="T3" fmla="*/ 96048 h 21600"/>
                    <a:gd name="T4" fmla="*/ 36613 w 21600"/>
                    <a:gd name="T5" fmla="*/ 96048 h 21600"/>
                    <a:gd name="T6" fmla="*/ 36613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888" name="形状"/>
                <p:cNvSpPr>
                  <a:spLocks/>
                </p:cNvSpPr>
                <p:nvPr/>
              </p:nvSpPr>
              <p:spPr bwMode="auto">
                <a:xfrm>
                  <a:off x="0" y="-1"/>
                  <a:ext cx="144541" cy="84651"/>
                </a:xfrm>
                <a:custGeom>
                  <a:avLst/>
                  <a:gdLst>
                    <a:gd name="T0" fmla="*/ 72271 w 21600"/>
                    <a:gd name="T1" fmla="*/ 42326 h 21600"/>
                    <a:gd name="T2" fmla="*/ 72271 w 21600"/>
                    <a:gd name="T3" fmla="*/ 42326 h 21600"/>
                    <a:gd name="T4" fmla="*/ 72271 w 21600"/>
                    <a:gd name="T5" fmla="*/ 42326 h 21600"/>
                    <a:gd name="T6" fmla="*/ 72271 w 21600"/>
                    <a:gd name="T7" fmla="*/ 4232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889"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76" name="立方体 105"/>
              <p:cNvGrpSpPr>
                <a:grpSpLocks/>
              </p:cNvGrpSpPr>
              <p:nvPr/>
            </p:nvGrpSpPr>
            <p:grpSpPr bwMode="auto">
              <a:xfrm>
                <a:off x="184688" y="4779"/>
                <a:ext cx="144542" cy="192096"/>
                <a:chOff x="0" y="0"/>
                <a:chExt cx="144540" cy="192094"/>
              </a:xfrm>
            </p:grpSpPr>
            <p:sp>
              <p:nvSpPr>
                <p:cNvPr id="78882"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883" name="形状"/>
                <p:cNvSpPr>
                  <a:spLocks/>
                </p:cNvSpPr>
                <p:nvPr/>
              </p:nvSpPr>
              <p:spPr bwMode="auto">
                <a:xfrm>
                  <a:off x="71316" y="-1"/>
                  <a:ext cx="73225" cy="192096"/>
                </a:xfrm>
                <a:custGeom>
                  <a:avLst/>
                  <a:gdLst>
                    <a:gd name="T0" fmla="*/ 36613 w 21600"/>
                    <a:gd name="T1" fmla="*/ 96048 h 21600"/>
                    <a:gd name="T2" fmla="*/ 36613 w 21600"/>
                    <a:gd name="T3" fmla="*/ 96048 h 21600"/>
                    <a:gd name="T4" fmla="*/ 36613 w 21600"/>
                    <a:gd name="T5" fmla="*/ 96048 h 21600"/>
                    <a:gd name="T6" fmla="*/ 36613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884" name="形状"/>
                <p:cNvSpPr>
                  <a:spLocks/>
                </p:cNvSpPr>
                <p:nvPr/>
              </p:nvSpPr>
              <p:spPr bwMode="auto">
                <a:xfrm>
                  <a:off x="0" y="-1"/>
                  <a:ext cx="144541" cy="84651"/>
                </a:xfrm>
                <a:custGeom>
                  <a:avLst/>
                  <a:gdLst>
                    <a:gd name="T0" fmla="*/ 72271 w 21600"/>
                    <a:gd name="T1" fmla="*/ 42326 h 21600"/>
                    <a:gd name="T2" fmla="*/ 72271 w 21600"/>
                    <a:gd name="T3" fmla="*/ 42326 h 21600"/>
                    <a:gd name="T4" fmla="*/ 72271 w 21600"/>
                    <a:gd name="T5" fmla="*/ 42326 h 21600"/>
                    <a:gd name="T6" fmla="*/ 72271 w 21600"/>
                    <a:gd name="T7" fmla="*/ 4232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885"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nvGrpSpPr>
              <p:cNvPr id="78877" name="立方体 106"/>
              <p:cNvGrpSpPr>
                <a:grpSpLocks/>
              </p:cNvGrpSpPr>
              <p:nvPr/>
            </p:nvGrpSpPr>
            <p:grpSpPr bwMode="auto">
              <a:xfrm>
                <a:off x="278294" y="4387"/>
                <a:ext cx="144542" cy="192096"/>
                <a:chOff x="0" y="0"/>
                <a:chExt cx="144540" cy="192094"/>
              </a:xfrm>
            </p:grpSpPr>
            <p:sp>
              <p:nvSpPr>
                <p:cNvPr id="78878"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path>
                  </a:pathLst>
                </a:custGeom>
                <a:solidFill>
                  <a:srgbClr val="FFFFFF"/>
                </a:solidFill>
                <a:ln w="12700" cap="flat">
                  <a:noFill/>
                  <a:miter lim="400000"/>
                  <a:headEnd/>
                  <a:tailEnd/>
                </a:ln>
              </p:spPr>
              <p:txBody>
                <a:bodyPr lIns="45719" tIns="45719" rIns="45719" bIns="45719"/>
                <a:lstStyle/>
                <a:p>
                  <a:endParaRPr lang="zh-CN" altLang="en-US"/>
                </a:p>
              </p:txBody>
            </p:sp>
            <p:sp>
              <p:nvSpPr>
                <p:cNvPr id="78879" name="形状"/>
                <p:cNvSpPr>
                  <a:spLocks/>
                </p:cNvSpPr>
                <p:nvPr/>
              </p:nvSpPr>
              <p:spPr bwMode="auto">
                <a:xfrm>
                  <a:off x="71316" y="-1"/>
                  <a:ext cx="73225" cy="192096"/>
                </a:xfrm>
                <a:custGeom>
                  <a:avLst/>
                  <a:gdLst>
                    <a:gd name="T0" fmla="*/ 36613 w 21600"/>
                    <a:gd name="T1" fmla="*/ 96048 h 21600"/>
                    <a:gd name="T2" fmla="*/ 36613 w 21600"/>
                    <a:gd name="T3" fmla="*/ 96048 h 21600"/>
                    <a:gd name="T4" fmla="*/ 36613 w 21600"/>
                    <a:gd name="T5" fmla="*/ 96048 h 21600"/>
                    <a:gd name="T6" fmla="*/ 36613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21600" y="0"/>
                      </a:lnTo>
                      <a:lnTo>
                        <a:pt x="21600" y="12082"/>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880" name="形状"/>
                <p:cNvSpPr>
                  <a:spLocks/>
                </p:cNvSpPr>
                <p:nvPr/>
              </p:nvSpPr>
              <p:spPr bwMode="auto">
                <a:xfrm>
                  <a:off x="0" y="-1"/>
                  <a:ext cx="144541" cy="84651"/>
                </a:xfrm>
                <a:custGeom>
                  <a:avLst/>
                  <a:gdLst>
                    <a:gd name="T0" fmla="*/ 72271 w 21600"/>
                    <a:gd name="T1" fmla="*/ 42326 h 21600"/>
                    <a:gd name="T2" fmla="*/ 72271 w 21600"/>
                    <a:gd name="T3" fmla="*/ 42326 h 21600"/>
                    <a:gd name="T4" fmla="*/ 72271 w 21600"/>
                    <a:gd name="T5" fmla="*/ 42326 h 21600"/>
                    <a:gd name="T6" fmla="*/ 72271 w 21600"/>
                    <a:gd name="T7" fmla="*/ 42326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0943" y="0"/>
                      </a:lnTo>
                      <a:lnTo>
                        <a:pt x="21600" y="0"/>
                      </a:lnTo>
                      <a:lnTo>
                        <a:pt x="10657"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881" name="形状"/>
                <p:cNvSpPr>
                  <a:spLocks/>
                </p:cNvSpPr>
                <p:nvPr/>
              </p:nvSpPr>
              <p:spPr bwMode="auto">
                <a:xfrm>
                  <a:off x="0" y="-1"/>
                  <a:ext cx="144541" cy="192096"/>
                </a:xfrm>
                <a:custGeom>
                  <a:avLst/>
                  <a:gdLst>
                    <a:gd name="T0" fmla="*/ 72271 w 21600"/>
                    <a:gd name="T1" fmla="*/ 96048 h 21600"/>
                    <a:gd name="T2" fmla="*/ 72271 w 21600"/>
                    <a:gd name="T3" fmla="*/ 96048 h 21600"/>
                    <a:gd name="T4" fmla="*/ 72271 w 21600"/>
                    <a:gd name="T5" fmla="*/ 96048 h 21600"/>
                    <a:gd name="T6" fmla="*/ 72271 w 21600"/>
                    <a:gd name="T7" fmla="*/ 9604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9518"/>
                      </a:moveTo>
                      <a:lnTo>
                        <a:pt x="10943" y="0"/>
                      </a:lnTo>
                      <a:lnTo>
                        <a:pt x="21600" y="0"/>
                      </a:lnTo>
                      <a:lnTo>
                        <a:pt x="21600" y="12082"/>
                      </a:lnTo>
                      <a:lnTo>
                        <a:pt x="10657" y="21600"/>
                      </a:lnTo>
                      <a:lnTo>
                        <a:pt x="0" y="21600"/>
                      </a:lnTo>
                      <a:close/>
                      <a:moveTo>
                        <a:pt x="0" y="9518"/>
                      </a:moveTo>
                      <a:lnTo>
                        <a:pt x="10657" y="9518"/>
                      </a:lnTo>
                      <a:lnTo>
                        <a:pt x="21600" y="0"/>
                      </a:lnTo>
                      <a:moveTo>
                        <a:pt x="10657" y="9518"/>
                      </a:moveTo>
                      <a:lnTo>
                        <a:pt x="10657"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grpSp>
          <p:nvGrpSpPr>
            <p:cNvPr id="78869" name="立方体 102"/>
            <p:cNvGrpSpPr>
              <a:grpSpLocks/>
            </p:cNvGrpSpPr>
            <p:nvPr/>
          </p:nvGrpSpPr>
          <p:grpSpPr bwMode="auto">
            <a:xfrm>
              <a:off x="1903446" y="492587"/>
              <a:ext cx="361156" cy="113586"/>
              <a:chOff x="0" y="0"/>
              <a:chExt cx="361155" cy="113584"/>
            </a:xfrm>
          </p:grpSpPr>
          <p:sp>
            <p:nvSpPr>
              <p:cNvPr id="78870" name="形状"/>
              <p:cNvSpPr>
                <a:spLocks/>
              </p:cNvSpPr>
              <p:nvPr/>
            </p:nvSpPr>
            <p:spPr bwMode="auto">
              <a:xfrm>
                <a:off x="0" y="0"/>
                <a:ext cx="361156" cy="113585"/>
              </a:xfrm>
              <a:custGeom>
                <a:avLst/>
                <a:gdLst>
                  <a:gd name="T0" fmla="*/ 180578 w 21600"/>
                  <a:gd name="T1" fmla="*/ 56793 h 21600"/>
                  <a:gd name="T2" fmla="*/ 180578 w 21600"/>
                  <a:gd name="T3" fmla="*/ 56793 h 21600"/>
                  <a:gd name="T4" fmla="*/ 180578 w 21600"/>
                  <a:gd name="T5" fmla="*/ 56793 h 21600"/>
                  <a:gd name="T6" fmla="*/ 180578 w 21600"/>
                  <a:gd name="T7" fmla="*/ 5679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6752"/>
                    </a:moveTo>
                    <a:lnTo>
                      <a:pt x="1837" y="0"/>
                    </a:lnTo>
                    <a:lnTo>
                      <a:pt x="21600" y="0"/>
                    </a:lnTo>
                    <a:lnTo>
                      <a:pt x="21600" y="14848"/>
                    </a:lnTo>
                    <a:lnTo>
                      <a:pt x="19763" y="21600"/>
                    </a:lnTo>
                    <a:lnTo>
                      <a:pt x="0" y="21600"/>
                    </a:lnTo>
                    <a:close/>
                  </a:path>
                </a:pathLst>
              </a:custGeom>
              <a:solidFill>
                <a:srgbClr val="FFFF00"/>
              </a:solidFill>
              <a:ln w="12700" cap="flat">
                <a:noFill/>
                <a:miter lim="400000"/>
                <a:headEnd/>
                <a:tailEnd/>
              </a:ln>
            </p:spPr>
            <p:txBody>
              <a:bodyPr lIns="45719" tIns="45719" rIns="45719" bIns="45719"/>
              <a:lstStyle/>
              <a:p>
                <a:endParaRPr lang="zh-CN" altLang="en-US"/>
              </a:p>
            </p:txBody>
          </p:sp>
          <p:sp>
            <p:nvSpPr>
              <p:cNvPr id="78871" name="形状"/>
              <p:cNvSpPr>
                <a:spLocks/>
              </p:cNvSpPr>
              <p:nvPr/>
            </p:nvSpPr>
            <p:spPr bwMode="auto">
              <a:xfrm>
                <a:off x="330442" y="0"/>
                <a:ext cx="30714" cy="113585"/>
              </a:xfrm>
              <a:custGeom>
                <a:avLst/>
                <a:gdLst>
                  <a:gd name="T0" fmla="*/ 15357 w 21600"/>
                  <a:gd name="T1" fmla="*/ 56793 h 21600"/>
                  <a:gd name="T2" fmla="*/ 15357 w 21600"/>
                  <a:gd name="T3" fmla="*/ 56793 h 21600"/>
                  <a:gd name="T4" fmla="*/ 15357 w 21600"/>
                  <a:gd name="T5" fmla="*/ 56793 h 21600"/>
                  <a:gd name="T6" fmla="*/ 15357 w 21600"/>
                  <a:gd name="T7" fmla="*/ 5679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6752"/>
                    </a:moveTo>
                    <a:lnTo>
                      <a:pt x="21600" y="0"/>
                    </a:lnTo>
                    <a:lnTo>
                      <a:pt x="21600" y="14848"/>
                    </a:lnTo>
                    <a:lnTo>
                      <a:pt x="0" y="21600"/>
                    </a:lnTo>
                    <a:close/>
                  </a:path>
                </a:pathLst>
              </a:custGeom>
              <a:solidFill>
                <a:srgbClr val="000000">
                  <a:alpha val="20000"/>
                </a:srgbClr>
              </a:solidFill>
              <a:ln w="12700" cap="flat">
                <a:noFill/>
                <a:miter lim="400000"/>
                <a:headEnd/>
                <a:tailEnd/>
              </a:ln>
            </p:spPr>
            <p:txBody>
              <a:bodyPr lIns="45719" tIns="45719" rIns="45719" bIns="45719"/>
              <a:lstStyle/>
              <a:p>
                <a:endParaRPr lang="zh-CN" altLang="en-US"/>
              </a:p>
            </p:txBody>
          </p:sp>
          <p:sp>
            <p:nvSpPr>
              <p:cNvPr id="78872" name="形状"/>
              <p:cNvSpPr>
                <a:spLocks/>
              </p:cNvSpPr>
              <p:nvPr/>
            </p:nvSpPr>
            <p:spPr bwMode="auto">
              <a:xfrm>
                <a:off x="0" y="-1"/>
                <a:ext cx="361156" cy="35506"/>
              </a:xfrm>
              <a:custGeom>
                <a:avLst/>
                <a:gdLst>
                  <a:gd name="T0" fmla="*/ 180578 w 21600"/>
                  <a:gd name="T1" fmla="*/ 17753 h 21600"/>
                  <a:gd name="T2" fmla="*/ 180578 w 21600"/>
                  <a:gd name="T3" fmla="*/ 17753 h 21600"/>
                  <a:gd name="T4" fmla="*/ 180578 w 21600"/>
                  <a:gd name="T5" fmla="*/ 17753 h 21600"/>
                  <a:gd name="T6" fmla="*/ 180578 w 21600"/>
                  <a:gd name="T7" fmla="*/ 1775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lnTo>
                      <a:pt x="1837" y="0"/>
                    </a:lnTo>
                    <a:lnTo>
                      <a:pt x="21600" y="0"/>
                    </a:lnTo>
                    <a:lnTo>
                      <a:pt x="19763" y="21600"/>
                    </a:lnTo>
                    <a:close/>
                  </a:path>
                </a:pathLst>
              </a:custGeom>
              <a:solidFill>
                <a:srgbClr val="FFFFFF">
                  <a:alpha val="20000"/>
                </a:srgbClr>
              </a:solidFill>
              <a:ln w="12700" cap="flat">
                <a:noFill/>
                <a:miter lim="400000"/>
                <a:headEnd/>
                <a:tailEnd/>
              </a:ln>
            </p:spPr>
            <p:txBody>
              <a:bodyPr lIns="45719" tIns="45719" rIns="45719" bIns="45719"/>
              <a:lstStyle/>
              <a:p>
                <a:endParaRPr lang="zh-CN" altLang="en-US"/>
              </a:p>
            </p:txBody>
          </p:sp>
          <p:sp>
            <p:nvSpPr>
              <p:cNvPr id="78873" name="形状"/>
              <p:cNvSpPr>
                <a:spLocks/>
              </p:cNvSpPr>
              <p:nvPr/>
            </p:nvSpPr>
            <p:spPr bwMode="auto">
              <a:xfrm>
                <a:off x="0" y="0"/>
                <a:ext cx="361156" cy="113585"/>
              </a:xfrm>
              <a:custGeom>
                <a:avLst/>
                <a:gdLst>
                  <a:gd name="T0" fmla="*/ 180578 w 21600"/>
                  <a:gd name="T1" fmla="*/ 56793 h 21600"/>
                  <a:gd name="T2" fmla="*/ 180578 w 21600"/>
                  <a:gd name="T3" fmla="*/ 56793 h 21600"/>
                  <a:gd name="T4" fmla="*/ 180578 w 21600"/>
                  <a:gd name="T5" fmla="*/ 56793 h 21600"/>
                  <a:gd name="T6" fmla="*/ 180578 w 21600"/>
                  <a:gd name="T7" fmla="*/ 56793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6752"/>
                    </a:moveTo>
                    <a:lnTo>
                      <a:pt x="1837" y="0"/>
                    </a:lnTo>
                    <a:lnTo>
                      <a:pt x="21600" y="0"/>
                    </a:lnTo>
                    <a:lnTo>
                      <a:pt x="21600" y="14848"/>
                    </a:lnTo>
                    <a:lnTo>
                      <a:pt x="19763" y="21600"/>
                    </a:lnTo>
                    <a:lnTo>
                      <a:pt x="0" y="21600"/>
                    </a:lnTo>
                    <a:close/>
                    <a:moveTo>
                      <a:pt x="0" y="6752"/>
                    </a:moveTo>
                    <a:lnTo>
                      <a:pt x="19763" y="6752"/>
                    </a:lnTo>
                    <a:lnTo>
                      <a:pt x="21600" y="0"/>
                    </a:lnTo>
                    <a:moveTo>
                      <a:pt x="19763" y="6752"/>
                    </a:moveTo>
                    <a:lnTo>
                      <a:pt x="19763" y="21600"/>
                    </a:lnTo>
                  </a:path>
                </a:pathLst>
              </a:custGeom>
              <a:noFill/>
              <a:ln w="19050" cap="flat">
                <a:solidFill>
                  <a:srgbClr val="92D050"/>
                </a:solidFill>
                <a:prstDash val="solid"/>
                <a:round/>
                <a:headEnd/>
                <a:tailEnd/>
              </a:ln>
            </p:spPr>
            <p:txBody>
              <a:bodyPr lIns="45719" tIns="45719" rIns="45719" bIns="45719"/>
              <a:lstStyle/>
              <a:p>
                <a:endParaRPr lang="zh-CN" altLang="en-US"/>
              </a:p>
            </p:txBody>
          </p:sp>
        </p:grpSp>
      </p:grpSp>
      <p:pic>
        <p:nvPicPr>
          <p:cNvPr id="78857" name="Picture 4" descr="Picture 4"/>
          <p:cNvPicPr>
            <a:picLocks noChangeAspect="1"/>
          </p:cNvPicPr>
          <p:nvPr/>
        </p:nvPicPr>
        <p:blipFill>
          <a:blip r:embed="rId4"/>
          <a:srcRect/>
          <a:stretch>
            <a:fillRect/>
          </a:stretch>
        </p:blipFill>
        <p:spPr bwMode="auto">
          <a:xfrm>
            <a:off x="7070725" y="1652588"/>
            <a:ext cx="1081088" cy="1081087"/>
          </a:xfrm>
          <a:prstGeom prst="rect">
            <a:avLst/>
          </a:prstGeom>
          <a:noFill/>
          <a:ln w="12700">
            <a:noFill/>
            <a:miter lim="400000"/>
            <a:headEnd/>
            <a:tailEnd/>
          </a:ln>
        </p:spPr>
      </p:pic>
      <p:sp>
        <p:nvSpPr>
          <p:cNvPr id="78858" name="Picture 3" descr="Picture 3"/>
          <p:cNvSpPr>
            <a:spLocks noChangeAspect="1"/>
          </p:cNvSpPr>
          <p:nvPr/>
        </p:nvSpPr>
        <p:spPr bwMode="auto">
          <a:xfrm>
            <a:off x="3006725" y="3878263"/>
            <a:ext cx="1198563" cy="1198562"/>
          </a:xfrm>
          <a:prstGeom prst="rect">
            <a:avLst/>
          </a:prstGeom>
          <a:noFill/>
          <a:ln w="12700">
            <a:noFill/>
            <a:miter lim="400000"/>
            <a:headEnd/>
            <a:tailEnd/>
          </a:ln>
        </p:spPr>
        <p:txBody>
          <a:bodyPr/>
          <a:lstStyle/>
          <a:p>
            <a:endParaRPr lang="zh-CN" altLang="en-US"/>
          </a:p>
        </p:txBody>
      </p:sp>
      <p:sp>
        <p:nvSpPr>
          <p:cNvPr id="78859" name="双箭头"/>
          <p:cNvSpPr>
            <a:spLocks noChangeArrowheads="1"/>
          </p:cNvSpPr>
          <p:nvPr/>
        </p:nvSpPr>
        <p:spPr bwMode="auto">
          <a:xfrm rot="-5400000">
            <a:off x="4894263" y="3027363"/>
            <a:ext cx="1577975" cy="536575"/>
          </a:xfrm>
          <a:prstGeom prst="leftRightArrow">
            <a:avLst>
              <a:gd name="adj1" fmla="val 42407"/>
              <a:gd name="adj2" fmla="val 73698"/>
            </a:avLst>
          </a:prstGeom>
          <a:solidFill>
            <a:srgbClr val="FFF45B"/>
          </a:solidFill>
          <a:ln w="25400">
            <a:solidFill>
              <a:srgbClr val="FFF343"/>
            </a:solidFill>
            <a:miter lim="800000"/>
            <a:headEnd/>
            <a:tailEnd/>
          </a:ln>
        </p:spPr>
        <p:txBody>
          <a:bodyPr lIns="45719" rIns="45719" anchor="ctr"/>
          <a:lstStyle/>
          <a:p>
            <a:endParaRPr lang="zh-CN" altLang="en-US">
              <a:ea typeface="黑体" pitchFamily="49" charset="-122"/>
              <a:cs typeface="Arial" charset="0"/>
            </a:endParaRPr>
          </a:p>
        </p:txBody>
      </p:sp>
      <p:sp>
        <p:nvSpPr>
          <p:cNvPr id="78860" name="矩形 79"/>
          <p:cNvSpPr txBox="1">
            <a:spLocks noChangeArrowheads="1"/>
          </p:cNvSpPr>
          <p:nvPr/>
        </p:nvSpPr>
        <p:spPr bwMode="auto">
          <a:xfrm>
            <a:off x="539750" y="5303838"/>
            <a:ext cx="8280400" cy="1077912"/>
          </a:xfrm>
          <a:prstGeom prst="rect">
            <a:avLst/>
          </a:prstGeom>
          <a:noFill/>
          <a:ln w="28575">
            <a:solidFill>
              <a:srgbClr val="FFFF00"/>
            </a:solidFill>
            <a:miter lim="400000"/>
            <a:headEnd/>
            <a:tailEnd/>
          </a:ln>
        </p:spPr>
        <p:txBody>
          <a:bodyPr lIns="45719" rIns="45719">
            <a:spAutoFit/>
          </a:bodyPr>
          <a:lstStyle/>
          <a:p>
            <a:pPr marL="0" lvl="1" algn="ctr"/>
            <a:r>
              <a:rPr lang="zh-CN" altLang="en-US" sz="3200">
                <a:solidFill>
                  <a:srgbClr val="FFFF00"/>
                </a:solidFill>
                <a:ea typeface="黑体" pitchFamily="49" charset="-122"/>
                <a:cs typeface="Arial" charset="0"/>
                <a:sym typeface="Arial" charset="0"/>
              </a:rPr>
              <a:t>构建多智能体对抗学习模型，进行精确的肿瘤预后预测分析</a:t>
            </a:r>
            <a:endParaRPr lang="zh-CN" altLang="en-US" sz="3200">
              <a:solidFill>
                <a:srgbClr val="FFFF00"/>
              </a:solidFill>
              <a:ea typeface="黑体" pitchFamily="49" charset="-122"/>
              <a:cs typeface="Arial" charset="0"/>
              <a:sym typeface="黑体" pitchFamily="49" charset="-122"/>
            </a:endParaRPr>
          </a:p>
        </p:txBody>
      </p:sp>
      <p:pic>
        <p:nvPicPr>
          <p:cNvPr id="78861" name="Picture 2" descr="“km曲线”的图片搜索结果"/>
          <p:cNvPicPr>
            <a:picLocks noChangeAspect="1" noChangeArrowheads="1"/>
          </p:cNvPicPr>
          <p:nvPr/>
        </p:nvPicPr>
        <p:blipFill>
          <a:blip r:embed="rId5"/>
          <a:srcRect/>
          <a:stretch>
            <a:fillRect/>
          </a:stretch>
        </p:blipFill>
        <p:spPr bwMode="auto">
          <a:xfrm>
            <a:off x="6921500" y="3930650"/>
            <a:ext cx="1528763" cy="974725"/>
          </a:xfrm>
          <a:prstGeom prst="rect">
            <a:avLst/>
          </a:prstGeom>
          <a:noFill/>
          <a:ln w="9525">
            <a:noFill/>
            <a:miter lim="800000"/>
            <a:headEnd/>
            <a:tailEnd/>
          </a:ln>
        </p:spPr>
      </p:pic>
      <p:sp>
        <p:nvSpPr>
          <p:cNvPr id="230" name="标题 1"/>
          <p:cNvSpPr txBox="1"/>
          <p:nvPr/>
        </p:nvSpPr>
        <p:spPr>
          <a:xfrm>
            <a:off x="34925" y="34925"/>
            <a:ext cx="8858250" cy="646113"/>
          </a:xfrm>
          <a:prstGeom prst="rect">
            <a:avLst/>
          </a:prstGeom>
          <a:ln w="12700">
            <a:miter lim="400000"/>
          </a:ln>
          <a:extLst>
            <a:ext uri="{C572A759-6A51-4108-AA02-DFA0A04FC94B}"/>
          </a:extLst>
        </p:spPr>
        <p:txBody>
          <a:bodyPr lIns="45719" rIns="45719">
            <a:spAutoFit/>
          </a:bodyPr>
          <a:lstStyle>
            <a:lvl1pPr>
              <a:defRPr sz="3600">
                <a:solidFill>
                  <a:srgbClr val="FFFF00"/>
                </a:solidFill>
                <a:effectLst>
                  <a:outerShdw blurRad="38100" dist="38100" dir="2700000" rotWithShape="0">
                    <a:srgbClr val="000000"/>
                  </a:outerShdw>
                </a:effectLst>
                <a:latin typeface="黑体"/>
                <a:ea typeface="黑体"/>
                <a:cs typeface="黑体"/>
                <a:sym typeface="黑体"/>
              </a:defRPr>
            </a:lvl1pPr>
          </a:lstStyle>
          <a:p>
            <a:pPr>
              <a:defRPr>
                <a:latin typeface="Arial"/>
                <a:ea typeface="Arial"/>
                <a:cs typeface="Arial"/>
                <a:sym typeface="Arial"/>
              </a:defRPr>
            </a:pPr>
            <a:r>
              <a:rPr lang="zh-CN" altLang="en-US" dirty="0" smtClean="0">
                <a:latin typeface="Arial" panose="020B0604020202020204" pitchFamily="34" charset="0"/>
                <a:ea typeface="黑体" panose="02010609060101010101" pitchFamily="49" charset="-122"/>
                <a:cs typeface="Arial" panose="020B0604020202020204" pitchFamily="34" charset="0"/>
              </a:rPr>
              <a:t>人工智能方法</a:t>
            </a:r>
            <a:r>
              <a:rPr lang="en-US" altLang="zh-CN" dirty="0" smtClean="0">
                <a:latin typeface="Arial" panose="020B0604020202020204" pitchFamily="34" charset="0"/>
                <a:ea typeface="黑体" panose="02010609060101010101" pitchFamily="49" charset="-122"/>
                <a:cs typeface="Arial" panose="020B0604020202020204" pitchFamily="34" charset="0"/>
              </a:rPr>
              <a:t>(5</a:t>
            </a:r>
            <a:r>
              <a:rPr lang="en-US" altLang="zh-CN" dirty="0" smtClean="0">
                <a:latin typeface="Arial" panose="020B0604020202020204" pitchFamily="34" charset="0"/>
                <a:ea typeface="黑体" panose="02010609060101010101" pitchFamily="49" charset="-122"/>
                <a:cs typeface="Arial" panose="020B0604020202020204" pitchFamily="34" charset="0"/>
                <a:sym typeface="Arial"/>
              </a:rPr>
              <a:t>/5)</a:t>
            </a:r>
            <a:endParaRPr dirty="0">
              <a:latin typeface="Arial" panose="020B0604020202020204" pitchFamily="34" charset="0"/>
              <a:ea typeface="黑体" panose="02010609060101010101" pitchFamily="49" charset="-122"/>
              <a:cs typeface="Arial" panose="020B0604020202020204" pitchFamily="34" charset="0"/>
            </a:endParaRPr>
          </a:p>
        </p:txBody>
      </p:sp>
      <p:sp>
        <p:nvSpPr>
          <p:cNvPr id="231" name="文本框 10"/>
          <p:cNvSpPr txBox="1"/>
          <p:nvPr/>
        </p:nvSpPr>
        <p:spPr>
          <a:xfrm>
            <a:off x="0" y="6381750"/>
            <a:ext cx="9144000" cy="461963"/>
          </a:xfrm>
          <a:prstGeom prst="rect">
            <a:avLst/>
          </a:prstGeom>
          <a:noFill/>
        </p:spPr>
        <p:txBody>
          <a:bodyPr>
            <a:spAutoFit/>
          </a:bodyPr>
          <a:lstStyle/>
          <a:p>
            <a:pPr marL="0" lvl="2" algn="ctr">
              <a:defRPr/>
            </a:pPr>
            <a:r>
              <a:rPr lang="en-US" altLang="zh-CN" dirty="0" err="1"/>
              <a:t>Dosovitskiy</a:t>
            </a:r>
            <a:r>
              <a:rPr lang="en-US" altLang="zh-CN" dirty="0"/>
              <a:t> A.</a:t>
            </a:r>
            <a:r>
              <a:rPr lang="en-US" altLang="zh-CN" dirty="0">
                <a:latin typeface="Arial" panose="020B0604020202020204" pitchFamily="34" charset="0"/>
                <a:ea typeface="黑体" panose="02010609060101010101" pitchFamily="49" charset="-122"/>
                <a:cs typeface="Arial" panose="020B0604020202020204" pitchFamily="34" charset="0"/>
              </a:rPr>
              <a:t>,</a:t>
            </a:r>
            <a:r>
              <a:rPr lang="zh-CN" altLang="en-US" dirty="0">
                <a:latin typeface="Arial" panose="020B0604020202020204" pitchFamily="34" charset="0"/>
                <a:ea typeface="黑体" panose="02010609060101010101" pitchFamily="49" charset="-122"/>
                <a:cs typeface="Arial" panose="020B0604020202020204" pitchFamily="34" charset="0"/>
              </a:rPr>
              <a:t> </a:t>
            </a:r>
            <a:r>
              <a:rPr lang="en-US" altLang="zh-CN" dirty="0">
                <a:latin typeface="Arial" panose="020B0604020202020204" pitchFamily="34" charset="0"/>
                <a:ea typeface="黑体" panose="02010609060101010101" pitchFamily="49" charset="-122"/>
                <a:cs typeface="Arial" panose="020B0604020202020204" pitchFamily="34" charset="0"/>
              </a:rPr>
              <a:t>et al, </a:t>
            </a:r>
            <a:r>
              <a:rPr lang="en-US" altLang="zh-CN" dirty="0"/>
              <a:t>IEEE-TPAMI, 39(4): 692-705, 2017</a:t>
            </a:r>
            <a:endParaRPr kumimoji="1" lang="zh-CN" altLang="en-US" sz="2400" dirty="0">
              <a:solidFill>
                <a:srgbClr val="FFFF00"/>
              </a:solidFill>
              <a:effectLst>
                <a:outerShdw blurRad="38100" dist="38100" dir="2700000" algn="tl">
                  <a:srgbClr val="000000">
                    <a:alpha val="43137"/>
                  </a:srgbClr>
                </a:outerShdw>
              </a:effectLst>
            </a:endParaRP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0"/>
          <p:cNvSpPr>
            <a:spLocks noChangeArrowheads="1"/>
          </p:cNvSpPr>
          <p:nvPr/>
        </p:nvSpPr>
        <p:spPr bwMode="auto">
          <a:xfrm>
            <a:off x="360363" y="3208338"/>
            <a:ext cx="8516937" cy="585787"/>
          </a:xfrm>
          <a:prstGeom prst="rect">
            <a:avLst/>
          </a:prstGeom>
          <a:noFill/>
          <a:ln w="28575">
            <a:solidFill>
              <a:srgbClr val="FFFF00"/>
            </a:solidFill>
            <a:miter lim="800000"/>
            <a:headEnd/>
            <a:tailEnd/>
          </a:ln>
          <a:extLst/>
        </p:spPr>
        <p:txBody>
          <a:bodyPr>
            <a:spAutoFit/>
          </a:bodyPr>
          <a:lstStyle/>
          <a:p>
            <a:pPr algn="dist">
              <a:defRPr/>
            </a:pPr>
            <a:r>
              <a:rPr lang="zh-CN" altLang="en-US" sz="3200"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黑体" charset="0"/>
              </a:rPr>
              <a:t>多病种、多模态、多中心、多参数</a:t>
            </a:r>
            <a:r>
              <a:rPr lang="zh-CN" altLang="en-US" sz="3200" dirty="0">
                <a:solidFill>
                  <a:srgbClr val="FFFF00"/>
                </a:solidFill>
                <a:latin typeface="黑体" panose="02010609060101010101" pitchFamily="49" charset="-122"/>
                <a:ea typeface="黑体" pitchFamily="49" charset="-122"/>
              </a:rPr>
              <a:t>数据融合</a:t>
            </a:r>
            <a:endParaRPr lang="zh-CN" altLang="en-US" sz="3200"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黑体" charset="0"/>
            </a:endParaRPr>
          </a:p>
        </p:txBody>
      </p:sp>
      <p:sp>
        <p:nvSpPr>
          <p:cNvPr id="4" name="AutoShape 12"/>
          <p:cNvSpPr>
            <a:spLocks noChangeArrowheads="1"/>
          </p:cNvSpPr>
          <p:nvPr/>
        </p:nvSpPr>
        <p:spPr bwMode="gray">
          <a:xfrm flipV="1">
            <a:off x="2033588" y="5080000"/>
            <a:ext cx="5256212" cy="571500"/>
          </a:xfrm>
          <a:prstGeom prst="triangle">
            <a:avLst>
              <a:gd name="adj" fmla="val 50418"/>
            </a:avLst>
          </a:prstGeom>
          <a:gradFill rotWithShape="1">
            <a:gsLst>
              <a:gs pos="0">
                <a:srgbClr val="FFFF00"/>
              </a:gs>
              <a:gs pos="100000">
                <a:schemeClr val="accent2">
                  <a:gamma/>
                  <a:tint val="0"/>
                  <a:invGamma/>
                  <a:alpha val="0"/>
                </a:schemeClr>
              </a:gs>
            </a:gsLst>
            <a:lin ang="5400000" scaled="1"/>
          </a:gradFill>
          <a:ln w="9525">
            <a:noFill/>
            <a:miter lim="800000"/>
            <a:headEnd/>
            <a:tailEnd/>
          </a:ln>
          <a:effectLst/>
        </p:spPr>
        <p:txBody>
          <a:bodyPr rot="10800000" wrap="none" anchor="ctr"/>
          <a:lstStyle/>
          <a:p>
            <a:pPr algn="ctr">
              <a:defRPr/>
            </a:pPr>
            <a:endParaRPr lang="zh-CN" altLang="en-US" dirty="0">
              <a:solidFill>
                <a:schemeClr val="bg1"/>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7" name="矩形 10"/>
          <p:cNvSpPr>
            <a:spLocks noChangeArrowheads="1"/>
          </p:cNvSpPr>
          <p:nvPr/>
        </p:nvSpPr>
        <p:spPr bwMode="auto">
          <a:xfrm>
            <a:off x="323850" y="927100"/>
            <a:ext cx="1800225" cy="1570038"/>
          </a:xfrm>
          <a:prstGeom prst="rect">
            <a:avLst/>
          </a:prstGeom>
          <a:noFill/>
          <a:ln w="31750">
            <a:solidFill>
              <a:srgbClr val="FFFF00"/>
            </a:solidFill>
            <a:miter lim="800000"/>
            <a:headEnd/>
            <a:tailEnd/>
          </a:ln>
          <a:extLst/>
        </p:spPr>
        <p:txBody>
          <a:bodyPr>
            <a:spAutoFit/>
          </a:bodyPr>
          <a:lstStyle/>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肺癌</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乳腺癌</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肝癌等</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a:t>
            </a:r>
          </a:p>
        </p:txBody>
      </p:sp>
      <p:sp>
        <p:nvSpPr>
          <p:cNvPr id="12" name="矩形 10"/>
          <p:cNvSpPr>
            <a:spLocks noChangeArrowheads="1"/>
          </p:cNvSpPr>
          <p:nvPr/>
        </p:nvSpPr>
        <p:spPr bwMode="auto">
          <a:xfrm>
            <a:off x="7010400" y="927100"/>
            <a:ext cx="1830388" cy="1570038"/>
          </a:xfrm>
          <a:prstGeom prst="rect">
            <a:avLst/>
          </a:prstGeom>
          <a:noFill/>
          <a:ln w="31750">
            <a:solidFill>
              <a:srgbClr val="FFFF00"/>
            </a:solidFill>
            <a:miter lim="800000"/>
            <a:headEnd/>
            <a:tailEnd/>
          </a:ln>
          <a:extLst/>
        </p:spPr>
        <p:txBody>
          <a:bodyPr>
            <a:spAutoFit/>
          </a:bodyPr>
          <a:lstStyle/>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病理信息</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基因信息</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预后信息</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a:t>
            </a:r>
          </a:p>
        </p:txBody>
      </p:sp>
      <p:sp>
        <p:nvSpPr>
          <p:cNvPr id="15" name="矩形 10"/>
          <p:cNvSpPr>
            <a:spLocks noChangeArrowheads="1"/>
          </p:cNvSpPr>
          <p:nvPr/>
        </p:nvSpPr>
        <p:spPr bwMode="auto">
          <a:xfrm>
            <a:off x="2284413" y="927100"/>
            <a:ext cx="1960562" cy="1570038"/>
          </a:xfrm>
          <a:prstGeom prst="rect">
            <a:avLst/>
          </a:prstGeom>
          <a:noFill/>
          <a:ln w="31750">
            <a:solidFill>
              <a:srgbClr val="FFFF00"/>
            </a:solidFill>
            <a:miter lim="800000"/>
            <a:headEnd/>
            <a:tailEnd/>
          </a:ln>
          <a:extLst/>
        </p:spPr>
        <p:txBody>
          <a:bodyPr>
            <a:spAutoFit/>
          </a:bodyPr>
          <a:lstStyle/>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CT</a:t>
            </a: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数据</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MRI</a:t>
            </a: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数据</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PET</a:t>
            </a: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数据</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a:t>
            </a:r>
          </a:p>
        </p:txBody>
      </p:sp>
      <p:sp>
        <p:nvSpPr>
          <p:cNvPr id="16" name="矩形 10"/>
          <p:cNvSpPr>
            <a:spLocks noChangeArrowheads="1"/>
          </p:cNvSpPr>
          <p:nvPr/>
        </p:nvSpPr>
        <p:spPr bwMode="auto">
          <a:xfrm>
            <a:off x="4405313" y="927100"/>
            <a:ext cx="2444750" cy="1570038"/>
          </a:xfrm>
          <a:prstGeom prst="rect">
            <a:avLst/>
          </a:prstGeom>
          <a:noFill/>
          <a:ln w="31750">
            <a:solidFill>
              <a:srgbClr val="FFFF00"/>
            </a:solidFill>
            <a:miter lim="800000"/>
            <a:headEnd/>
            <a:tailEnd/>
          </a:ln>
          <a:extLst/>
        </p:spPr>
        <p:txBody>
          <a:bodyPr>
            <a:spAutoFit/>
          </a:bodyPr>
          <a:lstStyle/>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医科院肿瘤医院</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北京肿瘤医院</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zh-CN" altLang="en-US"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广东省人民医院</a:t>
            </a:r>
            <a:endPar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a:p>
            <a:pPr algn="ctr">
              <a:defRPr/>
            </a:pPr>
            <a:r>
              <a:rPr lang="en-US" altLang="zh-CN" sz="24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a:t>
            </a:r>
          </a:p>
        </p:txBody>
      </p:sp>
      <p:sp>
        <p:nvSpPr>
          <p:cNvPr id="20"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cs typeface="Arial" pitchFamily="34" charset="0"/>
              </a:rPr>
              <a:t>数据资源</a:t>
            </a:r>
            <a:r>
              <a:rPr lang="zh-CN" altLang="en-US" sz="3600" b="0" dirty="0" smtClean="0">
                <a:solidFill>
                  <a:srgbClr val="FFFF00"/>
                </a:solidFill>
                <a:latin typeface="Arial" pitchFamily="34" charset="0"/>
                <a:ea typeface="黑体" pitchFamily="49" charset="-122"/>
                <a:cs typeface="Arial" pitchFamily="34" charset="0"/>
              </a:rPr>
              <a:t>平台</a:t>
            </a:r>
            <a:r>
              <a:rPr lang="en-US" altLang="zh-CN" sz="3600" b="0" dirty="0" smtClean="0">
                <a:solidFill>
                  <a:srgbClr val="FFFF00"/>
                </a:solidFill>
                <a:latin typeface="Arial" pitchFamily="34" charset="0"/>
                <a:ea typeface="黑体" pitchFamily="49" charset="-122"/>
                <a:cs typeface="Arial" pitchFamily="34" charset="0"/>
              </a:rPr>
              <a:t>(1/4)</a:t>
            </a:r>
            <a:endParaRPr lang="zh-CN" altLang="en-US" sz="3600" b="0" dirty="0">
              <a:solidFill>
                <a:srgbClr val="FFFF00"/>
              </a:solidFill>
              <a:latin typeface="Arial" pitchFamily="34" charset="0"/>
              <a:ea typeface="黑体" pitchFamily="49" charset="-122"/>
              <a:cs typeface="Arial" pitchFamily="34" charset="0"/>
            </a:endParaRPr>
          </a:p>
        </p:txBody>
      </p:sp>
      <p:cxnSp>
        <p:nvCxnSpPr>
          <p:cNvPr id="80904" name="直接连接符 20"/>
          <p:cNvCxnSpPr>
            <a:cxnSpLocks noChangeShapeType="1"/>
            <a:stCxn id="7" idx="2"/>
          </p:cNvCxnSpPr>
          <p:nvPr/>
        </p:nvCxnSpPr>
        <p:spPr bwMode="auto">
          <a:xfrm>
            <a:off x="1223963" y="2497138"/>
            <a:ext cx="0" cy="360362"/>
          </a:xfrm>
          <a:prstGeom prst="line">
            <a:avLst/>
          </a:prstGeom>
          <a:noFill/>
          <a:ln w="28575" algn="ctr">
            <a:solidFill>
              <a:schemeClr val="tx1"/>
            </a:solidFill>
            <a:round/>
            <a:headEnd/>
            <a:tailEnd/>
          </a:ln>
        </p:spPr>
      </p:cxnSp>
      <p:cxnSp>
        <p:nvCxnSpPr>
          <p:cNvPr id="80905" name="直接连接符 21"/>
          <p:cNvCxnSpPr>
            <a:cxnSpLocks noChangeShapeType="1"/>
            <a:stCxn id="15" idx="2"/>
          </p:cNvCxnSpPr>
          <p:nvPr/>
        </p:nvCxnSpPr>
        <p:spPr bwMode="auto">
          <a:xfrm>
            <a:off x="3263900" y="2497138"/>
            <a:ext cx="0" cy="360362"/>
          </a:xfrm>
          <a:prstGeom prst="line">
            <a:avLst/>
          </a:prstGeom>
          <a:noFill/>
          <a:ln w="28575" algn="ctr">
            <a:solidFill>
              <a:schemeClr val="tx1"/>
            </a:solidFill>
            <a:round/>
            <a:headEnd/>
            <a:tailEnd/>
          </a:ln>
        </p:spPr>
      </p:cxnSp>
      <p:cxnSp>
        <p:nvCxnSpPr>
          <p:cNvPr id="80906" name="直接连接符 24"/>
          <p:cNvCxnSpPr>
            <a:cxnSpLocks noChangeShapeType="1"/>
            <a:stCxn id="16" idx="2"/>
          </p:cNvCxnSpPr>
          <p:nvPr/>
        </p:nvCxnSpPr>
        <p:spPr bwMode="auto">
          <a:xfrm>
            <a:off x="5627688" y="2497138"/>
            <a:ext cx="0" cy="360362"/>
          </a:xfrm>
          <a:prstGeom prst="line">
            <a:avLst/>
          </a:prstGeom>
          <a:noFill/>
          <a:ln w="28575" algn="ctr">
            <a:solidFill>
              <a:schemeClr val="tx1"/>
            </a:solidFill>
            <a:round/>
            <a:headEnd/>
            <a:tailEnd/>
          </a:ln>
        </p:spPr>
      </p:cxnSp>
      <p:cxnSp>
        <p:nvCxnSpPr>
          <p:cNvPr id="80907" name="直接连接符 27"/>
          <p:cNvCxnSpPr>
            <a:cxnSpLocks noChangeShapeType="1"/>
            <a:stCxn id="12" idx="2"/>
          </p:cNvCxnSpPr>
          <p:nvPr/>
        </p:nvCxnSpPr>
        <p:spPr bwMode="auto">
          <a:xfrm>
            <a:off x="7924800" y="2497138"/>
            <a:ext cx="0" cy="360362"/>
          </a:xfrm>
          <a:prstGeom prst="line">
            <a:avLst/>
          </a:prstGeom>
          <a:noFill/>
          <a:ln w="28575" algn="ctr">
            <a:solidFill>
              <a:schemeClr val="tx1"/>
            </a:solidFill>
            <a:round/>
            <a:headEnd/>
            <a:tailEnd/>
          </a:ln>
        </p:spPr>
      </p:cxnSp>
      <p:cxnSp>
        <p:nvCxnSpPr>
          <p:cNvPr id="80908" name="直接连接符 30"/>
          <p:cNvCxnSpPr>
            <a:cxnSpLocks noChangeShapeType="1"/>
          </p:cNvCxnSpPr>
          <p:nvPr/>
        </p:nvCxnSpPr>
        <p:spPr bwMode="auto">
          <a:xfrm>
            <a:off x="1223963" y="2857500"/>
            <a:ext cx="6700837" cy="0"/>
          </a:xfrm>
          <a:prstGeom prst="line">
            <a:avLst/>
          </a:prstGeom>
          <a:noFill/>
          <a:ln w="28575" algn="ctr">
            <a:solidFill>
              <a:schemeClr val="tx1"/>
            </a:solidFill>
            <a:round/>
            <a:headEnd/>
            <a:tailEnd/>
          </a:ln>
        </p:spPr>
      </p:cxnSp>
      <p:cxnSp>
        <p:nvCxnSpPr>
          <p:cNvPr id="80909" name="直接连接符 33"/>
          <p:cNvCxnSpPr>
            <a:cxnSpLocks noChangeShapeType="1"/>
          </p:cNvCxnSpPr>
          <p:nvPr/>
        </p:nvCxnSpPr>
        <p:spPr bwMode="auto">
          <a:xfrm>
            <a:off x="4618038" y="2849563"/>
            <a:ext cx="0" cy="358775"/>
          </a:xfrm>
          <a:prstGeom prst="line">
            <a:avLst/>
          </a:prstGeom>
          <a:noFill/>
          <a:ln w="28575" algn="ctr">
            <a:solidFill>
              <a:schemeClr val="tx1"/>
            </a:solidFill>
            <a:round/>
            <a:headEnd/>
            <a:tailEnd type="arrow" w="med" len="med"/>
          </a:ln>
        </p:spPr>
      </p:cxnSp>
      <p:sp>
        <p:nvSpPr>
          <p:cNvPr id="35" name="矩形 12"/>
          <p:cNvSpPr>
            <a:spLocks noChangeArrowheads="1"/>
          </p:cNvSpPr>
          <p:nvPr/>
        </p:nvSpPr>
        <p:spPr bwMode="auto">
          <a:xfrm>
            <a:off x="2174875" y="4433888"/>
            <a:ext cx="4886325" cy="646112"/>
          </a:xfrm>
          <a:prstGeom prst="rect">
            <a:avLst/>
          </a:prstGeom>
          <a:noFill/>
          <a:ln w="25400">
            <a:solidFill>
              <a:srgbClr val="FFFF00"/>
            </a:solidFill>
          </a:ln>
          <a:extLst/>
        </p:spPr>
        <p:txBody>
          <a:bodyPr>
            <a:spAutoFit/>
          </a:bodyPr>
          <a:lstStyle/>
          <a:p>
            <a:pPr algn="dist">
              <a:defRPr/>
            </a:pPr>
            <a:r>
              <a:rPr lang="zh-CN" altLang="en-US" sz="3600"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黑体" charset="0"/>
              </a:rPr>
              <a:t>医学大数据标准化技术</a:t>
            </a:r>
            <a:endParaRPr lang="en-US" altLang="zh-CN" sz="3600"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黑体" charset="0"/>
            </a:endParaRPr>
          </a:p>
        </p:txBody>
      </p:sp>
      <p:sp>
        <p:nvSpPr>
          <p:cNvPr id="80911" name="矩形 12"/>
          <p:cNvSpPr>
            <a:spLocks noChangeArrowheads="1"/>
          </p:cNvSpPr>
          <p:nvPr/>
        </p:nvSpPr>
        <p:spPr bwMode="auto">
          <a:xfrm>
            <a:off x="93663" y="4064000"/>
            <a:ext cx="1727200" cy="1385888"/>
          </a:xfrm>
          <a:prstGeom prst="rect">
            <a:avLst/>
          </a:prstGeom>
          <a:noFill/>
          <a:ln w="25400">
            <a:solidFill>
              <a:srgbClr val="FFFF00"/>
            </a:solidFill>
            <a:miter lim="800000"/>
            <a:headEnd/>
            <a:tailEnd/>
          </a:ln>
        </p:spPr>
        <p:txBody>
          <a:bodyPr>
            <a:spAutoFit/>
          </a:bodyPr>
          <a:lstStyle/>
          <a:p>
            <a:pPr algn="dist"/>
            <a:r>
              <a:rPr lang="zh-CN" altLang="en-US" sz="2800">
                <a:solidFill>
                  <a:srgbClr val="FFFFFF"/>
                </a:solidFill>
                <a:ea typeface="黑体" pitchFamily="49" charset="-122"/>
                <a:cs typeface="Arial" charset="0"/>
              </a:rPr>
              <a:t>多模数据格式差异统一技术</a:t>
            </a:r>
            <a:endParaRPr lang="en-US" altLang="zh-CN" sz="2800">
              <a:solidFill>
                <a:srgbClr val="FFFFFF"/>
              </a:solidFill>
              <a:ea typeface="黑体" pitchFamily="49" charset="-122"/>
              <a:cs typeface="Arial" charset="0"/>
            </a:endParaRPr>
          </a:p>
        </p:txBody>
      </p:sp>
      <p:sp>
        <p:nvSpPr>
          <p:cNvPr id="37" name="矩形 12"/>
          <p:cNvSpPr>
            <a:spLocks noChangeArrowheads="1"/>
          </p:cNvSpPr>
          <p:nvPr/>
        </p:nvSpPr>
        <p:spPr bwMode="auto">
          <a:xfrm>
            <a:off x="7415213" y="4064000"/>
            <a:ext cx="1620837" cy="1385888"/>
          </a:xfrm>
          <a:prstGeom prst="rect">
            <a:avLst/>
          </a:prstGeom>
          <a:noFill/>
          <a:ln w="25400">
            <a:solidFill>
              <a:srgbClr val="FFFF00"/>
            </a:solidFill>
          </a:ln>
          <a:extLst/>
        </p:spPr>
        <p:txBody>
          <a:bodyPr>
            <a:spAutoFit/>
          </a:bodyPr>
          <a:lstStyle/>
          <a:p>
            <a:pPr algn="dist">
              <a:defRPr/>
            </a:pPr>
            <a:r>
              <a:rPr lang="zh-CN" altLang="en-US" sz="2800" dirty="0">
                <a:solidFill>
                  <a:srgbClr val="FFFFFF"/>
                </a:solidFill>
                <a:effectLst>
                  <a:outerShdw blurRad="38100" dist="38100" dir="2700000" algn="tl">
                    <a:srgbClr val="000000">
                      <a:alpha val="43137"/>
                    </a:srgbClr>
                  </a:outerShdw>
                </a:effectLst>
                <a:latin typeface="Arial" pitchFamily="34" charset="0"/>
                <a:ea typeface="黑体" pitchFamily="49" charset="-122"/>
                <a:cs typeface="Arial" pitchFamily="34" charset="0"/>
              </a:rPr>
              <a:t>数据文件快速检索修改技术</a:t>
            </a:r>
          </a:p>
        </p:txBody>
      </p:sp>
      <p:cxnSp>
        <p:nvCxnSpPr>
          <p:cNvPr id="80913" name="直接连接符 37"/>
          <p:cNvCxnSpPr>
            <a:cxnSpLocks noChangeShapeType="1"/>
            <a:stCxn id="3" idx="2"/>
            <a:endCxn id="35" idx="0"/>
          </p:cNvCxnSpPr>
          <p:nvPr/>
        </p:nvCxnSpPr>
        <p:spPr bwMode="auto">
          <a:xfrm>
            <a:off x="4618038" y="3794125"/>
            <a:ext cx="0" cy="639763"/>
          </a:xfrm>
          <a:prstGeom prst="line">
            <a:avLst/>
          </a:prstGeom>
          <a:noFill/>
          <a:ln w="28575" algn="ctr">
            <a:solidFill>
              <a:schemeClr val="tx1"/>
            </a:solidFill>
            <a:round/>
            <a:headEnd/>
            <a:tailEnd type="arrow" w="med" len="med"/>
          </a:ln>
        </p:spPr>
      </p:cxnSp>
      <p:cxnSp>
        <p:nvCxnSpPr>
          <p:cNvPr id="80914" name="直接连接符 42"/>
          <p:cNvCxnSpPr>
            <a:cxnSpLocks noChangeShapeType="1"/>
            <a:stCxn id="35" idx="1"/>
            <a:endCxn id="80911" idx="3"/>
          </p:cNvCxnSpPr>
          <p:nvPr/>
        </p:nvCxnSpPr>
        <p:spPr bwMode="auto">
          <a:xfrm flipH="1">
            <a:off x="1820863" y="4757738"/>
            <a:ext cx="354012" cy="0"/>
          </a:xfrm>
          <a:prstGeom prst="line">
            <a:avLst/>
          </a:prstGeom>
          <a:noFill/>
          <a:ln w="28575" algn="ctr">
            <a:solidFill>
              <a:schemeClr val="tx1"/>
            </a:solidFill>
            <a:round/>
            <a:headEnd/>
            <a:tailEnd type="arrow" w="med" len="med"/>
          </a:ln>
        </p:spPr>
      </p:cxnSp>
      <p:cxnSp>
        <p:nvCxnSpPr>
          <p:cNvPr id="80915" name="直接连接符 45"/>
          <p:cNvCxnSpPr>
            <a:cxnSpLocks noChangeShapeType="1"/>
            <a:stCxn id="35" idx="3"/>
            <a:endCxn id="37" idx="1"/>
          </p:cNvCxnSpPr>
          <p:nvPr/>
        </p:nvCxnSpPr>
        <p:spPr bwMode="auto">
          <a:xfrm>
            <a:off x="7061200" y="4757738"/>
            <a:ext cx="354013" cy="0"/>
          </a:xfrm>
          <a:prstGeom prst="line">
            <a:avLst/>
          </a:prstGeom>
          <a:noFill/>
          <a:ln w="28575" algn="ctr">
            <a:solidFill>
              <a:schemeClr val="tx1"/>
            </a:solidFill>
            <a:round/>
            <a:headEnd/>
            <a:tailEnd type="arrow" w="med" len="med"/>
          </a:ln>
        </p:spPr>
      </p:cxnSp>
      <p:sp>
        <p:nvSpPr>
          <p:cNvPr id="49" name="文本框 3"/>
          <p:cNvSpPr txBox="1"/>
          <p:nvPr/>
        </p:nvSpPr>
        <p:spPr>
          <a:xfrm>
            <a:off x="827088" y="5661025"/>
            <a:ext cx="7489825" cy="1077913"/>
          </a:xfrm>
          <a:prstGeom prst="rect">
            <a:avLst/>
          </a:prstGeom>
          <a:noFill/>
          <a:ln w="28575">
            <a:solidFill>
              <a:srgbClr val="FFFF00"/>
            </a:solidFill>
          </a:ln>
        </p:spPr>
        <p:txBody>
          <a:bodyPr>
            <a:spAutoFit/>
          </a:bodyPr>
          <a:lstStyle/>
          <a:p>
            <a:pPr algn="ctr">
              <a:defRPr/>
            </a:pPr>
            <a:r>
              <a:rPr lang="zh-CN" altLang="en-US" sz="3200" dirty="0">
                <a:solidFill>
                  <a:srgbClr val="FFFF00"/>
                </a:solidFill>
                <a:latin typeface="Arial" panose="020B0604020202020204" pitchFamily="34" charset="0"/>
                <a:ea typeface="黑体" panose="02010609060101010101" pitchFamily="49" charset="-122"/>
                <a:cs typeface="Arial" panose="020B0604020202020204" pitchFamily="34" charset="0"/>
              </a:rPr>
              <a:t>构建</a:t>
            </a:r>
            <a:r>
              <a:rPr lang="zh-CN" altLang="en-US" sz="3200"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黑体" charset="0"/>
              </a:rPr>
              <a:t>多病种、多模态、多中心、多参数的医学影像数据资源平台</a:t>
            </a:r>
            <a:endParaRPr lang="zh-CN" altLang="en-US" sz="3200" dirty="0">
              <a:solidFill>
                <a:srgbClr val="FFFF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4"/>
          <p:cNvSpPr>
            <a:spLocks noGrp="1"/>
          </p:cNvSpPr>
          <p:nvPr>
            <p:ph idx="1"/>
          </p:nvPr>
        </p:nvSpPr>
        <p:spPr>
          <a:xfrm>
            <a:off x="323850" y="1484313"/>
            <a:ext cx="2063750" cy="622300"/>
          </a:xfrm>
          <a:ln>
            <a:solidFill>
              <a:srgbClr val="FFFF00"/>
            </a:solidFill>
          </a:ln>
        </p:spPr>
        <p:txBody>
          <a:bodyPr/>
          <a:lstStyle/>
          <a:p>
            <a:pPr marL="0" lvl="1" indent="0" algn="ctr">
              <a:spcBef>
                <a:spcPts val="600"/>
              </a:spcBef>
              <a:buFontTx/>
              <a:buNone/>
              <a:defRPr/>
            </a:pPr>
            <a:r>
              <a:rPr lang="zh-CN" altLang="en-US" sz="3400" kern="1200" dirty="0">
                <a:solidFill>
                  <a:srgbClr val="FFFF00"/>
                </a:solidFill>
                <a:effectLst/>
                <a:latin typeface="Arial" pitchFamily="34" charset="0"/>
                <a:ea typeface="黑体" panose="02010609060101010101" pitchFamily="49" charset="-122"/>
                <a:cs typeface="Arial" pitchFamily="34" charset="0"/>
              </a:rPr>
              <a:t>医疗</a:t>
            </a:r>
            <a:r>
              <a:rPr lang="zh-CN" altLang="en-US" sz="3400" kern="1200" dirty="0" smtClean="0">
                <a:solidFill>
                  <a:srgbClr val="FFFF00"/>
                </a:solidFill>
                <a:effectLst/>
                <a:latin typeface="Arial" pitchFamily="34" charset="0"/>
                <a:ea typeface="黑体" panose="02010609060101010101" pitchFamily="49" charset="-122"/>
                <a:cs typeface="Arial" pitchFamily="34" charset="0"/>
              </a:rPr>
              <a:t>数据</a:t>
            </a:r>
            <a:endParaRPr lang="en-US" altLang="zh-CN" sz="3400" kern="1200" dirty="0">
              <a:solidFill>
                <a:srgbClr val="FFFF00"/>
              </a:solidFill>
              <a:effectLst/>
              <a:latin typeface="Arial" pitchFamily="34" charset="0"/>
              <a:ea typeface="黑体" panose="02010609060101010101" pitchFamily="49" charset="-122"/>
              <a:cs typeface="Arial" pitchFamily="34" charset="0"/>
            </a:endParaRPr>
          </a:p>
        </p:txBody>
      </p:sp>
      <p:sp>
        <p:nvSpPr>
          <p:cNvPr id="82946" name="Content Placeholder 4"/>
          <p:cNvSpPr txBox="1">
            <a:spLocks/>
          </p:cNvSpPr>
          <p:nvPr/>
        </p:nvSpPr>
        <p:spPr bwMode="auto">
          <a:xfrm>
            <a:off x="3059113" y="1514475"/>
            <a:ext cx="2557462" cy="620713"/>
          </a:xfrm>
          <a:prstGeom prst="rect">
            <a:avLst/>
          </a:prstGeom>
          <a:noFill/>
          <a:ln w="9525">
            <a:solidFill>
              <a:srgbClr val="FFFF00"/>
            </a:solidFill>
            <a:miter lim="800000"/>
            <a:headEnd/>
            <a:tailEnd/>
          </a:ln>
        </p:spPr>
        <p:txBody>
          <a:bodyPr/>
          <a:lstStyle/>
          <a:p>
            <a:pPr marL="0" lvl="1" algn="ctr" eaLnBrk="0" hangingPunct="0">
              <a:spcBef>
                <a:spcPts val="600"/>
              </a:spcBef>
              <a:buClr>
                <a:schemeClr val="tx1"/>
              </a:buClr>
            </a:pPr>
            <a:r>
              <a:rPr lang="zh-CN" altLang="en-US" sz="3400">
                <a:solidFill>
                  <a:srgbClr val="FFFF00"/>
                </a:solidFill>
                <a:ea typeface="黑体" pitchFamily="49" charset="-122"/>
                <a:cs typeface="Arial" charset="0"/>
              </a:rPr>
              <a:t>标准化数据</a:t>
            </a:r>
            <a:endParaRPr lang="en-US" altLang="zh-CN" sz="3400">
              <a:solidFill>
                <a:srgbClr val="FFFF00"/>
              </a:solidFill>
              <a:ea typeface="黑体" pitchFamily="49" charset="-122"/>
              <a:cs typeface="Arial" charset="0"/>
            </a:endParaRPr>
          </a:p>
        </p:txBody>
      </p:sp>
      <p:sp>
        <p:nvSpPr>
          <p:cNvPr id="50" name="Content Placeholder 4"/>
          <p:cNvSpPr txBox="1">
            <a:spLocks/>
          </p:cNvSpPr>
          <p:nvPr/>
        </p:nvSpPr>
        <p:spPr>
          <a:xfrm>
            <a:off x="395288" y="5224463"/>
            <a:ext cx="8316912" cy="1157287"/>
          </a:xfrm>
          <a:prstGeom prst="rect">
            <a:avLst/>
          </a:prstGeom>
          <a:ln>
            <a:noFill/>
          </a:ln>
        </p:spPr>
        <p:txBody>
          <a:bodyPr/>
          <a:lst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marL="0" lvl="1" indent="0" algn="ctr">
              <a:spcBef>
                <a:spcPts val="600"/>
              </a:spcBef>
              <a:buFontTx/>
              <a:buNone/>
              <a:defRPr/>
            </a:pPr>
            <a:r>
              <a:rPr lang="zh-CN" altLang="en-US" sz="4000" dirty="0" smtClean="0">
                <a:solidFill>
                  <a:srgbClr val="FFFF00"/>
                </a:solidFill>
                <a:latin typeface="Arial" pitchFamily="34" charset="0"/>
                <a:ea typeface="黑体" panose="02010609060101010101" pitchFamily="49" charset="-122"/>
                <a:cs typeface="Arial" pitchFamily="34" charset="0"/>
              </a:rPr>
              <a:t>制定规范统一的医疗数据纳入排除标准，收集整合医学影像大数据</a:t>
            </a:r>
            <a:endParaRPr lang="en-US" altLang="zh-CN" sz="4000" dirty="0">
              <a:solidFill>
                <a:srgbClr val="FFFF00"/>
              </a:solidFill>
              <a:latin typeface="Arial" pitchFamily="34" charset="0"/>
              <a:ea typeface="黑体" panose="02010609060101010101" pitchFamily="49" charset="-122"/>
              <a:cs typeface="Arial" pitchFamily="34" charset="0"/>
            </a:endParaRPr>
          </a:p>
        </p:txBody>
      </p:sp>
      <p:pic>
        <p:nvPicPr>
          <p:cNvPr id="82948" name="Picture 2" descr="d:\program files\360\360se6\User Data\temp\6421482_104140149182_2.jpg"/>
          <p:cNvPicPr>
            <a:picLocks noChangeAspect="1" noChangeArrowheads="1"/>
          </p:cNvPicPr>
          <p:nvPr/>
        </p:nvPicPr>
        <p:blipFill>
          <a:blip r:embed="rId3">
            <a:clrChange>
              <a:clrFrom>
                <a:srgbClr val="FFFFFF"/>
              </a:clrFrom>
              <a:clrTo>
                <a:srgbClr val="FFFFFF">
                  <a:alpha val="0"/>
                </a:srgbClr>
              </a:clrTo>
            </a:clrChange>
          </a:blip>
          <a:srcRect l="20229" r="6729" b="6596"/>
          <a:stretch>
            <a:fillRect/>
          </a:stretch>
        </p:blipFill>
        <p:spPr bwMode="auto">
          <a:xfrm>
            <a:off x="215900" y="1916113"/>
            <a:ext cx="2052638" cy="2520950"/>
          </a:xfrm>
          <a:prstGeom prst="rect">
            <a:avLst/>
          </a:prstGeom>
          <a:noFill/>
          <a:ln w="19050">
            <a:noFill/>
            <a:miter lim="800000"/>
            <a:headEnd/>
            <a:tailEnd/>
          </a:ln>
        </p:spPr>
      </p:pic>
      <p:pic>
        <p:nvPicPr>
          <p:cNvPr id="82949" name="Picture 2" descr="C:\Users\dongdi\Desktop\20110830220214820.jpg"/>
          <p:cNvPicPr>
            <a:picLocks noChangeAspect="1" noChangeArrowheads="1"/>
          </p:cNvPicPr>
          <p:nvPr/>
        </p:nvPicPr>
        <p:blipFill>
          <a:blip r:embed="rId4">
            <a:clrChange>
              <a:clrFrom>
                <a:srgbClr val="FFFFFF"/>
              </a:clrFrom>
              <a:clrTo>
                <a:srgbClr val="FFFFFF">
                  <a:alpha val="0"/>
                </a:srgbClr>
              </a:clrTo>
            </a:clrChange>
          </a:blip>
          <a:srcRect r="73557" b="5229"/>
          <a:stretch>
            <a:fillRect/>
          </a:stretch>
        </p:blipFill>
        <p:spPr bwMode="auto">
          <a:xfrm>
            <a:off x="4284663" y="2636838"/>
            <a:ext cx="1079500" cy="1797050"/>
          </a:xfrm>
          <a:prstGeom prst="rect">
            <a:avLst/>
          </a:prstGeom>
          <a:noFill/>
          <a:ln w="9525">
            <a:noFill/>
            <a:miter lim="800000"/>
            <a:headEnd/>
            <a:tailEnd/>
          </a:ln>
        </p:spPr>
      </p:pic>
      <p:sp>
        <p:nvSpPr>
          <p:cNvPr id="82950" name="Content Placeholder 4"/>
          <p:cNvSpPr txBox="1">
            <a:spLocks/>
          </p:cNvSpPr>
          <p:nvPr/>
        </p:nvSpPr>
        <p:spPr bwMode="auto">
          <a:xfrm>
            <a:off x="6156325" y="1514475"/>
            <a:ext cx="2879725" cy="620713"/>
          </a:xfrm>
          <a:prstGeom prst="rect">
            <a:avLst/>
          </a:prstGeom>
          <a:noFill/>
          <a:ln w="9525">
            <a:solidFill>
              <a:srgbClr val="FFFF00"/>
            </a:solidFill>
            <a:miter lim="800000"/>
            <a:headEnd/>
            <a:tailEnd/>
          </a:ln>
        </p:spPr>
        <p:txBody>
          <a:bodyPr/>
          <a:lstStyle/>
          <a:p>
            <a:pPr marL="0" lvl="1" algn="ctr" eaLnBrk="0" hangingPunct="0">
              <a:spcBef>
                <a:spcPts val="600"/>
              </a:spcBef>
              <a:buClr>
                <a:schemeClr val="tx1"/>
              </a:buClr>
            </a:pPr>
            <a:r>
              <a:rPr lang="zh-CN" altLang="en-US" sz="3400">
                <a:solidFill>
                  <a:srgbClr val="FFFF00"/>
                </a:solidFill>
                <a:ea typeface="黑体" pitchFamily="49" charset="-122"/>
                <a:cs typeface="Arial" charset="0"/>
              </a:rPr>
              <a:t>多中心数据库</a:t>
            </a:r>
            <a:endParaRPr lang="en-US" altLang="zh-CN" sz="3400">
              <a:solidFill>
                <a:srgbClr val="FFFF00"/>
              </a:solidFill>
              <a:ea typeface="黑体" pitchFamily="49" charset="-122"/>
              <a:cs typeface="Arial" charset="0"/>
            </a:endParaRPr>
          </a:p>
        </p:txBody>
      </p:sp>
      <p:sp>
        <p:nvSpPr>
          <p:cNvPr id="2" name="右箭头 1"/>
          <p:cNvSpPr/>
          <p:nvPr/>
        </p:nvSpPr>
        <p:spPr bwMode="auto">
          <a:xfrm>
            <a:off x="2484438" y="1633538"/>
            <a:ext cx="431800" cy="323850"/>
          </a:xfrm>
          <a:prstGeom prst="rightArrow">
            <a:avLst/>
          </a:prstGeom>
          <a:noFill/>
          <a:ln w="44450" cap="flat" cmpd="sng" algn="ctr">
            <a:solidFill>
              <a:srgbClr val="FFFF00"/>
            </a:solidFill>
            <a:prstDash val="solid"/>
            <a:round/>
            <a:headEnd type="none" w="med" len="med"/>
            <a:tailEnd type="none" w="med" len="med"/>
          </a:ln>
          <a:effectLst/>
        </p:spPr>
        <p:txBody>
          <a:bodyPr lIns="96167" tIns="48084" rIns="96167" bIns="48084"/>
          <a:lstStyle/>
          <a:p>
            <a:pPr>
              <a:defRPr/>
            </a:pPr>
            <a:endParaRPr lang="zh-CN" altLang="en-US" sz="2800" b="1">
              <a:solidFill>
                <a:schemeClr val="accent1"/>
              </a:solidFill>
              <a:effectLst>
                <a:outerShdw blurRad="38100" dist="38100" dir="2700000" algn="tl">
                  <a:srgbClr val="000000">
                    <a:alpha val="43137"/>
                  </a:srgbClr>
                </a:outerShdw>
              </a:effectLst>
              <a:latin typeface="Tahoma" pitchFamily="34" charset="0"/>
              <a:ea typeface="黑体" pitchFamily="2" charset="-122"/>
            </a:endParaRPr>
          </a:p>
        </p:txBody>
      </p:sp>
      <p:sp>
        <p:nvSpPr>
          <p:cNvPr id="17" name="Content Placeholder 4"/>
          <p:cNvSpPr txBox="1">
            <a:spLocks/>
          </p:cNvSpPr>
          <p:nvPr/>
        </p:nvSpPr>
        <p:spPr>
          <a:xfrm>
            <a:off x="1116013" y="2170113"/>
            <a:ext cx="3216275" cy="620712"/>
          </a:xfrm>
          <a:prstGeom prst="rect">
            <a:avLst/>
          </a:prstGeom>
        </p:spPr>
        <p:txBody>
          <a:bodyPr/>
          <a:lst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marL="0" lvl="1" indent="0" algn="ctr">
              <a:spcBef>
                <a:spcPts val="600"/>
              </a:spcBef>
              <a:buFontTx/>
              <a:buNone/>
              <a:defRPr/>
            </a:pPr>
            <a:r>
              <a:rPr lang="zh-CN" altLang="en-US" sz="3200" b="1" dirty="0" smtClean="0">
                <a:latin typeface="Arial" pitchFamily="34" charset="0"/>
                <a:ea typeface="黑体" panose="02010609060101010101" pitchFamily="49" charset="-122"/>
                <a:cs typeface="Arial" pitchFamily="34" charset="0"/>
              </a:rPr>
              <a:t>规范</a:t>
            </a:r>
            <a:endParaRPr lang="en-US" altLang="zh-CN" sz="3200" b="1" dirty="0">
              <a:latin typeface="Arial" pitchFamily="34" charset="0"/>
              <a:ea typeface="黑体" panose="02010609060101010101" pitchFamily="49" charset="-122"/>
              <a:cs typeface="Arial" pitchFamily="34" charset="0"/>
            </a:endParaRPr>
          </a:p>
        </p:txBody>
      </p:sp>
      <p:sp>
        <p:nvSpPr>
          <p:cNvPr id="19" name="Content Placeholder 4"/>
          <p:cNvSpPr txBox="1">
            <a:spLocks/>
          </p:cNvSpPr>
          <p:nvPr/>
        </p:nvSpPr>
        <p:spPr>
          <a:xfrm>
            <a:off x="4932363" y="2165350"/>
            <a:ext cx="1943100" cy="620713"/>
          </a:xfrm>
          <a:prstGeom prst="rect">
            <a:avLst/>
          </a:prstGeom>
        </p:spPr>
        <p:txBody>
          <a:bodyPr/>
          <a:lst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a:lstStyle>
          <a:p>
            <a:pPr marL="0" lvl="1" indent="0" algn="ctr">
              <a:spcBef>
                <a:spcPts val="600"/>
              </a:spcBef>
              <a:buFontTx/>
              <a:buNone/>
              <a:defRPr/>
            </a:pPr>
            <a:r>
              <a:rPr lang="zh-CN" altLang="en-US" sz="3200" b="1" dirty="0" smtClean="0">
                <a:latin typeface="Arial" pitchFamily="34" charset="0"/>
                <a:ea typeface="黑体" panose="02010609060101010101" pitchFamily="49" charset="-122"/>
                <a:cs typeface="Arial" pitchFamily="34" charset="0"/>
              </a:rPr>
              <a:t>汇聚</a:t>
            </a:r>
            <a:endParaRPr lang="en-US" altLang="zh-CN" sz="3200" b="1" dirty="0">
              <a:latin typeface="Arial" pitchFamily="34" charset="0"/>
              <a:ea typeface="黑体" panose="02010609060101010101" pitchFamily="49" charset="-122"/>
              <a:cs typeface="Arial" pitchFamily="34" charset="0"/>
            </a:endParaRPr>
          </a:p>
        </p:txBody>
      </p:sp>
      <p:pic>
        <p:nvPicPr>
          <p:cNvPr id="82954" name="Picture 2" descr="C:\Users\dongdi\Desktop\145429116482f3a26342450179.png"/>
          <p:cNvPicPr>
            <a:picLocks noChangeAspect="1" noChangeArrowheads="1"/>
          </p:cNvPicPr>
          <p:nvPr/>
        </p:nvPicPr>
        <p:blipFill>
          <a:blip r:embed="rId5"/>
          <a:srcRect/>
          <a:stretch>
            <a:fillRect/>
          </a:stretch>
        </p:blipFill>
        <p:spPr bwMode="auto">
          <a:xfrm>
            <a:off x="6376988" y="2481263"/>
            <a:ext cx="2659062" cy="2244725"/>
          </a:xfrm>
          <a:prstGeom prst="rect">
            <a:avLst/>
          </a:prstGeom>
          <a:noFill/>
          <a:ln w="9525">
            <a:noFill/>
            <a:miter lim="800000"/>
            <a:headEnd/>
            <a:tailEnd/>
          </a:ln>
        </p:spPr>
      </p:pic>
      <p:sp>
        <p:nvSpPr>
          <p:cNvPr id="18"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cs typeface="Arial" pitchFamily="34" charset="0"/>
              </a:rPr>
              <a:t>数据资源平台</a:t>
            </a:r>
            <a:r>
              <a:rPr lang="en-US" altLang="zh-CN" sz="3600" b="0" dirty="0" smtClean="0">
                <a:solidFill>
                  <a:srgbClr val="FFFF00"/>
                </a:solidFill>
                <a:latin typeface="Arial" pitchFamily="34" charset="0"/>
                <a:ea typeface="黑体" pitchFamily="49" charset="-122"/>
                <a:cs typeface="Arial" pitchFamily="34" charset="0"/>
              </a:rPr>
              <a:t>(2/4)</a:t>
            </a:r>
            <a:endParaRPr lang="zh-CN" altLang="en-US" sz="3600" b="0" dirty="0">
              <a:solidFill>
                <a:srgbClr val="FFFF00"/>
              </a:solidFill>
              <a:latin typeface="Arial" pitchFamily="34" charset="0"/>
              <a:ea typeface="黑体" pitchFamily="49" charset="-122"/>
              <a:cs typeface="Arial" pitchFamily="34" charset="0"/>
            </a:endParaRPr>
          </a:p>
        </p:txBody>
      </p:sp>
      <p:pic>
        <p:nvPicPr>
          <p:cNvPr id="82956" name="Picture 2" descr="C:\Users\dongdi\Desktop\20110830220214820.jpg"/>
          <p:cNvPicPr>
            <a:picLocks noChangeAspect="1" noChangeArrowheads="1"/>
          </p:cNvPicPr>
          <p:nvPr/>
        </p:nvPicPr>
        <p:blipFill>
          <a:blip r:embed="rId4">
            <a:clrChange>
              <a:clrFrom>
                <a:srgbClr val="FFFFFF"/>
              </a:clrFrom>
              <a:clrTo>
                <a:srgbClr val="FFFFFF">
                  <a:alpha val="0"/>
                </a:srgbClr>
              </a:clrTo>
            </a:clrChange>
          </a:blip>
          <a:srcRect r="73557" b="5229"/>
          <a:stretch>
            <a:fillRect/>
          </a:stretch>
        </p:blipFill>
        <p:spPr bwMode="auto">
          <a:xfrm>
            <a:off x="3276600" y="2640013"/>
            <a:ext cx="1079500" cy="1797050"/>
          </a:xfrm>
          <a:prstGeom prst="rect">
            <a:avLst/>
          </a:prstGeom>
          <a:noFill/>
          <a:ln w="9525">
            <a:noFill/>
            <a:miter lim="800000"/>
            <a:headEnd/>
            <a:tailEnd/>
          </a:ln>
        </p:spPr>
      </p:pic>
      <p:sp>
        <p:nvSpPr>
          <p:cNvPr id="20" name="右箭头 19"/>
          <p:cNvSpPr/>
          <p:nvPr/>
        </p:nvSpPr>
        <p:spPr bwMode="auto">
          <a:xfrm>
            <a:off x="5651500" y="1663700"/>
            <a:ext cx="433388" cy="323850"/>
          </a:xfrm>
          <a:prstGeom prst="rightArrow">
            <a:avLst/>
          </a:prstGeom>
          <a:noFill/>
          <a:ln w="44450" cap="flat" cmpd="sng" algn="ctr">
            <a:solidFill>
              <a:srgbClr val="FFFF00"/>
            </a:solidFill>
            <a:prstDash val="solid"/>
            <a:round/>
            <a:headEnd type="none" w="med" len="med"/>
            <a:tailEnd type="none" w="med" len="med"/>
          </a:ln>
          <a:effectLst/>
        </p:spPr>
        <p:txBody>
          <a:bodyPr lIns="96167" tIns="48084" rIns="96167" bIns="48084"/>
          <a:lstStyle/>
          <a:p>
            <a:pPr>
              <a:defRPr/>
            </a:pPr>
            <a:endParaRPr lang="zh-CN" altLang="en-US" sz="2800" b="1">
              <a:solidFill>
                <a:schemeClr val="accent1"/>
              </a:solidFill>
              <a:effectLst>
                <a:outerShdw blurRad="38100" dist="38100" dir="2700000" algn="tl">
                  <a:srgbClr val="000000">
                    <a:alpha val="43137"/>
                  </a:srgbClr>
                </a:outerShdw>
              </a:effectLst>
              <a:latin typeface="Tahoma" pitchFamily="34" charset="0"/>
              <a:ea typeface="黑体"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07950" y="1052513"/>
          <a:ext cx="8856663" cy="4757737"/>
        </p:xfrm>
        <a:graphic>
          <a:graphicData uri="http://schemas.openxmlformats.org/drawingml/2006/table">
            <a:tbl>
              <a:tblPr/>
              <a:tblGrid>
                <a:gridCol w="2195513">
                  <a:extLst>
                    <a:ext uri="{9D8B030D-6E8A-4147-A177-3AD203B41FA5}">
                      <a16:colId xmlns:a16="http://schemas.microsoft.com/office/drawing/2014/main" val="20000"/>
                    </a:ext>
                  </a:extLst>
                </a:gridCol>
                <a:gridCol w="6661150">
                  <a:extLst>
                    <a:ext uri="{9D8B030D-6E8A-4147-A177-3AD203B41FA5}">
                      <a16:colId xmlns:a16="http://schemas.microsoft.com/office/drawing/2014/main" val="20001"/>
                    </a:ext>
                  </a:extLst>
                </a:gridCol>
              </a:tblGrid>
              <a:tr h="52228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FFFF00"/>
                          </a:solidFill>
                          <a:effectLst/>
                          <a:latin typeface="Arial" charset="0"/>
                          <a:ea typeface="黑体" pitchFamily="49" charset="-122"/>
                          <a:cs typeface="Arial" charset="0"/>
                        </a:rPr>
                        <a:t>数据格式</a:t>
                      </a:r>
                      <a:endParaRPr kumimoji="0" lang="zh-CN" altLang="en-US" sz="2800" b="0" i="0" u="none" strike="noStrike" cap="none" normalizeH="0" baseline="0" smtClean="0">
                        <a:ln>
                          <a:noFill/>
                        </a:ln>
                        <a:solidFill>
                          <a:srgbClr val="FFFF00"/>
                        </a:solidFill>
                        <a:effectLst/>
                        <a:latin typeface="Tahoma" pitchFamily="34" charset="0"/>
                        <a:ea typeface="黑体" pitchFamily="49" charset="-122"/>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标准</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DICOM</a:t>
                      </a: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格式的</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CT</a:t>
                      </a: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MR</a:t>
                      </a: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PET</a:t>
                      </a: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等数据，支持多序列数据，同一批患者数据采集序列一致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单幅图像</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&gt;512*512</a:t>
                      </a: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像素，数据层厚：</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0.625-2.5mm</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28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FFFF00"/>
                          </a:solidFill>
                          <a:effectLst/>
                          <a:latin typeface="Arial" charset="0"/>
                          <a:ea typeface="黑体" pitchFamily="49" charset="-122"/>
                          <a:cs typeface="Arial" charset="0"/>
                        </a:rPr>
                        <a:t>病理信息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病理分类、</a:t>
                      </a:r>
                      <a:r>
                        <a:rPr kumimoji="0" lang="en-US" altLang="zh-CN" sz="2400" b="0" i="0" u="none" strike="noStrike" cap="none" normalizeH="0" baseline="0" smtClean="0">
                          <a:ln>
                            <a:noFill/>
                          </a:ln>
                          <a:solidFill>
                            <a:schemeClr val="tx1"/>
                          </a:solidFill>
                          <a:effectLst/>
                          <a:latin typeface="Arial" charset="0"/>
                          <a:ea typeface="黑体" pitchFamily="49" charset="-122"/>
                          <a:cs typeface="Arial" charset="0"/>
                        </a:rPr>
                        <a:t>TNM</a:t>
                      </a: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分期、复发转移等信息</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228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年龄、性别、是否吸烟等</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FFFF00"/>
                          </a:solidFill>
                          <a:effectLst/>
                          <a:latin typeface="Arial" charset="0"/>
                          <a:ea typeface="黑体" pitchFamily="49" charset="-122"/>
                          <a:cs typeface="Arial" charset="0"/>
                        </a:rPr>
                        <a:t>治疗信息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药物治疗、手术治疗、放化疗、基因靶向治疗等</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药物用量、治疗次数、靶向药物类型等</a:t>
                      </a:r>
                      <a:endParaRPr kumimoji="0" lang="en-US" altLang="zh-CN" sz="2400" b="0" i="0" u="none" strike="noStrike" cap="none" normalizeH="0" baseline="0" smtClean="0">
                        <a:ln>
                          <a:noFill/>
                        </a:ln>
                        <a:solidFill>
                          <a:schemeClr val="tx1"/>
                        </a:solidFill>
                        <a:effectLst/>
                        <a:latin typeface="Arial" charset="0"/>
                        <a:ea typeface="黑体" pitchFamily="49" charset="-122"/>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2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FFFF00"/>
                          </a:solidFill>
                          <a:effectLst/>
                          <a:latin typeface="Arial" charset="0"/>
                          <a:ea typeface="黑体" pitchFamily="49" charset="-122"/>
                          <a:cs typeface="Arial" charset="0"/>
                        </a:rPr>
                        <a:t>预后信息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rgbClr val="FFFF00"/>
                          </a:solidFill>
                          <a:effectLst/>
                          <a:latin typeface="Arial" charset="0"/>
                          <a:ea typeface="黑体" pitchFamily="49" charset="-122"/>
                          <a:cs typeface="Arial" charset="0"/>
                        </a:rPr>
                        <a:t>2</a:t>
                      </a:r>
                      <a:r>
                        <a:rPr kumimoji="0" lang="zh-CN" altLang="en-US" sz="2400" b="0" i="0" u="none" strike="noStrike" cap="none" normalizeH="0" baseline="0" smtClean="0">
                          <a:ln>
                            <a:noFill/>
                          </a:ln>
                          <a:solidFill>
                            <a:srgbClr val="FFFF00"/>
                          </a:solidFill>
                          <a:effectLst/>
                          <a:latin typeface="Arial" charset="0"/>
                          <a:ea typeface="黑体" pitchFamily="49" charset="-122"/>
                          <a:cs typeface="Arial" charset="0"/>
                        </a:rPr>
                        <a:t>年以上病人随访，明确肿瘤进展和死亡时间</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2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FFFF00"/>
                          </a:solidFill>
                          <a:effectLst/>
                          <a:latin typeface="Arial" charset="0"/>
                          <a:ea typeface="黑体" pitchFamily="49" charset="-122"/>
                          <a:cs typeface="Arial" charset="0"/>
                        </a:rPr>
                        <a:t>基因信息</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49" charset="-122"/>
                          <a:cs typeface="Arial" charset="0"/>
                        </a:rPr>
                        <a:t>致病基因突变、相关基因回路</a:t>
                      </a:r>
                      <a:endParaRPr kumimoji="0" lang="en-US" altLang="zh-CN" sz="2400" b="0" i="0" u="none" strike="noStrike" cap="none" normalizeH="0" baseline="0" smtClean="0">
                        <a:ln>
                          <a:noFill/>
                        </a:ln>
                        <a:solidFill>
                          <a:schemeClr val="tx1"/>
                        </a:solidFill>
                        <a:effectLst/>
                        <a:latin typeface="Arial" charset="0"/>
                        <a:ea typeface="黑体" pitchFamily="49" charset="-122"/>
                        <a:cs typeface="Arial"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5018" name="Content Placeholder 4"/>
          <p:cNvSpPr txBox="1">
            <a:spLocks/>
          </p:cNvSpPr>
          <p:nvPr/>
        </p:nvSpPr>
        <p:spPr bwMode="auto">
          <a:xfrm>
            <a:off x="238125" y="6022975"/>
            <a:ext cx="8905875" cy="765175"/>
          </a:xfrm>
          <a:prstGeom prst="rect">
            <a:avLst/>
          </a:prstGeom>
          <a:noFill/>
          <a:ln w="9525">
            <a:noFill/>
            <a:miter lim="800000"/>
            <a:headEnd/>
            <a:tailEnd/>
          </a:ln>
        </p:spPr>
        <p:txBody>
          <a:bodyPr/>
          <a:lstStyle/>
          <a:p>
            <a:pPr eaLnBrk="0" hangingPunct="0">
              <a:buClr>
                <a:schemeClr val="hlink"/>
              </a:buClr>
              <a:buSzPct val="70000"/>
              <a:buFont typeface="Wingdings" pitchFamily="2" charset="2"/>
              <a:buNone/>
            </a:pPr>
            <a:r>
              <a:rPr lang="zh-CN" altLang="en-US" sz="2000">
                <a:ea typeface="黑体" pitchFamily="49" charset="-122"/>
                <a:cs typeface="Arial" charset="0"/>
              </a:rPr>
              <a:t>详细参考</a:t>
            </a:r>
            <a:r>
              <a:rPr lang="en-US" altLang="zh-CN" sz="2000">
                <a:ea typeface="黑体" pitchFamily="49" charset="-122"/>
                <a:cs typeface="Arial" charset="0"/>
              </a:rPr>
              <a:t>《</a:t>
            </a:r>
            <a:r>
              <a:rPr lang="zh-CN" altLang="en-US" sz="2000">
                <a:ea typeface="黑体" pitchFamily="49" charset="-122"/>
                <a:cs typeface="Arial" charset="0"/>
              </a:rPr>
              <a:t>中国科学院分子影像重点实验室合作医院影像组学数据规范细则</a:t>
            </a:r>
            <a:r>
              <a:rPr lang="en-US" altLang="zh-CN" sz="2000">
                <a:ea typeface="黑体" pitchFamily="49" charset="-122"/>
                <a:cs typeface="Arial" charset="0"/>
              </a:rPr>
              <a:t>》</a:t>
            </a:r>
          </a:p>
          <a:p>
            <a:pPr algn="ctr" eaLnBrk="0" hangingPunct="0">
              <a:buClr>
                <a:schemeClr val="hlink"/>
              </a:buClr>
              <a:buSzPct val="70000"/>
              <a:buFont typeface="Wingdings" pitchFamily="2" charset="2"/>
              <a:buNone/>
            </a:pPr>
            <a:r>
              <a:rPr lang="en-US" altLang="zh-CN" sz="2000">
                <a:ea typeface="黑体" pitchFamily="49" charset="-122"/>
                <a:cs typeface="Arial" charset="0"/>
                <a:hlinkClick r:id="rId2"/>
              </a:rPr>
              <a:t>www.3dmed.net</a:t>
            </a:r>
            <a:endParaRPr lang="en-US" altLang="zh-CN" sz="2000">
              <a:ea typeface="黑体" pitchFamily="49" charset="-122"/>
              <a:cs typeface="Arial" charset="0"/>
            </a:endParaRPr>
          </a:p>
        </p:txBody>
      </p:sp>
      <p:sp>
        <p:nvSpPr>
          <p:cNvPr id="7"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cs typeface="Arial" pitchFamily="34" charset="0"/>
              </a:rPr>
              <a:t>数据资源平台</a:t>
            </a:r>
            <a:r>
              <a:rPr lang="en-US" altLang="zh-CN" sz="3600" b="0" dirty="0" smtClean="0">
                <a:solidFill>
                  <a:srgbClr val="FFFF00"/>
                </a:solidFill>
                <a:latin typeface="Arial" pitchFamily="34" charset="0"/>
                <a:ea typeface="黑体" pitchFamily="49" charset="-122"/>
                <a:cs typeface="Arial" pitchFamily="34" charset="0"/>
              </a:rPr>
              <a:t>(3/4)</a:t>
            </a:r>
            <a:r>
              <a:rPr lang="en-US" altLang="zh-CN" sz="3600" b="0" dirty="0" smtClean="0">
                <a:solidFill>
                  <a:srgbClr val="FFFF00"/>
                </a:solidFill>
                <a:effectLst/>
                <a:latin typeface="Arial" pitchFamily="34" charset="0"/>
                <a:ea typeface="黑体" panose="02010609060101010101" pitchFamily="49" charset="-122"/>
                <a:cs typeface="Arial" pitchFamily="34" charset="0"/>
              </a:rPr>
              <a:t>—</a:t>
            </a:r>
            <a:r>
              <a:rPr lang="zh-CN" altLang="en-US" sz="3600" b="0" dirty="0" smtClean="0">
                <a:solidFill>
                  <a:srgbClr val="FFFF00"/>
                </a:solidFill>
                <a:latin typeface="Arial" pitchFamily="34" charset="0"/>
                <a:ea typeface="黑体" pitchFamily="49" charset="-122"/>
                <a:cs typeface="Arial" pitchFamily="34" charset="0"/>
              </a:rPr>
              <a:t>格式规范示例</a:t>
            </a:r>
            <a:endParaRPr lang="zh-CN" altLang="en-US" sz="3600" b="0" dirty="0">
              <a:solidFill>
                <a:srgbClr val="FFFF00"/>
              </a:solidFill>
              <a:latin typeface="Arial" pitchFamily="34" charset="0"/>
              <a:ea typeface="黑体" pitchFamily="49" charset="-122"/>
              <a:cs typeface="Arial"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文本框 3"/>
          <p:cNvSpPr txBox="1">
            <a:spLocks noChangeArrowheads="1"/>
          </p:cNvSpPr>
          <p:nvPr/>
        </p:nvSpPr>
        <p:spPr bwMode="auto">
          <a:xfrm>
            <a:off x="196850" y="1035050"/>
            <a:ext cx="8748713" cy="954088"/>
          </a:xfrm>
          <a:prstGeom prst="rect">
            <a:avLst/>
          </a:prstGeom>
          <a:noFill/>
          <a:ln w="28575">
            <a:solidFill>
              <a:srgbClr val="FFFF00"/>
            </a:solidFill>
            <a:miter lim="800000"/>
            <a:headEnd/>
            <a:tailEnd/>
          </a:ln>
        </p:spPr>
        <p:txBody>
          <a:bodyPr>
            <a:spAutoFit/>
          </a:bodyPr>
          <a:lstStyle/>
          <a:p>
            <a:pPr algn="ctr"/>
            <a:r>
              <a:rPr lang="zh-CN" altLang="en-US" sz="2800">
                <a:solidFill>
                  <a:srgbClr val="FFFF00"/>
                </a:solidFill>
                <a:ea typeface="黑体" pitchFamily="49" charset="-122"/>
                <a:cs typeface="Arial" charset="0"/>
              </a:rPr>
              <a:t>已构建了较大规模的多中心、多肿瘤、多模态肿瘤影像组学临床资源库，涵盖中国三大高发癌种，数据万余例</a:t>
            </a:r>
          </a:p>
        </p:txBody>
      </p:sp>
      <p:sp>
        <p:nvSpPr>
          <p:cNvPr id="86018" name="文本框 2"/>
          <p:cNvSpPr txBox="1">
            <a:spLocks noChangeArrowheads="1"/>
          </p:cNvSpPr>
          <p:nvPr/>
        </p:nvSpPr>
        <p:spPr bwMode="auto">
          <a:xfrm>
            <a:off x="184150" y="5437188"/>
            <a:ext cx="2732088" cy="1016000"/>
          </a:xfrm>
          <a:prstGeom prst="rect">
            <a:avLst/>
          </a:prstGeom>
          <a:solidFill>
            <a:srgbClr val="000052">
              <a:alpha val="25098"/>
            </a:srgbClr>
          </a:solidFill>
          <a:ln w="9525">
            <a:solidFill>
              <a:srgbClr val="FFFF00"/>
            </a:solidFill>
            <a:miter lim="800000"/>
            <a:headEnd/>
            <a:tailEnd/>
          </a:ln>
        </p:spPr>
        <p:txBody>
          <a:bodyPr>
            <a:spAutoFit/>
          </a:bodyPr>
          <a:lstStyle/>
          <a:p>
            <a:pPr algn="ctr"/>
            <a:r>
              <a:rPr lang="zh-CN" altLang="en-US" sz="2400">
                <a:solidFill>
                  <a:srgbClr val="FFFF00"/>
                </a:solidFill>
                <a:ea typeface="黑体" pitchFamily="49" charset="-122"/>
                <a:cs typeface="Arial" charset="0"/>
              </a:rPr>
              <a:t>比美国癌症数据库</a:t>
            </a:r>
            <a:endParaRPr lang="en-US" altLang="zh-CN" sz="2400">
              <a:solidFill>
                <a:srgbClr val="FFFF00"/>
              </a:solidFill>
              <a:ea typeface="黑体" pitchFamily="49" charset="-122"/>
              <a:cs typeface="Arial" charset="0"/>
            </a:endParaRPr>
          </a:p>
          <a:p>
            <a:pPr algn="ctr"/>
            <a:r>
              <a:rPr lang="en-US" altLang="zh-CN" sz="2400">
                <a:solidFill>
                  <a:srgbClr val="FFFF00"/>
                </a:solidFill>
                <a:ea typeface="黑体" pitchFamily="49" charset="-122"/>
                <a:cs typeface="Arial" charset="0"/>
              </a:rPr>
              <a:t>TCGA</a:t>
            </a:r>
            <a:r>
              <a:rPr lang="zh-CN" altLang="en-US" sz="2400">
                <a:solidFill>
                  <a:srgbClr val="FFFF00"/>
                </a:solidFill>
                <a:ea typeface="黑体" pitchFamily="49" charset="-122"/>
                <a:cs typeface="Arial" charset="0"/>
              </a:rPr>
              <a:t>多近</a:t>
            </a:r>
            <a:r>
              <a:rPr lang="en-US" altLang="zh-CN" sz="2400">
                <a:solidFill>
                  <a:srgbClr val="FFFF00"/>
                </a:solidFill>
                <a:ea typeface="黑体" pitchFamily="49" charset="-122"/>
                <a:cs typeface="Arial" charset="0"/>
              </a:rPr>
              <a:t>5</a:t>
            </a:r>
            <a:r>
              <a:rPr lang="zh-CN" altLang="en-US" sz="2400">
                <a:solidFill>
                  <a:srgbClr val="FFFF00"/>
                </a:solidFill>
                <a:ea typeface="黑体" pitchFamily="49" charset="-122"/>
                <a:cs typeface="Arial" charset="0"/>
              </a:rPr>
              <a:t>千例</a:t>
            </a:r>
            <a:endParaRPr lang="en-US" altLang="zh-CN" sz="2400">
              <a:solidFill>
                <a:srgbClr val="FFFF00"/>
              </a:solidFill>
              <a:ea typeface="黑体" pitchFamily="49" charset="-122"/>
              <a:cs typeface="Arial" charset="0"/>
            </a:endParaRPr>
          </a:p>
          <a:p>
            <a:pPr algn="ctr"/>
            <a:r>
              <a:rPr lang="en-US" altLang="zh-CN" sz="1200">
                <a:solidFill>
                  <a:srgbClr val="FFFF00"/>
                </a:solidFill>
                <a:ea typeface="黑体" pitchFamily="49" charset="-122"/>
                <a:cs typeface="Arial" charset="0"/>
              </a:rPr>
              <a:t>https://tcga-data.nci.nih.gov</a:t>
            </a:r>
          </a:p>
        </p:txBody>
      </p:sp>
      <p:graphicFrame>
        <p:nvGraphicFramePr>
          <p:cNvPr id="25" name="表格 24"/>
          <p:cNvGraphicFramePr>
            <a:graphicFrameLocks noGrp="1"/>
          </p:cNvGraphicFramePr>
          <p:nvPr/>
        </p:nvGraphicFramePr>
        <p:xfrm>
          <a:off x="161925" y="2701925"/>
          <a:ext cx="2736850" cy="2598738"/>
        </p:xfrm>
        <a:graphic>
          <a:graphicData uri="http://schemas.openxmlformats.org/drawingml/2006/table">
            <a:tbl>
              <a:tblPr firstRow="1" firstCol="1" bandRow="1">
                <a:tableStyleId>{5C22544A-7EE6-4342-B048-85BDC9FD1C3A}</a:tableStyleId>
              </a:tblPr>
              <a:tblGrid>
                <a:gridCol w="834033">
                  <a:extLst>
                    <a:ext uri="{9D8B030D-6E8A-4147-A177-3AD203B41FA5}">
                      <a16:colId xmlns:a16="http://schemas.microsoft.com/office/drawing/2014/main" val="20000"/>
                    </a:ext>
                  </a:extLst>
                </a:gridCol>
                <a:gridCol w="990415">
                  <a:extLst>
                    <a:ext uri="{9D8B030D-6E8A-4147-A177-3AD203B41FA5}">
                      <a16:colId xmlns:a16="http://schemas.microsoft.com/office/drawing/2014/main" val="20001"/>
                    </a:ext>
                  </a:extLst>
                </a:gridCol>
                <a:gridCol w="911856">
                  <a:extLst>
                    <a:ext uri="{9D8B030D-6E8A-4147-A177-3AD203B41FA5}">
                      <a16:colId xmlns:a16="http://schemas.microsoft.com/office/drawing/2014/main" val="20002"/>
                    </a:ext>
                  </a:extLst>
                </a:gridCol>
              </a:tblGrid>
              <a:tr h="734302">
                <a:tc>
                  <a:txBody>
                    <a:bodyPr/>
                    <a:lstStyle/>
                    <a:p>
                      <a:pPr algn="ctr">
                        <a:lnSpc>
                          <a:spcPct val="100000"/>
                        </a:lnSpc>
                        <a:spcAft>
                          <a:spcPts val="0"/>
                        </a:spcAft>
                      </a:pPr>
                      <a:endParaRPr lang="zh-CN" sz="1800" b="0" kern="100" dirty="0">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altLang="en-US" sz="1800" b="0" kern="100" dirty="0" smtClean="0">
                          <a:solidFill>
                            <a:schemeClr val="lt1"/>
                          </a:solidFill>
                          <a:effectLst/>
                          <a:latin typeface="Arial" panose="020B0604020202020204" pitchFamily="34" charset="0"/>
                          <a:ea typeface="黑体" panose="02010609060101010101" pitchFamily="49" charset="-122"/>
                          <a:cs typeface="Arial" panose="020B0604020202020204" pitchFamily="34" charset="0"/>
                        </a:rPr>
                        <a:t>美国</a:t>
                      </a:r>
                      <a:r>
                        <a:rPr lang="en-US" altLang="zh-CN" sz="1800" b="0" kern="100" dirty="0" smtClean="0">
                          <a:solidFill>
                            <a:schemeClr val="lt1"/>
                          </a:solidFill>
                          <a:effectLst/>
                          <a:latin typeface="Arial" panose="020B0604020202020204" pitchFamily="34" charset="0"/>
                          <a:ea typeface="黑体" panose="02010609060101010101" pitchFamily="49" charset="-122"/>
                          <a:cs typeface="Arial" panose="020B0604020202020204" pitchFamily="34" charset="0"/>
                        </a:rPr>
                        <a:t>NIH</a:t>
                      </a:r>
                    </a:p>
                    <a:p>
                      <a:pPr algn="ctr">
                        <a:lnSpc>
                          <a:spcPct val="100000"/>
                        </a:lnSpc>
                        <a:spcAft>
                          <a:spcPts val="0"/>
                        </a:spcAft>
                      </a:pPr>
                      <a:r>
                        <a:rPr lang="en-US" altLang="zh-CN" sz="1800" b="0" kern="100" dirty="0" smtClean="0">
                          <a:solidFill>
                            <a:schemeClr val="lt1"/>
                          </a:solidFill>
                          <a:effectLst/>
                          <a:latin typeface="Arial" panose="020B0604020202020204" pitchFamily="34" charset="0"/>
                          <a:ea typeface="黑体" panose="02010609060101010101" pitchFamily="49" charset="-122"/>
                          <a:cs typeface="Arial" panose="020B0604020202020204" pitchFamily="34" charset="0"/>
                        </a:rPr>
                        <a:t>TCGA</a:t>
                      </a:r>
                      <a:endParaRPr lang="zh-CN" sz="1800" b="0" kern="100" dirty="0">
                        <a:solidFill>
                          <a:schemeClr val="lt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pPr>
                      <a:r>
                        <a:rPr lang="zh-CN" altLang="en-US" sz="1800" b="0" kern="100" dirty="0" smtClean="0">
                          <a:solidFill>
                            <a:srgbClr val="FFFF00"/>
                          </a:solidFill>
                          <a:effectLst/>
                          <a:latin typeface="Arial" panose="020B0604020202020204" pitchFamily="34" charset="0"/>
                          <a:ea typeface="黑体" panose="02010609060101010101" pitchFamily="49" charset="-122"/>
                          <a:cs typeface="Arial" panose="020B0604020202020204" pitchFamily="34" charset="0"/>
                        </a:rPr>
                        <a:t>实验室</a:t>
                      </a:r>
                      <a:endParaRPr lang="en-US" altLang="zh-CN" sz="1800" b="0" kern="100" dirty="0" smtClean="0">
                        <a:solidFill>
                          <a:srgbClr val="FFFF00"/>
                        </a:solidFill>
                        <a:effectLst/>
                        <a:latin typeface="Arial" panose="020B0604020202020204" pitchFamily="34" charset="0"/>
                        <a:ea typeface="黑体" panose="02010609060101010101" pitchFamily="49" charset="-122"/>
                        <a:cs typeface="Arial" panose="020B0604020202020204" pitchFamily="34" charset="0"/>
                      </a:endParaRPr>
                    </a:p>
                    <a:p>
                      <a:pPr algn="ctr">
                        <a:lnSpc>
                          <a:spcPct val="100000"/>
                        </a:lnSpc>
                      </a:pPr>
                      <a:r>
                        <a:rPr lang="zh-CN" altLang="en-US" sz="1800" b="0" kern="100" dirty="0" smtClean="0">
                          <a:solidFill>
                            <a:srgbClr val="FFFF00"/>
                          </a:solidFill>
                          <a:effectLst/>
                          <a:latin typeface="Arial" panose="020B0604020202020204" pitchFamily="34" charset="0"/>
                          <a:ea typeface="黑体" panose="02010609060101010101" pitchFamily="49" charset="-122"/>
                          <a:cs typeface="Arial" panose="020B0604020202020204" pitchFamily="34" charset="0"/>
                        </a:rPr>
                        <a:t>数据库</a:t>
                      </a:r>
                      <a:endParaRPr lang="zh-CN" altLang="en-US" sz="1800" b="0" kern="100" dirty="0">
                        <a:solidFill>
                          <a:srgbClr val="FFFF00"/>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6713">
                <a:tc>
                  <a:txBody>
                    <a:bodyPr/>
                    <a:lstStyle/>
                    <a:p>
                      <a:pPr algn="ctr">
                        <a:lnSpc>
                          <a:spcPct val="100000"/>
                        </a:lnSpc>
                        <a:spcAft>
                          <a:spcPts val="0"/>
                        </a:spcAft>
                      </a:pPr>
                      <a:r>
                        <a:rPr lang="zh-CN" altLang="en-US" sz="1800" b="0" kern="100" dirty="0" smtClean="0">
                          <a:effectLst/>
                          <a:latin typeface="Arial" panose="020B0604020202020204" pitchFamily="34" charset="0"/>
                          <a:ea typeface="黑体" panose="02010609060101010101" pitchFamily="49" charset="-122"/>
                          <a:cs typeface="Arial" panose="020B0604020202020204" pitchFamily="34" charset="0"/>
                        </a:rPr>
                        <a:t>总计</a:t>
                      </a:r>
                      <a:endParaRPr lang="zh-CN" sz="1800" b="0" kern="100" dirty="0">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CN" sz="1800" b="0" kern="100" dirty="0">
                          <a:solidFill>
                            <a:schemeClr val="lt1"/>
                          </a:solidFill>
                          <a:effectLst/>
                          <a:latin typeface="Arial" panose="020B0604020202020204" pitchFamily="34" charset="0"/>
                          <a:ea typeface="黑体" panose="02010609060101010101" pitchFamily="49" charset="-122"/>
                          <a:cs typeface="Arial" panose="020B0604020202020204" pitchFamily="34" charset="0"/>
                        </a:rPr>
                        <a:t>11077</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800" b="0" kern="100" dirty="0" smtClean="0">
                          <a:solidFill>
                            <a:srgbClr val="FFFF00"/>
                          </a:solidFill>
                          <a:effectLst/>
                          <a:latin typeface="Arial" panose="020B0604020202020204" pitchFamily="34" charset="0"/>
                          <a:ea typeface="黑体" panose="02010609060101010101" pitchFamily="49" charset="-122"/>
                          <a:cs typeface="Arial" panose="020B0604020202020204" pitchFamily="34" charset="0"/>
                        </a:rPr>
                        <a:t>15720</a:t>
                      </a:r>
                      <a:endParaRPr lang="zh-CN" altLang="en-US" sz="1800" b="0" kern="100" dirty="0">
                        <a:solidFill>
                          <a:srgbClr val="FFFF00"/>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7151">
                <a:tc>
                  <a:txBody>
                    <a:bodyPr/>
                    <a:lstStyle/>
                    <a:p>
                      <a:pPr algn="ctr">
                        <a:lnSpc>
                          <a:spcPct val="100000"/>
                        </a:lnSpc>
                        <a:spcAft>
                          <a:spcPts val="0"/>
                        </a:spcAft>
                      </a:pPr>
                      <a:r>
                        <a:rPr lang="zh-CN" altLang="en-US"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肺癌</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1031</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6800</a:t>
                      </a:r>
                      <a:endParaRPr lang="zh-CN" altLang="en-US"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7151">
                <a:tc>
                  <a:txBody>
                    <a:bodyPr/>
                    <a:lstStyle/>
                    <a:p>
                      <a:pPr algn="ctr">
                        <a:lnSpc>
                          <a:spcPct val="100000"/>
                        </a:lnSpc>
                        <a:spcAft>
                          <a:spcPts val="0"/>
                        </a:spcAft>
                      </a:pPr>
                      <a:r>
                        <a:rPr lang="zh-CN" altLang="en-US"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乳腺癌</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1100</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1520</a:t>
                      </a:r>
                      <a:endParaRPr lang="zh-CN" altLang="en-US"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6713">
                <a:tc>
                  <a:txBody>
                    <a:bodyPr/>
                    <a:lstStyle/>
                    <a:p>
                      <a:pPr algn="ctr">
                        <a:lnSpc>
                          <a:spcPct val="100000"/>
                        </a:lnSpc>
                        <a:spcAft>
                          <a:spcPts val="0"/>
                        </a:spcAft>
                      </a:pPr>
                      <a:r>
                        <a:rPr lang="zh-CN" altLang="en-US"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肝癌</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377</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1260</a:t>
                      </a:r>
                      <a:endParaRPr lang="en-US" alt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6713">
                <a:tc>
                  <a:txBody>
                    <a:bodyPr/>
                    <a:lstStyle/>
                    <a:p>
                      <a:pPr algn="ctr">
                        <a:lnSpc>
                          <a:spcPct val="100000"/>
                        </a:lnSpc>
                        <a:spcAft>
                          <a:spcPts val="0"/>
                        </a:spcAft>
                      </a:pPr>
                      <a:r>
                        <a:rPr lang="zh-CN" altLang="en-US"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其它癌</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8569</a:t>
                      </a:r>
                      <a:endParaRPr 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00000"/>
                        </a:lnSpc>
                      </a:pPr>
                      <a:r>
                        <a:rPr lang="en-US" altLang="zh-CN" sz="1800" b="0" kern="100" dirty="0" smtClean="0">
                          <a:solidFill>
                            <a:schemeClr val="tx1"/>
                          </a:solidFill>
                          <a:effectLst/>
                          <a:latin typeface="Arial" panose="020B0604020202020204" pitchFamily="34" charset="0"/>
                          <a:ea typeface="黑体" panose="02010609060101010101" pitchFamily="49" charset="-122"/>
                          <a:cs typeface="Arial" panose="020B0604020202020204" pitchFamily="34" charset="0"/>
                        </a:rPr>
                        <a:t>6140</a:t>
                      </a:r>
                      <a:endParaRPr lang="en-US" altLang="zh-CN" sz="1800" b="0" kern="100" dirty="0">
                        <a:solidFill>
                          <a:schemeClr val="tx1"/>
                        </a:solidFill>
                        <a:effectLst/>
                        <a:latin typeface="Arial" panose="020B0604020202020204" pitchFamily="34" charset="0"/>
                        <a:ea typeface="黑体" panose="02010609060101010101" pitchFamily="49" charset="-122"/>
                        <a:cs typeface="Arial" panose="020B0604020202020204" pitchFamily="34" charset="0"/>
                      </a:endParaRPr>
                    </a:p>
                  </a:txBody>
                  <a:tcPr marL="9525" marR="9525" marT="9525"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0" name="标题 1"/>
          <p:cNvSpPr txBox="1">
            <a:spLocks/>
          </p:cNvSpPr>
          <p:nvPr/>
        </p:nvSpPr>
        <p:spPr>
          <a:xfrm>
            <a:off x="0" y="34925"/>
            <a:ext cx="9324975" cy="730250"/>
          </a:xfrm>
          <a:prstGeom prst="rect">
            <a:avLst/>
          </a:prstGeom>
        </p:spPr>
        <p:txBody>
          <a:bodyPr lIns="91404" tIns="45704" rIns="91404" bIns="45704"/>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02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03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052"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068"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a:solidFill>
                  <a:srgbClr val="FFFF00"/>
                </a:solidFill>
                <a:latin typeface="Arial" pitchFamily="34" charset="0"/>
                <a:ea typeface="黑体" pitchFamily="49" charset="-122"/>
                <a:cs typeface="Arial" pitchFamily="34" charset="0"/>
              </a:rPr>
              <a:t>数据资源平台</a:t>
            </a:r>
            <a:r>
              <a:rPr lang="en-US" altLang="zh-CN" sz="3600" b="0" dirty="0" smtClean="0">
                <a:solidFill>
                  <a:srgbClr val="FFFF00"/>
                </a:solidFill>
                <a:latin typeface="Arial" pitchFamily="34" charset="0"/>
                <a:ea typeface="黑体" pitchFamily="49" charset="-122"/>
                <a:cs typeface="Arial" pitchFamily="34" charset="0"/>
              </a:rPr>
              <a:t>(4/4</a:t>
            </a:r>
            <a:r>
              <a:rPr lang="en-US" altLang="zh-CN" sz="3600" b="0" dirty="0">
                <a:solidFill>
                  <a:srgbClr val="FFFF00"/>
                </a:solidFill>
                <a:latin typeface="Arial" pitchFamily="34" charset="0"/>
                <a:ea typeface="黑体" pitchFamily="49" charset="-122"/>
                <a:cs typeface="Arial" pitchFamily="34" charset="0"/>
              </a:rPr>
              <a:t>)</a:t>
            </a:r>
            <a:endParaRPr lang="zh-CN" altLang="en-US" sz="3600" b="0" dirty="0">
              <a:solidFill>
                <a:srgbClr val="FFFF00"/>
              </a:solidFill>
              <a:latin typeface="Arial" pitchFamily="34" charset="0"/>
              <a:ea typeface="黑体" pitchFamily="49" charset="-122"/>
              <a:cs typeface="Arial" pitchFamily="34" charset="0"/>
            </a:endParaRPr>
          </a:p>
        </p:txBody>
      </p:sp>
      <p:pic>
        <p:nvPicPr>
          <p:cNvPr id="86050" name="Picture 3" descr="C:\Users\dongdi\Desktop\60253898_13_副本_副本.png"/>
          <p:cNvPicPr>
            <a:picLocks noChangeAspect="1" noChangeArrowheads="1"/>
          </p:cNvPicPr>
          <p:nvPr/>
        </p:nvPicPr>
        <p:blipFill>
          <a:blip r:embed="rId3"/>
          <a:srcRect/>
          <a:stretch>
            <a:fillRect/>
          </a:stretch>
        </p:blipFill>
        <p:spPr bwMode="auto">
          <a:xfrm>
            <a:off x="4500563" y="2170113"/>
            <a:ext cx="3128962" cy="4198937"/>
          </a:xfrm>
          <a:prstGeom prst="rect">
            <a:avLst/>
          </a:prstGeom>
          <a:noFill/>
          <a:ln w="9525">
            <a:noFill/>
            <a:miter lim="800000"/>
            <a:headEnd/>
            <a:tailEnd/>
          </a:ln>
        </p:spPr>
      </p:pic>
      <p:cxnSp>
        <p:nvCxnSpPr>
          <p:cNvPr id="86051" name="直接连接符 39"/>
          <p:cNvCxnSpPr>
            <a:cxnSpLocks noChangeShapeType="1"/>
          </p:cNvCxnSpPr>
          <p:nvPr/>
        </p:nvCxnSpPr>
        <p:spPr bwMode="auto">
          <a:xfrm flipH="1" flipV="1">
            <a:off x="6327775" y="2457450"/>
            <a:ext cx="576263" cy="19050"/>
          </a:xfrm>
          <a:prstGeom prst="line">
            <a:avLst/>
          </a:prstGeom>
          <a:noFill/>
          <a:ln w="25400" algn="ctr">
            <a:solidFill>
              <a:srgbClr val="FF0000"/>
            </a:solidFill>
            <a:round/>
            <a:headEnd/>
            <a:tailEnd/>
          </a:ln>
        </p:spPr>
      </p:cxnSp>
      <p:cxnSp>
        <p:nvCxnSpPr>
          <p:cNvPr id="86052" name="直接连接符 40"/>
          <p:cNvCxnSpPr>
            <a:cxnSpLocks noChangeShapeType="1"/>
          </p:cNvCxnSpPr>
          <p:nvPr/>
        </p:nvCxnSpPr>
        <p:spPr bwMode="auto">
          <a:xfrm>
            <a:off x="5111750" y="3398838"/>
            <a:ext cx="827088" cy="0"/>
          </a:xfrm>
          <a:prstGeom prst="line">
            <a:avLst/>
          </a:prstGeom>
          <a:noFill/>
          <a:ln w="25400" algn="ctr">
            <a:solidFill>
              <a:srgbClr val="FF0000"/>
            </a:solidFill>
            <a:round/>
            <a:headEnd/>
            <a:tailEnd/>
          </a:ln>
        </p:spPr>
      </p:cxnSp>
      <p:cxnSp>
        <p:nvCxnSpPr>
          <p:cNvPr id="86053" name="直接连接符 41"/>
          <p:cNvCxnSpPr>
            <a:cxnSpLocks noChangeShapeType="1"/>
          </p:cNvCxnSpPr>
          <p:nvPr/>
        </p:nvCxnSpPr>
        <p:spPr bwMode="auto">
          <a:xfrm flipH="1">
            <a:off x="6521450" y="3767138"/>
            <a:ext cx="695325" cy="400050"/>
          </a:xfrm>
          <a:prstGeom prst="line">
            <a:avLst/>
          </a:prstGeom>
          <a:noFill/>
          <a:ln w="25400" algn="ctr">
            <a:solidFill>
              <a:srgbClr val="FF0000"/>
            </a:solidFill>
            <a:round/>
            <a:headEnd/>
            <a:tailEnd/>
          </a:ln>
        </p:spPr>
      </p:cxnSp>
      <p:cxnSp>
        <p:nvCxnSpPr>
          <p:cNvPr id="86054" name="直接连接符 42"/>
          <p:cNvCxnSpPr>
            <a:cxnSpLocks noChangeShapeType="1"/>
          </p:cNvCxnSpPr>
          <p:nvPr/>
        </p:nvCxnSpPr>
        <p:spPr bwMode="auto">
          <a:xfrm flipH="1">
            <a:off x="6321425" y="4437063"/>
            <a:ext cx="1166813" cy="396875"/>
          </a:xfrm>
          <a:prstGeom prst="line">
            <a:avLst/>
          </a:prstGeom>
          <a:noFill/>
          <a:ln w="25400" algn="ctr">
            <a:solidFill>
              <a:srgbClr val="FF0000"/>
            </a:solidFill>
            <a:round/>
            <a:headEnd/>
            <a:tailEnd/>
          </a:ln>
        </p:spPr>
      </p:cxnSp>
      <p:cxnSp>
        <p:nvCxnSpPr>
          <p:cNvPr id="86055" name="直接连接符 48"/>
          <p:cNvCxnSpPr>
            <a:cxnSpLocks noChangeShapeType="1"/>
          </p:cNvCxnSpPr>
          <p:nvPr/>
        </p:nvCxnSpPr>
        <p:spPr bwMode="auto">
          <a:xfrm flipV="1">
            <a:off x="4908550" y="4765675"/>
            <a:ext cx="1084263" cy="269875"/>
          </a:xfrm>
          <a:prstGeom prst="line">
            <a:avLst/>
          </a:prstGeom>
          <a:noFill/>
          <a:ln w="25400" algn="ctr">
            <a:solidFill>
              <a:srgbClr val="FF0000"/>
            </a:solidFill>
            <a:round/>
            <a:headEnd/>
            <a:tailEnd/>
          </a:ln>
        </p:spPr>
      </p:cxnSp>
      <p:cxnSp>
        <p:nvCxnSpPr>
          <p:cNvPr id="86056" name="直接连接符 49"/>
          <p:cNvCxnSpPr>
            <a:cxnSpLocks noChangeShapeType="1"/>
          </p:cNvCxnSpPr>
          <p:nvPr/>
        </p:nvCxnSpPr>
        <p:spPr bwMode="auto">
          <a:xfrm flipH="1">
            <a:off x="4500563" y="5805488"/>
            <a:ext cx="1781175" cy="153987"/>
          </a:xfrm>
          <a:prstGeom prst="line">
            <a:avLst/>
          </a:prstGeom>
          <a:noFill/>
          <a:ln w="25400" algn="ctr">
            <a:solidFill>
              <a:srgbClr val="FF0000"/>
            </a:solidFill>
            <a:round/>
            <a:headEnd/>
            <a:tailEnd/>
          </a:ln>
        </p:spPr>
      </p:cxnSp>
      <p:pic>
        <p:nvPicPr>
          <p:cNvPr id="86057"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71706" t="48653" r="6442" b="38255"/>
          <a:stretch>
            <a:fillRect/>
          </a:stretch>
        </p:blipFill>
        <p:spPr bwMode="auto">
          <a:xfrm>
            <a:off x="3590925" y="5565775"/>
            <a:ext cx="981075" cy="850900"/>
          </a:xfrm>
          <a:prstGeom prst="rect">
            <a:avLst/>
          </a:prstGeom>
          <a:noFill/>
          <a:ln w="9525">
            <a:noFill/>
            <a:miter lim="800000"/>
            <a:headEnd/>
            <a:tailEnd/>
          </a:ln>
        </p:spPr>
      </p:pic>
      <p:pic>
        <p:nvPicPr>
          <p:cNvPr id="86058"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75598" t="41846" r="6442" b="51260"/>
          <a:stretch>
            <a:fillRect/>
          </a:stretch>
        </p:blipFill>
        <p:spPr bwMode="auto">
          <a:xfrm>
            <a:off x="7510463" y="3932238"/>
            <a:ext cx="1201737" cy="665162"/>
          </a:xfrm>
          <a:prstGeom prst="rect">
            <a:avLst/>
          </a:prstGeom>
          <a:noFill/>
          <a:ln w="9525">
            <a:noFill/>
            <a:miter lim="800000"/>
            <a:headEnd/>
            <a:tailEnd/>
          </a:ln>
        </p:spPr>
      </p:pic>
      <p:pic>
        <p:nvPicPr>
          <p:cNvPr id="86059" name="Picture 7" descr="http://www.people.com.cn/mediafile/pic/20130515/91/6385210986285871259.jpg"/>
          <p:cNvPicPr>
            <a:picLocks noChangeAspect="1" noChangeArrowheads="1"/>
          </p:cNvPicPr>
          <p:nvPr/>
        </p:nvPicPr>
        <p:blipFill>
          <a:blip r:embed="rId5">
            <a:clrChange>
              <a:clrFrom>
                <a:srgbClr val="FFFFFF"/>
              </a:clrFrom>
              <a:clrTo>
                <a:srgbClr val="FFFFFF">
                  <a:alpha val="0"/>
                </a:srgbClr>
              </a:clrTo>
            </a:clrChange>
          </a:blip>
          <a:srcRect r="28262"/>
          <a:stretch>
            <a:fillRect/>
          </a:stretch>
        </p:blipFill>
        <p:spPr bwMode="auto">
          <a:xfrm>
            <a:off x="7112000" y="3217863"/>
            <a:ext cx="587375" cy="795337"/>
          </a:xfrm>
          <a:prstGeom prst="rect">
            <a:avLst/>
          </a:prstGeom>
          <a:noFill/>
          <a:ln w="9525">
            <a:noFill/>
            <a:miter lim="800000"/>
            <a:headEnd/>
            <a:tailEnd/>
          </a:ln>
        </p:spPr>
      </p:pic>
      <p:pic>
        <p:nvPicPr>
          <p:cNvPr id="86060"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6290" t="38258" r="73997" b="53271"/>
          <a:stretch>
            <a:fillRect/>
          </a:stretch>
        </p:blipFill>
        <p:spPr bwMode="auto">
          <a:xfrm>
            <a:off x="3821113" y="4781550"/>
            <a:ext cx="1182687" cy="736600"/>
          </a:xfrm>
          <a:prstGeom prst="rect">
            <a:avLst/>
          </a:prstGeom>
          <a:noFill/>
          <a:ln w="9525">
            <a:noFill/>
            <a:miter lim="800000"/>
            <a:headEnd/>
            <a:tailEnd/>
          </a:ln>
        </p:spPr>
      </p:pic>
      <p:pic>
        <p:nvPicPr>
          <p:cNvPr id="86061" name="Picture 2" descr="E:\yunpan\work\紧急\工作计划\tooopen_sy_120987278867.jpg"/>
          <p:cNvPicPr>
            <a:picLocks noChangeAspect="1" noChangeArrowheads="1"/>
          </p:cNvPicPr>
          <p:nvPr/>
        </p:nvPicPr>
        <p:blipFill>
          <a:blip r:embed="rId4">
            <a:clrChange>
              <a:clrFrom>
                <a:srgbClr val="1E1D19"/>
              </a:clrFrom>
              <a:clrTo>
                <a:srgbClr val="1E1D19">
                  <a:alpha val="0"/>
                </a:srgbClr>
              </a:clrTo>
            </a:clrChange>
          </a:blip>
          <a:srcRect l="43747" t="4008" r="43712" b="88766"/>
          <a:stretch>
            <a:fillRect/>
          </a:stretch>
        </p:blipFill>
        <p:spPr bwMode="auto">
          <a:xfrm>
            <a:off x="6838950" y="2179638"/>
            <a:ext cx="792163" cy="660400"/>
          </a:xfrm>
          <a:prstGeom prst="rect">
            <a:avLst/>
          </a:prstGeom>
          <a:noFill/>
          <a:ln w="9525">
            <a:noFill/>
            <a:miter lim="800000"/>
            <a:headEnd/>
            <a:tailEnd/>
          </a:ln>
        </p:spPr>
      </p:pic>
      <p:sp>
        <p:nvSpPr>
          <p:cNvPr id="59" name="矩形 58"/>
          <p:cNvSpPr/>
          <p:nvPr/>
        </p:nvSpPr>
        <p:spPr>
          <a:xfrm>
            <a:off x="3081338" y="3181350"/>
            <a:ext cx="1404937" cy="585788"/>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食管癌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200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头颈癌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278</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60" name="矩形 59"/>
          <p:cNvSpPr/>
          <p:nvPr/>
        </p:nvSpPr>
        <p:spPr>
          <a:xfrm>
            <a:off x="3132138" y="4722813"/>
            <a:ext cx="1255712" cy="339725"/>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肝癌</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1260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62" name="矩形 61"/>
          <p:cNvSpPr/>
          <p:nvPr/>
        </p:nvSpPr>
        <p:spPr>
          <a:xfrm>
            <a:off x="7885113" y="4506913"/>
            <a:ext cx="1198562" cy="338137"/>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胃癌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800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63" name="矩形 62"/>
          <p:cNvSpPr/>
          <p:nvPr/>
        </p:nvSpPr>
        <p:spPr>
          <a:xfrm>
            <a:off x="3143250" y="6329363"/>
            <a:ext cx="1609725" cy="338137"/>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结直肠癌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542</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64" name="矩形 63"/>
          <p:cNvSpPr/>
          <p:nvPr/>
        </p:nvSpPr>
        <p:spPr>
          <a:xfrm>
            <a:off x="6959600" y="2060575"/>
            <a:ext cx="2111375" cy="1077913"/>
          </a:xfrm>
          <a:prstGeom prst="rect">
            <a:avLst/>
          </a:prstGeom>
        </p:spPr>
        <p:txBody>
          <a:bodyPr wrap="none">
            <a:spAutoFit/>
          </a:bodyPr>
          <a:lstStyle/>
          <a:p>
            <a:pPr algn="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脑胶质瘤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378</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脊索瘤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155</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垂体瘤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322</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pPr algn="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儿童水母细胞瘤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82</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65" name="矩形 64"/>
          <p:cNvSpPr/>
          <p:nvPr/>
        </p:nvSpPr>
        <p:spPr>
          <a:xfrm>
            <a:off x="7494588" y="3448050"/>
            <a:ext cx="1757362" cy="338138"/>
          </a:xfrm>
          <a:prstGeom prst="rect">
            <a:avLst/>
          </a:prstGeom>
        </p:spPr>
        <p:txBody>
          <a:bodyPr>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乳腺癌</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1520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pic>
        <p:nvPicPr>
          <p:cNvPr id="86068"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10953" t="27020" r="73389" b="62193"/>
          <a:stretch>
            <a:fillRect/>
          </a:stretch>
        </p:blipFill>
        <p:spPr bwMode="auto">
          <a:xfrm>
            <a:off x="4175125" y="3930650"/>
            <a:ext cx="792163" cy="787400"/>
          </a:xfrm>
          <a:prstGeom prst="rect">
            <a:avLst/>
          </a:prstGeom>
          <a:noFill/>
          <a:ln w="9525">
            <a:noFill/>
            <a:miter lim="800000"/>
            <a:headEnd/>
            <a:tailEnd/>
          </a:ln>
        </p:spPr>
      </p:pic>
      <p:pic>
        <p:nvPicPr>
          <p:cNvPr id="86069"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80569" t="20486" r="12183" b="71902"/>
          <a:stretch>
            <a:fillRect/>
          </a:stretch>
        </p:blipFill>
        <p:spPr bwMode="auto">
          <a:xfrm>
            <a:off x="4430713" y="3078163"/>
            <a:ext cx="460375" cy="696912"/>
          </a:xfrm>
          <a:prstGeom prst="rect">
            <a:avLst/>
          </a:prstGeom>
          <a:noFill/>
          <a:ln w="9525">
            <a:noFill/>
            <a:miter lim="800000"/>
            <a:headEnd/>
            <a:tailEnd/>
          </a:ln>
        </p:spPr>
      </p:pic>
      <p:sp>
        <p:nvSpPr>
          <p:cNvPr id="68" name="矩形 67"/>
          <p:cNvSpPr/>
          <p:nvPr/>
        </p:nvSpPr>
        <p:spPr>
          <a:xfrm>
            <a:off x="3100388" y="4098925"/>
            <a:ext cx="1255712" cy="338138"/>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肺癌</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6800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cxnSp>
        <p:nvCxnSpPr>
          <p:cNvPr id="86071" name="直接连接符 67"/>
          <p:cNvCxnSpPr>
            <a:cxnSpLocks noChangeShapeType="1"/>
          </p:cNvCxnSpPr>
          <p:nvPr/>
        </p:nvCxnSpPr>
        <p:spPr bwMode="auto">
          <a:xfrm flipH="1" flipV="1">
            <a:off x="6038850" y="5991225"/>
            <a:ext cx="1590675" cy="85725"/>
          </a:xfrm>
          <a:prstGeom prst="line">
            <a:avLst/>
          </a:prstGeom>
          <a:noFill/>
          <a:ln w="25400" algn="ctr">
            <a:solidFill>
              <a:srgbClr val="FF0000"/>
            </a:solidFill>
            <a:round/>
            <a:headEnd/>
            <a:tailEnd/>
          </a:ln>
        </p:spPr>
      </p:cxnSp>
      <p:pic>
        <p:nvPicPr>
          <p:cNvPr id="86072"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10460" t="61758" r="72475" b="28961"/>
          <a:stretch>
            <a:fillRect/>
          </a:stretch>
        </p:blipFill>
        <p:spPr bwMode="auto">
          <a:xfrm>
            <a:off x="7775575" y="5873750"/>
            <a:ext cx="741363" cy="582613"/>
          </a:xfrm>
          <a:prstGeom prst="rect">
            <a:avLst/>
          </a:prstGeom>
          <a:noFill/>
          <a:ln w="9525">
            <a:noFill/>
            <a:miter lim="800000"/>
            <a:headEnd/>
            <a:tailEnd/>
          </a:ln>
        </p:spPr>
      </p:pic>
      <p:sp>
        <p:nvSpPr>
          <p:cNvPr id="71" name="矩形 70"/>
          <p:cNvSpPr/>
          <p:nvPr/>
        </p:nvSpPr>
        <p:spPr>
          <a:xfrm>
            <a:off x="7667625" y="5608638"/>
            <a:ext cx="1404938" cy="339725"/>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宫颈癌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160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pic>
        <p:nvPicPr>
          <p:cNvPr id="86074"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10008" t="52502" r="72177" b="38228"/>
          <a:stretch>
            <a:fillRect/>
          </a:stretch>
        </p:blipFill>
        <p:spPr bwMode="auto">
          <a:xfrm>
            <a:off x="7235825" y="5005388"/>
            <a:ext cx="654050" cy="492125"/>
          </a:xfrm>
          <a:prstGeom prst="rect">
            <a:avLst/>
          </a:prstGeom>
          <a:noFill/>
          <a:ln w="9525">
            <a:noFill/>
            <a:miter lim="800000"/>
            <a:headEnd/>
            <a:tailEnd/>
          </a:ln>
        </p:spPr>
      </p:pic>
      <p:cxnSp>
        <p:nvCxnSpPr>
          <p:cNvPr id="86075" name="直接连接符 71"/>
          <p:cNvCxnSpPr>
            <a:cxnSpLocks noChangeShapeType="1"/>
          </p:cNvCxnSpPr>
          <p:nvPr/>
        </p:nvCxnSpPr>
        <p:spPr bwMode="auto">
          <a:xfrm flipH="1">
            <a:off x="4908550" y="3908425"/>
            <a:ext cx="965200" cy="258763"/>
          </a:xfrm>
          <a:prstGeom prst="line">
            <a:avLst/>
          </a:prstGeom>
          <a:noFill/>
          <a:ln w="25400" algn="ctr">
            <a:solidFill>
              <a:srgbClr val="FF0000"/>
            </a:solidFill>
            <a:round/>
            <a:headEnd/>
            <a:tailEnd/>
          </a:ln>
        </p:spPr>
      </p:cxnSp>
      <p:cxnSp>
        <p:nvCxnSpPr>
          <p:cNvPr id="86076" name="直接连接符 72"/>
          <p:cNvCxnSpPr>
            <a:cxnSpLocks noChangeShapeType="1"/>
          </p:cNvCxnSpPr>
          <p:nvPr/>
        </p:nvCxnSpPr>
        <p:spPr bwMode="auto">
          <a:xfrm flipH="1">
            <a:off x="6307138" y="5373688"/>
            <a:ext cx="1036637" cy="585787"/>
          </a:xfrm>
          <a:prstGeom prst="line">
            <a:avLst/>
          </a:prstGeom>
          <a:noFill/>
          <a:ln w="25400" algn="ctr">
            <a:solidFill>
              <a:srgbClr val="FF0000"/>
            </a:solidFill>
            <a:round/>
            <a:headEnd/>
            <a:tailEnd/>
          </a:ln>
        </p:spPr>
      </p:cxnSp>
      <p:sp>
        <p:nvSpPr>
          <p:cNvPr id="75" name="矩形 74"/>
          <p:cNvSpPr/>
          <p:nvPr/>
        </p:nvSpPr>
        <p:spPr>
          <a:xfrm>
            <a:off x="7956550" y="5035550"/>
            <a:ext cx="1085850" cy="338138"/>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肾癌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60</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pic>
        <p:nvPicPr>
          <p:cNvPr id="86078" name="Picture 2" descr="E:\yunpan\work\紧急\工作计划\tooopen_sy_120987278867.jpg"/>
          <p:cNvPicPr>
            <a:picLocks noChangeAspect="1" noChangeArrowheads="1"/>
          </p:cNvPicPr>
          <p:nvPr/>
        </p:nvPicPr>
        <p:blipFill>
          <a:blip r:embed="rId4">
            <a:clrChange>
              <a:clrFrom>
                <a:srgbClr val="1A1915"/>
              </a:clrFrom>
              <a:clrTo>
                <a:srgbClr val="1A1915">
                  <a:alpha val="0"/>
                </a:srgbClr>
              </a:clrTo>
            </a:clrChange>
          </a:blip>
          <a:srcRect l="16756" t="16386" r="75124" b="75110"/>
          <a:stretch>
            <a:fillRect/>
          </a:stretch>
        </p:blipFill>
        <p:spPr bwMode="auto">
          <a:xfrm>
            <a:off x="4449763" y="2139950"/>
            <a:ext cx="554037" cy="836613"/>
          </a:xfrm>
          <a:prstGeom prst="rect">
            <a:avLst/>
          </a:prstGeom>
          <a:noFill/>
          <a:ln w="9525">
            <a:noFill/>
            <a:miter lim="800000"/>
            <a:headEnd/>
            <a:tailEnd/>
          </a:ln>
        </p:spPr>
      </p:pic>
      <p:cxnSp>
        <p:nvCxnSpPr>
          <p:cNvPr id="86079" name="直接连接符 75"/>
          <p:cNvCxnSpPr>
            <a:cxnSpLocks noChangeShapeType="1"/>
          </p:cNvCxnSpPr>
          <p:nvPr/>
        </p:nvCxnSpPr>
        <p:spPr bwMode="auto">
          <a:xfrm>
            <a:off x="5038725" y="2509838"/>
            <a:ext cx="1025525" cy="306387"/>
          </a:xfrm>
          <a:prstGeom prst="line">
            <a:avLst/>
          </a:prstGeom>
          <a:noFill/>
          <a:ln w="25400" algn="ctr">
            <a:solidFill>
              <a:srgbClr val="FF0000"/>
            </a:solidFill>
            <a:round/>
            <a:headEnd/>
            <a:tailEnd/>
          </a:ln>
        </p:spPr>
      </p:cxnSp>
      <p:sp>
        <p:nvSpPr>
          <p:cNvPr id="78" name="矩形 77"/>
          <p:cNvSpPr/>
          <p:nvPr/>
        </p:nvSpPr>
        <p:spPr>
          <a:xfrm>
            <a:off x="3046413" y="2255838"/>
            <a:ext cx="1404937" cy="338137"/>
          </a:xfrm>
          <a:prstGeom prst="rect">
            <a:avLst/>
          </a:prstGeom>
        </p:spPr>
        <p:txBody>
          <a:bodyPr wrap="none">
            <a:spAutoFit/>
          </a:bodyPr>
          <a:lstStyle/>
          <a:p>
            <a:pPr algn="ctr">
              <a:defRPr/>
            </a:pP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鼻咽癌 </a:t>
            </a:r>
            <a:r>
              <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318</a:t>
            </a:r>
            <a:r>
              <a:rPr lang="zh-CN" altLang="en-US"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例</a:t>
            </a:r>
            <a:endParaRPr lang="en-US" altLang="zh-CN" sz="1600" dirty="0">
              <a:solidFill>
                <a:srgbClr val="FFFFFF"/>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210300" y="6253163"/>
            <a:ext cx="1331913" cy="492125"/>
          </a:xfrm>
          <a:prstGeom prst="rect">
            <a:avLst/>
          </a:prstGeom>
          <a:noFill/>
          <a:ln w="9525">
            <a:noFill/>
            <a:miter lim="800000"/>
            <a:headEnd/>
            <a:tailEnd/>
          </a:ln>
          <a:effectLst/>
        </p:spPr>
        <p:txBody>
          <a:bodyPr lIns="91404" tIns="45704" rIns="91404" bIns="45704">
            <a:spAutoFit/>
          </a:bodyPr>
          <a:lstStyle/>
          <a:p>
            <a:pPr algn="r">
              <a:spcBef>
                <a:spcPct val="50000"/>
              </a:spcBef>
              <a:defRPr/>
            </a:pPr>
            <a:r>
              <a:rPr lang="en-US" altLang="zh-CN" sz="2600" dirty="0">
                <a:effectLst>
                  <a:outerShdw blurRad="38100" dist="38100" dir="2700000" algn="tl">
                    <a:srgbClr val="000000"/>
                  </a:outerShdw>
                </a:effectLst>
                <a:latin typeface="Arial" pitchFamily="34" charset="0"/>
                <a:ea typeface="黑体" pitchFamily="49" charset="-122"/>
                <a:cs typeface="Arial" pitchFamily="34" charset="0"/>
              </a:rPr>
              <a:t>3DMed</a:t>
            </a:r>
          </a:p>
        </p:txBody>
      </p:sp>
      <p:sp>
        <p:nvSpPr>
          <p:cNvPr id="5" name="Text Box 9"/>
          <p:cNvSpPr txBox="1">
            <a:spLocks noChangeArrowheads="1"/>
          </p:cNvSpPr>
          <p:nvPr/>
        </p:nvSpPr>
        <p:spPr bwMode="auto">
          <a:xfrm>
            <a:off x="6589713" y="3287713"/>
            <a:ext cx="1154112" cy="488950"/>
          </a:xfrm>
          <a:prstGeom prst="rect">
            <a:avLst/>
          </a:prstGeom>
          <a:noFill/>
          <a:ln w="9525">
            <a:noFill/>
            <a:miter lim="800000"/>
            <a:headEnd/>
            <a:tailEnd/>
          </a:ln>
          <a:effectLst/>
        </p:spPr>
        <p:txBody>
          <a:bodyPr lIns="91404" tIns="45704" rIns="91404" bIns="45704">
            <a:spAutoFit/>
          </a:bodyPr>
          <a:lstStyle/>
          <a:p>
            <a:pPr>
              <a:spcBef>
                <a:spcPct val="50000"/>
              </a:spcBef>
              <a:defRPr/>
            </a:pPr>
            <a:r>
              <a:rPr lang="en-US" altLang="zh-CN" sz="2600" dirty="0">
                <a:effectLst>
                  <a:outerShdw blurRad="38100" dist="38100" dir="2700000" algn="tl">
                    <a:srgbClr val="000000"/>
                  </a:outerShdw>
                </a:effectLst>
                <a:latin typeface="Arial" pitchFamily="34" charset="0"/>
                <a:ea typeface="黑体" pitchFamily="49" charset="-122"/>
                <a:cs typeface="Arial" pitchFamily="34" charset="0"/>
              </a:rPr>
              <a:t>MITK</a:t>
            </a:r>
          </a:p>
        </p:txBody>
      </p:sp>
      <p:pic>
        <p:nvPicPr>
          <p:cNvPr id="3167" name="图片 27" descr="2012-05-14_225639.jpg"/>
          <p:cNvPicPr>
            <a:picLocks noChangeAspect="1"/>
          </p:cNvPicPr>
          <p:nvPr/>
        </p:nvPicPr>
        <p:blipFill>
          <a:blip r:embed="rId4"/>
          <a:srcRect/>
          <a:stretch>
            <a:fillRect/>
          </a:stretch>
        </p:blipFill>
        <p:spPr bwMode="auto">
          <a:xfrm>
            <a:off x="5507038" y="1111250"/>
            <a:ext cx="3319462" cy="2176463"/>
          </a:xfrm>
          <a:prstGeom prst="rect">
            <a:avLst/>
          </a:prstGeom>
          <a:noFill/>
          <a:ln w="25400">
            <a:solidFill>
              <a:srgbClr val="FF0000"/>
            </a:solidFill>
            <a:miter lim="800000"/>
            <a:headEnd/>
            <a:tailEnd/>
          </a:ln>
        </p:spPr>
      </p:pic>
      <p:graphicFrame>
        <p:nvGraphicFramePr>
          <p:cNvPr id="3164" name="Object 92"/>
          <p:cNvGraphicFramePr>
            <a:graphicFrameLocks noChangeAspect="1"/>
          </p:cNvGraphicFramePr>
          <p:nvPr/>
        </p:nvGraphicFramePr>
        <p:xfrm>
          <a:off x="5507038" y="3897313"/>
          <a:ext cx="3319462" cy="2355850"/>
        </p:xfrm>
        <a:graphic>
          <a:graphicData uri="http://schemas.openxmlformats.org/presentationml/2006/ole">
            <mc:AlternateContent xmlns:mc="http://schemas.openxmlformats.org/markup-compatibility/2006">
              <mc:Choice xmlns:v="urn:schemas-microsoft-com:vml" Requires="v">
                <p:oleObj spid="_x0000_s3165" name="PBrush" r:id="rId5" imgW="8295238" imgH="6458852" progId="PBrush">
                  <p:embed/>
                </p:oleObj>
              </mc:Choice>
              <mc:Fallback>
                <p:oleObj name="PBrush" r:id="rId5" imgW="8295238" imgH="6458852" progId="PBrush">
                  <p:embed/>
                  <p:pic>
                    <p:nvPicPr>
                      <p:cNvPr id="0"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7038" y="3897313"/>
                        <a:ext cx="3319462" cy="235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68" name="标题 1"/>
          <p:cNvSpPr txBox="1">
            <a:spLocks/>
          </p:cNvSpPr>
          <p:nvPr/>
        </p:nvSpPr>
        <p:spPr bwMode="auto">
          <a:xfrm>
            <a:off x="34925" y="34925"/>
            <a:ext cx="9037638" cy="730250"/>
          </a:xfrm>
          <a:prstGeom prst="rect">
            <a:avLst/>
          </a:prstGeom>
          <a:noFill/>
          <a:ln w="9525">
            <a:noFill/>
            <a:miter lim="800000"/>
            <a:headEnd/>
            <a:tailEnd/>
          </a:ln>
        </p:spPr>
        <p:txBody>
          <a:bodyPr lIns="91404" tIns="45704" rIns="91404" bIns="45704"/>
          <a:lstStyle/>
          <a:p>
            <a:pPr eaLnBrk="0" hangingPunct="0"/>
            <a:r>
              <a:rPr lang="zh-CN" altLang="en-US" sz="3600">
                <a:solidFill>
                  <a:srgbClr val="FFFF00"/>
                </a:solidFill>
                <a:ea typeface="黑体" pitchFamily="49" charset="-122"/>
                <a:cs typeface="Arial" charset="0"/>
              </a:rPr>
              <a:t>辅助诊断系统</a:t>
            </a:r>
            <a:r>
              <a:rPr lang="en-US" altLang="zh-CN" sz="3600">
                <a:solidFill>
                  <a:srgbClr val="FFFF00"/>
                </a:solidFill>
                <a:ea typeface="黑体" pitchFamily="49" charset="-122"/>
                <a:cs typeface="Arial" charset="0"/>
              </a:rPr>
              <a:t>(1/4)—</a:t>
            </a:r>
            <a:r>
              <a:rPr lang="zh-CN" altLang="en-US" sz="3600">
                <a:solidFill>
                  <a:srgbClr val="FFFF00"/>
                </a:solidFill>
                <a:ea typeface="黑体" pitchFamily="49" charset="-122"/>
                <a:cs typeface="Arial" charset="0"/>
              </a:rPr>
              <a:t>医学影像分析算法平台</a:t>
            </a:r>
            <a:endParaRPr lang="en-US" altLang="zh-CN" sz="3600">
              <a:solidFill>
                <a:srgbClr val="FFFF00"/>
              </a:solidFill>
              <a:ea typeface="黑体" pitchFamily="49" charset="-122"/>
              <a:cs typeface="Arial" charset="0"/>
            </a:endParaRPr>
          </a:p>
        </p:txBody>
      </p:sp>
      <p:sp>
        <p:nvSpPr>
          <p:cNvPr id="9" name="矩形 8"/>
          <p:cNvSpPr/>
          <p:nvPr/>
        </p:nvSpPr>
        <p:spPr>
          <a:xfrm>
            <a:off x="431800" y="992188"/>
            <a:ext cx="4806950" cy="954087"/>
          </a:xfrm>
          <a:prstGeom prst="rect">
            <a:avLst/>
          </a:prstGeom>
          <a:ln w="19050">
            <a:solidFill>
              <a:schemeClr val="tx1"/>
            </a:solidFill>
          </a:ln>
        </p:spPr>
        <p:txBody>
          <a:bodyPr>
            <a:spAutoFit/>
          </a:bodyPr>
          <a:lstStyle/>
          <a:p>
            <a:pPr>
              <a:defRPr/>
            </a:pPr>
            <a:r>
              <a:rPr lang="en-US" altLang="zh-CN" sz="2800" kern="0" dirty="0">
                <a:latin typeface="Arial" panose="020B0604020202020204" pitchFamily="34" charset="0"/>
                <a:ea typeface="Arial Unicode MS" panose="020B0604020202020204" pitchFamily="34" charset="-122"/>
                <a:cs typeface="Arial" panose="020B0604020202020204" pitchFamily="34" charset="0"/>
              </a:rPr>
              <a:t>MITK</a:t>
            </a:r>
            <a:r>
              <a:rPr lang="zh-CN" altLang="en-US" sz="2800" kern="0" dirty="0">
                <a:latin typeface="Arial" panose="020B0604020202020204" pitchFamily="34" charset="0"/>
                <a:ea typeface="Arial Unicode MS" panose="020B0604020202020204" pitchFamily="34" charset="-122"/>
                <a:cs typeface="Arial" panose="020B0604020202020204" pitchFamily="34" charset="0"/>
              </a:rPr>
              <a:t>：</a:t>
            </a:r>
            <a:endParaRPr lang="en-US" altLang="zh-CN" sz="2800" kern="0" dirty="0">
              <a:latin typeface="Arial" panose="020B0604020202020204" pitchFamily="34" charset="0"/>
              <a:ea typeface="Arial Unicode MS" panose="020B0604020202020204" pitchFamily="34" charset="-122"/>
              <a:cs typeface="Arial" panose="020B0604020202020204" pitchFamily="34" charset="0"/>
            </a:endParaRPr>
          </a:p>
          <a:p>
            <a:pPr>
              <a:defRPr/>
            </a:pPr>
            <a:r>
              <a:rPr lang="zh-CN" altLang="en-US" sz="2800" kern="0" dirty="0">
                <a:latin typeface="Arial" panose="020B0604020202020204" pitchFamily="34" charset="0"/>
                <a:ea typeface="黑体" panose="02010609060101010101" pitchFamily="49" charset="-122"/>
                <a:cs typeface="Arial" panose="020B0604020202020204" pitchFamily="34" charset="0"/>
              </a:rPr>
              <a:t>集成化医学影像分析</a:t>
            </a:r>
            <a:r>
              <a:rPr lang="en-US" altLang="zh-CN" sz="2800" kern="0" dirty="0">
                <a:latin typeface="Arial" panose="020B0604020202020204" pitchFamily="34" charset="0"/>
                <a:ea typeface="黑体" panose="02010609060101010101" pitchFamily="49" charset="-122"/>
                <a:cs typeface="Arial" panose="020B0604020202020204" pitchFamily="34" charset="0"/>
              </a:rPr>
              <a:t>C++</a:t>
            </a:r>
            <a:r>
              <a:rPr lang="zh-CN" altLang="en-US" sz="2800" kern="0" dirty="0">
                <a:latin typeface="Arial" panose="020B0604020202020204" pitchFamily="34" charset="0"/>
                <a:ea typeface="黑体" panose="02010609060101010101" pitchFamily="49" charset="-122"/>
                <a:cs typeface="Arial" panose="020B0604020202020204" pitchFamily="34" charset="0"/>
              </a:rPr>
              <a:t>类库</a:t>
            </a:r>
            <a:endParaRPr lang="en-US" altLang="zh-CN" sz="2800" kern="0" dirty="0">
              <a:latin typeface="Arial" panose="020B0604020202020204" pitchFamily="34" charset="0"/>
              <a:ea typeface="黑体" panose="02010609060101010101" pitchFamily="49" charset="-122"/>
              <a:cs typeface="Arial" panose="020B0604020202020204" pitchFamily="34" charset="0"/>
            </a:endParaRPr>
          </a:p>
        </p:txBody>
      </p:sp>
      <p:sp>
        <p:nvSpPr>
          <p:cNvPr id="15" name="Rectangle 11"/>
          <p:cNvSpPr>
            <a:spLocks noChangeArrowheads="1"/>
          </p:cNvSpPr>
          <p:nvPr/>
        </p:nvSpPr>
        <p:spPr bwMode="auto">
          <a:xfrm>
            <a:off x="431800" y="3119438"/>
            <a:ext cx="4806950" cy="858837"/>
          </a:xfrm>
          <a:prstGeom prst="rect">
            <a:avLst/>
          </a:prstGeom>
          <a:noFill/>
          <a:ln w="25400">
            <a:solidFill>
              <a:schemeClr val="tx1"/>
            </a:solidFill>
            <a:miter lim="800000"/>
            <a:headEnd/>
            <a:tailEnd/>
          </a:ln>
          <a:effectLst/>
        </p:spPr>
        <p:txBody>
          <a:bodyPr wrap="none" lIns="91404" tIns="45704" rIns="91404" bIns="45704" anchor="ctr"/>
          <a:lstStyle/>
          <a:p>
            <a:pPr algn="ctr">
              <a:defRPr/>
            </a:pPr>
            <a:endParaRPr lang="zh-CN" altLang="en-US">
              <a:effectLst>
                <a:outerShdw blurRad="38100" dist="38100" dir="2700000" algn="tl">
                  <a:srgbClr val="000000"/>
                </a:outerShdw>
              </a:effectLst>
              <a:latin typeface="黑体" pitchFamily="49" charset="-122"/>
              <a:ea typeface="黑体" pitchFamily="49" charset="-122"/>
            </a:endParaRPr>
          </a:p>
        </p:txBody>
      </p:sp>
      <p:sp>
        <p:nvSpPr>
          <p:cNvPr id="3171" name="Rectangle 12"/>
          <p:cNvSpPr>
            <a:spLocks noChangeArrowheads="1"/>
          </p:cNvSpPr>
          <p:nvPr/>
        </p:nvSpPr>
        <p:spPr bwMode="auto">
          <a:xfrm>
            <a:off x="1403350" y="3302000"/>
            <a:ext cx="1220788" cy="527050"/>
          </a:xfrm>
          <a:prstGeom prst="rect">
            <a:avLst/>
          </a:prstGeom>
          <a:noFill/>
          <a:ln w="19050">
            <a:solidFill>
              <a:srgbClr val="FFFFFF"/>
            </a:solidFill>
            <a:miter lim="800000"/>
            <a:headEnd/>
            <a:tailEnd/>
          </a:ln>
        </p:spPr>
        <p:txBody>
          <a:bodyPr lIns="0" tIns="45704" rIns="0" bIns="45704" anchor="ctr"/>
          <a:lstStyle/>
          <a:p>
            <a:pPr algn="ctr"/>
            <a:r>
              <a:rPr lang="en-US" altLang="zh-CN" sz="2000">
                <a:latin typeface="Arial Unicode MS"/>
                <a:ea typeface="Arial Unicode MS"/>
                <a:cs typeface="Arial Unicode MS"/>
              </a:rPr>
              <a:t>Windows</a:t>
            </a:r>
            <a:endParaRPr lang="zh-CN" altLang="en-US" sz="2000">
              <a:latin typeface="Arial Unicode MS"/>
              <a:ea typeface="Arial Unicode MS"/>
              <a:cs typeface="Arial Unicode MS"/>
            </a:endParaRPr>
          </a:p>
        </p:txBody>
      </p:sp>
      <p:sp>
        <p:nvSpPr>
          <p:cNvPr id="3172" name="Rectangle 13"/>
          <p:cNvSpPr>
            <a:spLocks noChangeArrowheads="1"/>
          </p:cNvSpPr>
          <p:nvPr/>
        </p:nvSpPr>
        <p:spPr bwMode="auto">
          <a:xfrm>
            <a:off x="2768600" y="3302000"/>
            <a:ext cx="1042988" cy="527050"/>
          </a:xfrm>
          <a:prstGeom prst="rect">
            <a:avLst/>
          </a:prstGeom>
          <a:noFill/>
          <a:ln w="19050" algn="ctr">
            <a:solidFill>
              <a:srgbClr val="FFFFFF"/>
            </a:solidFill>
            <a:miter lim="800000"/>
            <a:headEnd/>
            <a:tailEnd/>
          </a:ln>
        </p:spPr>
        <p:txBody>
          <a:bodyPr lIns="0" tIns="45704" rIns="0" bIns="45704" anchor="ctr"/>
          <a:lstStyle/>
          <a:p>
            <a:pPr algn="ctr"/>
            <a:r>
              <a:rPr lang="en-US" altLang="zh-CN" sz="2000">
                <a:latin typeface="Arial Unicode MS"/>
                <a:ea typeface="Arial Unicode MS"/>
                <a:cs typeface="Arial Unicode MS"/>
              </a:rPr>
              <a:t>Linux</a:t>
            </a:r>
            <a:endParaRPr lang="zh-CN" altLang="en-US" sz="2000">
              <a:latin typeface="Arial Unicode MS"/>
              <a:ea typeface="Arial Unicode MS"/>
              <a:cs typeface="Arial Unicode MS"/>
            </a:endParaRPr>
          </a:p>
        </p:txBody>
      </p:sp>
      <p:sp>
        <p:nvSpPr>
          <p:cNvPr id="3173" name="Rectangle 14"/>
          <p:cNvSpPr>
            <a:spLocks noChangeArrowheads="1"/>
          </p:cNvSpPr>
          <p:nvPr/>
        </p:nvSpPr>
        <p:spPr bwMode="auto">
          <a:xfrm>
            <a:off x="3952875" y="3302000"/>
            <a:ext cx="1042988" cy="527050"/>
          </a:xfrm>
          <a:prstGeom prst="rect">
            <a:avLst/>
          </a:prstGeom>
          <a:noFill/>
          <a:ln w="19050" algn="ctr">
            <a:solidFill>
              <a:srgbClr val="FFFFFF"/>
            </a:solidFill>
            <a:miter lim="800000"/>
            <a:headEnd/>
            <a:tailEnd/>
          </a:ln>
        </p:spPr>
        <p:txBody>
          <a:bodyPr lIns="0" tIns="45704" rIns="0" bIns="45704" anchor="ctr"/>
          <a:lstStyle/>
          <a:p>
            <a:pPr algn="ctr"/>
            <a:r>
              <a:rPr lang="en-US" altLang="zh-CN" sz="2000">
                <a:latin typeface="Arial Unicode MS"/>
                <a:ea typeface="Arial Unicode MS"/>
                <a:cs typeface="Arial Unicode MS"/>
              </a:rPr>
              <a:t>Mac</a:t>
            </a:r>
            <a:endParaRPr lang="zh-CN" altLang="en-US" sz="2000">
              <a:latin typeface="Arial Unicode MS"/>
              <a:ea typeface="Arial Unicode MS"/>
              <a:cs typeface="Arial Unicode MS"/>
            </a:endParaRPr>
          </a:p>
        </p:txBody>
      </p:sp>
      <p:sp>
        <p:nvSpPr>
          <p:cNvPr id="3174" name="Text Box 16"/>
          <p:cNvSpPr txBox="1">
            <a:spLocks noChangeArrowheads="1"/>
          </p:cNvSpPr>
          <p:nvPr/>
        </p:nvSpPr>
        <p:spPr bwMode="auto">
          <a:xfrm>
            <a:off x="504825" y="3143250"/>
            <a:ext cx="969963" cy="835025"/>
          </a:xfrm>
          <a:prstGeom prst="rect">
            <a:avLst/>
          </a:prstGeom>
          <a:noFill/>
          <a:ln w="9525">
            <a:noFill/>
            <a:miter lim="800000"/>
            <a:headEnd/>
            <a:tailEnd/>
          </a:ln>
        </p:spPr>
        <p:txBody>
          <a:bodyPr lIns="96131" tIns="48064" rIns="96131" bIns="48064">
            <a:spAutoFit/>
          </a:bodyPr>
          <a:lstStyle/>
          <a:p>
            <a:pPr>
              <a:spcBef>
                <a:spcPct val="50000"/>
              </a:spcBef>
            </a:pPr>
            <a:r>
              <a:rPr lang="zh-CN" altLang="en-US" sz="2400">
                <a:solidFill>
                  <a:srgbClr val="FFFF00"/>
                </a:solidFill>
                <a:latin typeface="黑体" pitchFamily="49" charset="-122"/>
                <a:ea typeface="黑体" pitchFamily="49" charset="-122"/>
              </a:rPr>
              <a:t>操作系统</a:t>
            </a:r>
          </a:p>
        </p:txBody>
      </p:sp>
      <p:sp>
        <p:nvSpPr>
          <p:cNvPr id="20" name="矩形 19"/>
          <p:cNvSpPr/>
          <p:nvPr/>
        </p:nvSpPr>
        <p:spPr>
          <a:xfrm>
            <a:off x="431800" y="2032000"/>
            <a:ext cx="4806950" cy="954088"/>
          </a:xfrm>
          <a:prstGeom prst="rect">
            <a:avLst/>
          </a:prstGeom>
          <a:ln w="19050">
            <a:solidFill>
              <a:schemeClr val="tx1"/>
            </a:solidFill>
          </a:ln>
        </p:spPr>
        <p:txBody>
          <a:bodyPr>
            <a:spAutoFit/>
          </a:bodyPr>
          <a:lstStyle/>
          <a:p>
            <a:pPr>
              <a:defRPr/>
            </a:pPr>
            <a:r>
              <a:rPr lang="en-US" altLang="zh-CN" sz="2800" kern="0" dirty="0">
                <a:latin typeface="Arial Unicode MS" panose="020B0604020202020204" pitchFamily="34" charset="-122"/>
                <a:ea typeface="Arial Unicode MS" panose="020B0604020202020204" pitchFamily="34" charset="-122"/>
                <a:cs typeface="Arial Unicode MS" panose="020B0604020202020204" pitchFamily="34" charset="-122"/>
              </a:rPr>
              <a:t>3DMed</a:t>
            </a:r>
            <a:r>
              <a:rPr lang="zh-CN" altLang="en-US" sz="2800" kern="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2800" kern="0" dirty="0">
              <a:latin typeface="Arial Unicode MS" panose="020B0604020202020204" pitchFamily="34" charset="-122"/>
              <a:ea typeface="Arial Unicode MS" panose="020B0604020202020204" pitchFamily="34" charset="-122"/>
              <a:cs typeface="Arial Unicode MS" panose="020B0604020202020204" pitchFamily="34" charset="-122"/>
            </a:endParaRPr>
          </a:p>
          <a:p>
            <a:pPr>
              <a:defRPr/>
            </a:pPr>
            <a:r>
              <a:rPr lang="zh-CN" altLang="en-US" sz="2800" kern="0" dirty="0">
                <a:latin typeface="黑体" panose="02010609060101010101" pitchFamily="49" charset="-122"/>
                <a:ea typeface="黑体" panose="02010609060101010101" pitchFamily="49" charset="-122"/>
              </a:rPr>
              <a:t>面向用户的医学影像分析平台</a:t>
            </a:r>
            <a:endParaRPr lang="en-US" altLang="zh-CN" sz="2800" kern="0" dirty="0">
              <a:latin typeface="黑体" panose="02010609060101010101" pitchFamily="49" charset="-122"/>
              <a:ea typeface="黑体" panose="02010609060101010101" pitchFamily="49" charset="-122"/>
            </a:endParaRPr>
          </a:p>
        </p:txBody>
      </p:sp>
      <p:sp>
        <p:nvSpPr>
          <p:cNvPr id="26" name="Rectangle 11"/>
          <p:cNvSpPr>
            <a:spLocks noChangeArrowheads="1"/>
          </p:cNvSpPr>
          <p:nvPr/>
        </p:nvSpPr>
        <p:spPr bwMode="auto">
          <a:xfrm>
            <a:off x="431800" y="4140200"/>
            <a:ext cx="4806950" cy="1103313"/>
          </a:xfrm>
          <a:prstGeom prst="rect">
            <a:avLst/>
          </a:prstGeom>
          <a:noFill/>
          <a:ln w="25400">
            <a:solidFill>
              <a:schemeClr val="tx1"/>
            </a:solidFill>
            <a:miter lim="800000"/>
            <a:headEnd/>
            <a:tailEnd/>
          </a:ln>
          <a:effectLst/>
        </p:spPr>
        <p:txBody>
          <a:bodyPr wrap="none" lIns="91404" tIns="45704" rIns="91404" bIns="45704" anchor="ctr"/>
          <a:lstStyle/>
          <a:p>
            <a:pPr algn="ctr">
              <a:defRPr/>
            </a:pPr>
            <a:endParaRPr lang="zh-CN" altLang="en-US">
              <a:effectLst>
                <a:outerShdw blurRad="38100" dist="38100" dir="2700000" algn="tl">
                  <a:srgbClr val="000000"/>
                </a:outerShdw>
              </a:effectLst>
              <a:latin typeface="黑体" pitchFamily="49" charset="-122"/>
              <a:ea typeface="黑体" pitchFamily="49" charset="-122"/>
            </a:endParaRPr>
          </a:p>
        </p:txBody>
      </p:sp>
      <p:sp>
        <p:nvSpPr>
          <p:cNvPr id="3177" name="Rectangle 12"/>
          <p:cNvSpPr>
            <a:spLocks noChangeArrowheads="1"/>
          </p:cNvSpPr>
          <p:nvPr/>
        </p:nvSpPr>
        <p:spPr bwMode="auto">
          <a:xfrm>
            <a:off x="1403350" y="4322763"/>
            <a:ext cx="679450" cy="774700"/>
          </a:xfrm>
          <a:prstGeom prst="rect">
            <a:avLst/>
          </a:prstGeom>
          <a:noFill/>
          <a:ln w="19050">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统一框架</a:t>
            </a:r>
          </a:p>
        </p:txBody>
      </p:sp>
      <p:sp>
        <p:nvSpPr>
          <p:cNvPr id="3178" name="Rectangle 13"/>
          <p:cNvSpPr>
            <a:spLocks noChangeArrowheads="1"/>
          </p:cNvSpPr>
          <p:nvPr/>
        </p:nvSpPr>
        <p:spPr bwMode="auto">
          <a:xfrm>
            <a:off x="2370138" y="4324350"/>
            <a:ext cx="679450" cy="773113"/>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接口一致</a:t>
            </a:r>
          </a:p>
        </p:txBody>
      </p:sp>
      <p:sp>
        <p:nvSpPr>
          <p:cNvPr id="3179" name="Rectangle 14"/>
          <p:cNvSpPr>
            <a:spLocks noChangeArrowheads="1"/>
          </p:cNvSpPr>
          <p:nvPr/>
        </p:nvSpPr>
        <p:spPr bwMode="auto">
          <a:xfrm>
            <a:off x="3336925" y="4321175"/>
            <a:ext cx="685800" cy="773113"/>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优化内存</a:t>
            </a:r>
          </a:p>
        </p:txBody>
      </p:sp>
      <p:sp>
        <p:nvSpPr>
          <p:cNvPr id="3180" name="Text Box 16"/>
          <p:cNvSpPr txBox="1">
            <a:spLocks noChangeArrowheads="1"/>
          </p:cNvSpPr>
          <p:nvPr/>
        </p:nvSpPr>
        <p:spPr bwMode="auto">
          <a:xfrm>
            <a:off x="504825" y="4271963"/>
            <a:ext cx="969963" cy="836612"/>
          </a:xfrm>
          <a:prstGeom prst="rect">
            <a:avLst/>
          </a:prstGeom>
          <a:noFill/>
          <a:ln w="9525">
            <a:noFill/>
            <a:miter lim="800000"/>
            <a:headEnd/>
            <a:tailEnd/>
          </a:ln>
        </p:spPr>
        <p:txBody>
          <a:bodyPr lIns="96131" tIns="48064" rIns="96131" bIns="48064">
            <a:spAutoFit/>
          </a:bodyPr>
          <a:lstStyle/>
          <a:p>
            <a:pPr>
              <a:spcBef>
                <a:spcPct val="50000"/>
              </a:spcBef>
            </a:pPr>
            <a:r>
              <a:rPr lang="zh-CN" altLang="en-US" sz="2400">
                <a:solidFill>
                  <a:srgbClr val="FFFF00"/>
                </a:solidFill>
                <a:latin typeface="黑体" pitchFamily="49" charset="-122"/>
                <a:ea typeface="黑体" pitchFamily="49" charset="-122"/>
              </a:rPr>
              <a:t>基础设计</a:t>
            </a:r>
          </a:p>
        </p:txBody>
      </p:sp>
      <p:sp>
        <p:nvSpPr>
          <p:cNvPr id="3181" name="Rectangle 14"/>
          <p:cNvSpPr>
            <a:spLocks noChangeArrowheads="1"/>
          </p:cNvSpPr>
          <p:nvPr/>
        </p:nvSpPr>
        <p:spPr bwMode="auto">
          <a:xfrm>
            <a:off x="4310063" y="4321175"/>
            <a:ext cx="685800" cy="773113"/>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硬件加速</a:t>
            </a:r>
          </a:p>
        </p:txBody>
      </p:sp>
      <p:sp>
        <p:nvSpPr>
          <p:cNvPr id="32" name="Rectangle 11"/>
          <p:cNvSpPr>
            <a:spLocks noChangeArrowheads="1"/>
          </p:cNvSpPr>
          <p:nvPr/>
        </p:nvSpPr>
        <p:spPr bwMode="auto">
          <a:xfrm>
            <a:off x="431800" y="5410200"/>
            <a:ext cx="4806950" cy="1103313"/>
          </a:xfrm>
          <a:prstGeom prst="rect">
            <a:avLst/>
          </a:prstGeom>
          <a:noFill/>
          <a:ln w="25400">
            <a:solidFill>
              <a:schemeClr val="tx1"/>
            </a:solidFill>
            <a:miter lim="800000"/>
            <a:headEnd/>
            <a:tailEnd/>
          </a:ln>
          <a:effectLst/>
        </p:spPr>
        <p:txBody>
          <a:bodyPr wrap="none" lIns="91404" tIns="45704" rIns="91404" bIns="45704" anchor="ctr"/>
          <a:lstStyle/>
          <a:p>
            <a:pPr algn="ctr">
              <a:defRPr/>
            </a:pPr>
            <a:endParaRPr lang="zh-CN" altLang="en-US">
              <a:effectLst>
                <a:outerShdw blurRad="38100" dist="38100" dir="2700000" algn="tl">
                  <a:srgbClr val="000000"/>
                </a:outerShdw>
              </a:effectLst>
              <a:latin typeface="黑体" pitchFamily="49" charset="-122"/>
              <a:ea typeface="黑体" pitchFamily="49" charset="-122"/>
            </a:endParaRPr>
          </a:p>
        </p:txBody>
      </p:sp>
      <p:sp>
        <p:nvSpPr>
          <p:cNvPr id="3183" name="Rectangle 12"/>
          <p:cNvSpPr>
            <a:spLocks noChangeArrowheads="1"/>
          </p:cNvSpPr>
          <p:nvPr/>
        </p:nvSpPr>
        <p:spPr bwMode="auto">
          <a:xfrm>
            <a:off x="1403350" y="5594350"/>
            <a:ext cx="679450" cy="774700"/>
          </a:xfrm>
          <a:prstGeom prst="rect">
            <a:avLst/>
          </a:prstGeom>
          <a:noFill/>
          <a:ln w="19050">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重建</a:t>
            </a:r>
          </a:p>
        </p:txBody>
      </p:sp>
      <p:sp>
        <p:nvSpPr>
          <p:cNvPr id="3184" name="Rectangle 13"/>
          <p:cNvSpPr>
            <a:spLocks noChangeArrowheads="1"/>
          </p:cNvSpPr>
          <p:nvPr/>
        </p:nvSpPr>
        <p:spPr bwMode="auto">
          <a:xfrm>
            <a:off x="2370138" y="5594350"/>
            <a:ext cx="679450" cy="774700"/>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分割</a:t>
            </a:r>
          </a:p>
        </p:txBody>
      </p:sp>
      <p:sp>
        <p:nvSpPr>
          <p:cNvPr id="3185" name="Rectangle 14"/>
          <p:cNvSpPr>
            <a:spLocks noChangeArrowheads="1"/>
          </p:cNvSpPr>
          <p:nvPr/>
        </p:nvSpPr>
        <p:spPr bwMode="auto">
          <a:xfrm>
            <a:off x="3336925" y="5591175"/>
            <a:ext cx="685800" cy="773113"/>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配准</a:t>
            </a:r>
          </a:p>
        </p:txBody>
      </p:sp>
      <p:sp>
        <p:nvSpPr>
          <p:cNvPr id="3186" name="Text Box 16"/>
          <p:cNvSpPr txBox="1">
            <a:spLocks noChangeArrowheads="1"/>
          </p:cNvSpPr>
          <p:nvPr/>
        </p:nvSpPr>
        <p:spPr bwMode="auto">
          <a:xfrm>
            <a:off x="504825" y="5543550"/>
            <a:ext cx="969963" cy="835025"/>
          </a:xfrm>
          <a:prstGeom prst="rect">
            <a:avLst/>
          </a:prstGeom>
          <a:noFill/>
          <a:ln w="9525">
            <a:noFill/>
            <a:miter lim="800000"/>
            <a:headEnd/>
            <a:tailEnd/>
          </a:ln>
        </p:spPr>
        <p:txBody>
          <a:bodyPr lIns="96131" tIns="48064" rIns="96131" bIns="48064">
            <a:spAutoFit/>
          </a:bodyPr>
          <a:lstStyle/>
          <a:p>
            <a:pPr>
              <a:spcBef>
                <a:spcPct val="50000"/>
              </a:spcBef>
            </a:pPr>
            <a:r>
              <a:rPr lang="zh-CN" altLang="en-US" sz="2400">
                <a:solidFill>
                  <a:srgbClr val="FFFF00"/>
                </a:solidFill>
                <a:latin typeface="黑体" pitchFamily="49" charset="-122"/>
                <a:ea typeface="黑体" pitchFamily="49" charset="-122"/>
              </a:rPr>
              <a:t>应用框架</a:t>
            </a:r>
          </a:p>
        </p:txBody>
      </p:sp>
      <p:sp>
        <p:nvSpPr>
          <p:cNvPr id="3187" name="Rectangle 14"/>
          <p:cNvSpPr>
            <a:spLocks noChangeArrowheads="1"/>
          </p:cNvSpPr>
          <p:nvPr/>
        </p:nvSpPr>
        <p:spPr bwMode="auto">
          <a:xfrm>
            <a:off x="4310063" y="5591175"/>
            <a:ext cx="685800" cy="773113"/>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Arial Unicode MS"/>
                <a:ea typeface="Arial Unicode MS"/>
                <a:cs typeface="Arial Unicode MS"/>
              </a:rPr>
              <a:t>可视化</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p:cNvPicPr>
            <a:picLocks noChangeAspect="1" noChangeArrowheads="1"/>
          </p:cNvPicPr>
          <p:nvPr/>
        </p:nvPicPr>
        <p:blipFill>
          <a:blip r:embed="rId2"/>
          <a:srcRect l="27086" t="23779" r="26501" b="20279"/>
          <a:stretch>
            <a:fillRect/>
          </a:stretch>
        </p:blipFill>
        <p:spPr bwMode="auto">
          <a:xfrm>
            <a:off x="4910138" y="3835400"/>
            <a:ext cx="3694112" cy="2413000"/>
          </a:xfrm>
          <a:prstGeom prst="rect">
            <a:avLst/>
          </a:prstGeom>
          <a:noFill/>
          <a:ln w="9525">
            <a:noFill/>
            <a:miter lim="800000"/>
            <a:headEnd/>
            <a:tailEnd/>
          </a:ln>
        </p:spPr>
      </p:pic>
      <p:grpSp>
        <p:nvGrpSpPr>
          <p:cNvPr id="91138" name="组合 27"/>
          <p:cNvGrpSpPr>
            <a:grpSpLocks/>
          </p:cNvGrpSpPr>
          <p:nvPr/>
        </p:nvGrpSpPr>
        <p:grpSpPr bwMode="auto">
          <a:xfrm>
            <a:off x="4910138" y="1119188"/>
            <a:ext cx="3694112" cy="2600325"/>
            <a:chOff x="716511" y="793558"/>
            <a:chExt cx="8135937" cy="4902200"/>
          </a:xfrm>
        </p:grpSpPr>
        <p:pic>
          <p:nvPicPr>
            <p:cNvPr id="91156" name="Picture 3"/>
            <p:cNvPicPr>
              <a:picLocks noChangeAspect="1" noChangeArrowheads="1"/>
            </p:cNvPicPr>
            <p:nvPr/>
          </p:nvPicPr>
          <p:blipFill>
            <a:blip r:embed="rId3"/>
            <a:srcRect/>
            <a:stretch>
              <a:fillRect/>
            </a:stretch>
          </p:blipFill>
          <p:spPr bwMode="auto">
            <a:xfrm>
              <a:off x="716511" y="793558"/>
              <a:ext cx="8135937" cy="4902200"/>
            </a:xfrm>
            <a:prstGeom prst="rect">
              <a:avLst/>
            </a:prstGeom>
            <a:noFill/>
            <a:ln w="9525">
              <a:noFill/>
              <a:miter lim="800000"/>
              <a:headEnd/>
              <a:tailEnd/>
            </a:ln>
          </p:spPr>
        </p:pic>
        <p:sp>
          <p:nvSpPr>
            <p:cNvPr id="91157" name="Text Box 7"/>
            <p:cNvSpPr txBox="1">
              <a:spLocks noChangeArrowheads="1"/>
            </p:cNvSpPr>
            <p:nvPr/>
          </p:nvSpPr>
          <p:spPr bwMode="auto">
            <a:xfrm>
              <a:off x="4352228" y="2308810"/>
              <a:ext cx="2225945" cy="526112"/>
            </a:xfrm>
            <a:prstGeom prst="rect">
              <a:avLst/>
            </a:prstGeom>
            <a:noFill/>
            <a:ln w="38100">
              <a:noFill/>
              <a:miter lim="800000"/>
              <a:headEnd/>
              <a:tailEnd/>
            </a:ln>
          </p:spPr>
          <p:txBody>
            <a:bodyPr>
              <a:spAutoFit/>
            </a:bodyPr>
            <a:lstStyle/>
            <a:p>
              <a:r>
                <a:rPr lang="zh-CN" altLang="en-US" sz="1400" b="1">
                  <a:solidFill>
                    <a:srgbClr val="FFFF00"/>
                  </a:solidFill>
                  <a:ea typeface="黑体" pitchFamily="49" charset="-122"/>
                </a:rPr>
                <a:t>数据显示区</a:t>
              </a:r>
            </a:p>
          </p:txBody>
        </p:sp>
        <p:sp>
          <p:nvSpPr>
            <p:cNvPr id="91158" name="Text Box 8"/>
            <p:cNvSpPr txBox="1">
              <a:spLocks noChangeArrowheads="1"/>
            </p:cNvSpPr>
            <p:nvPr/>
          </p:nvSpPr>
          <p:spPr bwMode="auto">
            <a:xfrm>
              <a:off x="1972347" y="4279950"/>
              <a:ext cx="2120007" cy="580270"/>
            </a:xfrm>
            <a:prstGeom prst="rect">
              <a:avLst/>
            </a:prstGeom>
            <a:noFill/>
            <a:ln w="38100">
              <a:noFill/>
              <a:miter lim="800000"/>
              <a:headEnd/>
              <a:tailEnd/>
            </a:ln>
          </p:spPr>
          <p:txBody>
            <a:bodyPr>
              <a:spAutoFit/>
            </a:bodyPr>
            <a:lstStyle/>
            <a:p>
              <a:r>
                <a:rPr lang="zh-CN" altLang="en-US" sz="1400" b="1">
                  <a:solidFill>
                    <a:srgbClr val="FF0000"/>
                  </a:solidFill>
                  <a:ea typeface="黑体" pitchFamily="49" charset="-122"/>
                </a:rPr>
                <a:t>预测结果</a:t>
              </a:r>
            </a:p>
          </p:txBody>
        </p:sp>
        <p:sp>
          <p:nvSpPr>
            <p:cNvPr id="91159" name="Text Box 9"/>
            <p:cNvSpPr txBox="1">
              <a:spLocks noChangeArrowheads="1"/>
            </p:cNvSpPr>
            <p:nvPr/>
          </p:nvSpPr>
          <p:spPr bwMode="auto">
            <a:xfrm>
              <a:off x="1968103" y="5049659"/>
              <a:ext cx="2124253" cy="526111"/>
            </a:xfrm>
            <a:prstGeom prst="rect">
              <a:avLst/>
            </a:prstGeom>
            <a:noFill/>
            <a:ln w="38100">
              <a:noFill/>
              <a:miter lim="800000"/>
              <a:headEnd/>
              <a:tailEnd/>
            </a:ln>
          </p:spPr>
          <p:txBody>
            <a:bodyPr>
              <a:spAutoFit/>
            </a:bodyPr>
            <a:lstStyle/>
            <a:p>
              <a:r>
                <a:rPr lang="zh-CN" altLang="en-US" sz="1400" b="1">
                  <a:solidFill>
                    <a:srgbClr val="FF0000"/>
                  </a:solidFill>
                  <a:ea typeface="黑体" pitchFamily="49" charset="-122"/>
                </a:rPr>
                <a:t>实时进度</a:t>
              </a:r>
            </a:p>
          </p:txBody>
        </p:sp>
        <p:sp>
          <p:nvSpPr>
            <p:cNvPr id="91160" name="矩形 32"/>
            <p:cNvSpPr>
              <a:spLocks noChangeArrowheads="1"/>
            </p:cNvSpPr>
            <p:nvPr/>
          </p:nvSpPr>
          <p:spPr bwMode="auto">
            <a:xfrm>
              <a:off x="1972348" y="4192237"/>
              <a:ext cx="5327650" cy="875063"/>
            </a:xfrm>
            <a:prstGeom prst="rect">
              <a:avLst/>
            </a:prstGeom>
            <a:noFill/>
            <a:ln w="38100">
              <a:solidFill>
                <a:srgbClr val="FF0000"/>
              </a:solidFill>
              <a:miter lim="800000"/>
              <a:headEnd/>
              <a:tailEnd/>
            </a:ln>
          </p:spPr>
          <p:txBody>
            <a:bodyPr/>
            <a:lstStyle/>
            <a:p>
              <a:endParaRPr lang="zh-CN" altLang="en-US" sz="2000">
                <a:solidFill>
                  <a:srgbClr val="FF0000"/>
                </a:solidFill>
                <a:ea typeface="黑体" pitchFamily="49" charset="-122"/>
              </a:endParaRPr>
            </a:p>
          </p:txBody>
        </p:sp>
        <p:sp>
          <p:nvSpPr>
            <p:cNvPr id="91161" name="矩形 33"/>
            <p:cNvSpPr>
              <a:spLocks noChangeArrowheads="1"/>
            </p:cNvSpPr>
            <p:nvPr/>
          </p:nvSpPr>
          <p:spPr bwMode="auto">
            <a:xfrm>
              <a:off x="1972348" y="5067300"/>
              <a:ext cx="5327650" cy="517265"/>
            </a:xfrm>
            <a:prstGeom prst="rect">
              <a:avLst/>
            </a:prstGeom>
            <a:noFill/>
            <a:ln w="38100">
              <a:solidFill>
                <a:srgbClr val="FF0000"/>
              </a:solidFill>
              <a:miter lim="800000"/>
              <a:headEnd/>
              <a:tailEnd/>
            </a:ln>
          </p:spPr>
          <p:txBody>
            <a:bodyPr/>
            <a:lstStyle/>
            <a:p>
              <a:endParaRPr lang="zh-CN" altLang="en-US" sz="2000">
                <a:solidFill>
                  <a:srgbClr val="FF0000"/>
                </a:solidFill>
                <a:ea typeface="黑体" pitchFamily="49" charset="-122"/>
              </a:endParaRPr>
            </a:p>
          </p:txBody>
        </p:sp>
        <p:sp>
          <p:nvSpPr>
            <p:cNvPr id="91162" name="矩形 34"/>
            <p:cNvSpPr>
              <a:spLocks noChangeArrowheads="1"/>
            </p:cNvSpPr>
            <p:nvPr/>
          </p:nvSpPr>
          <p:spPr bwMode="auto">
            <a:xfrm>
              <a:off x="1976590" y="1052736"/>
              <a:ext cx="5327650" cy="3139501"/>
            </a:xfrm>
            <a:prstGeom prst="rect">
              <a:avLst/>
            </a:prstGeom>
            <a:noFill/>
            <a:ln w="38100">
              <a:solidFill>
                <a:srgbClr val="FF0000"/>
              </a:solidFill>
              <a:miter lim="800000"/>
              <a:headEnd/>
              <a:tailEnd/>
            </a:ln>
          </p:spPr>
          <p:txBody>
            <a:bodyPr/>
            <a:lstStyle/>
            <a:p>
              <a:endParaRPr lang="zh-CN" altLang="en-US" sz="2000">
                <a:solidFill>
                  <a:srgbClr val="FF0000"/>
                </a:solidFill>
                <a:ea typeface="黑体" pitchFamily="49" charset="-122"/>
              </a:endParaRPr>
            </a:p>
          </p:txBody>
        </p:sp>
        <p:sp>
          <p:nvSpPr>
            <p:cNvPr id="91163" name="Text Box 7"/>
            <p:cNvSpPr txBox="1">
              <a:spLocks noChangeArrowheads="1"/>
            </p:cNvSpPr>
            <p:nvPr/>
          </p:nvSpPr>
          <p:spPr bwMode="auto">
            <a:xfrm>
              <a:off x="834833" y="1613712"/>
              <a:ext cx="1045021" cy="1630945"/>
            </a:xfrm>
            <a:prstGeom prst="rect">
              <a:avLst/>
            </a:prstGeom>
            <a:noFill/>
            <a:ln w="38100">
              <a:noFill/>
              <a:miter lim="800000"/>
              <a:headEnd/>
              <a:tailEnd/>
            </a:ln>
          </p:spPr>
          <p:txBody>
            <a:bodyPr>
              <a:spAutoFit/>
            </a:bodyPr>
            <a:lstStyle/>
            <a:p>
              <a:pPr algn="ctr"/>
              <a:r>
                <a:rPr lang="zh-CN" altLang="en-US" sz="1400" b="1">
                  <a:solidFill>
                    <a:srgbClr val="FF0000"/>
                  </a:solidFill>
                  <a:ea typeface="黑体" pitchFamily="49" charset="-122"/>
                </a:rPr>
                <a:t>运行记录</a:t>
              </a:r>
              <a:endParaRPr lang="en-US" altLang="zh-CN" sz="1400" b="1">
                <a:solidFill>
                  <a:srgbClr val="FF0000"/>
                </a:solidFill>
                <a:ea typeface="黑体" pitchFamily="49" charset="-122"/>
              </a:endParaRPr>
            </a:p>
          </p:txBody>
        </p:sp>
        <p:sp>
          <p:nvSpPr>
            <p:cNvPr id="91164" name="矩形 36"/>
            <p:cNvSpPr>
              <a:spLocks noChangeArrowheads="1"/>
            </p:cNvSpPr>
            <p:nvPr/>
          </p:nvSpPr>
          <p:spPr bwMode="auto">
            <a:xfrm>
              <a:off x="827584" y="1052736"/>
              <a:ext cx="1144764" cy="4528914"/>
            </a:xfrm>
            <a:prstGeom prst="rect">
              <a:avLst/>
            </a:prstGeom>
            <a:noFill/>
            <a:ln w="38100">
              <a:solidFill>
                <a:srgbClr val="FF0000"/>
              </a:solidFill>
              <a:miter lim="800000"/>
              <a:headEnd/>
              <a:tailEnd/>
            </a:ln>
          </p:spPr>
          <p:txBody>
            <a:bodyPr/>
            <a:lstStyle/>
            <a:p>
              <a:endParaRPr lang="zh-CN" altLang="en-US" sz="2000">
                <a:solidFill>
                  <a:srgbClr val="FF0000"/>
                </a:solidFill>
                <a:ea typeface="黑体" pitchFamily="49" charset="-122"/>
              </a:endParaRPr>
            </a:p>
          </p:txBody>
        </p:sp>
        <p:sp>
          <p:nvSpPr>
            <p:cNvPr id="91165" name="Text Box 7"/>
            <p:cNvSpPr txBox="1">
              <a:spLocks noChangeArrowheads="1"/>
            </p:cNvSpPr>
            <p:nvPr/>
          </p:nvSpPr>
          <p:spPr bwMode="auto">
            <a:xfrm>
              <a:off x="7457219" y="1840834"/>
              <a:ext cx="913586" cy="1262668"/>
            </a:xfrm>
            <a:prstGeom prst="rect">
              <a:avLst/>
            </a:prstGeom>
            <a:noFill/>
            <a:ln w="38100">
              <a:noFill/>
              <a:miter lim="800000"/>
              <a:headEnd/>
              <a:tailEnd/>
            </a:ln>
          </p:spPr>
          <p:txBody>
            <a:bodyPr>
              <a:spAutoFit/>
            </a:bodyPr>
            <a:lstStyle/>
            <a:p>
              <a:pPr algn="ctr"/>
              <a:r>
                <a:rPr lang="zh-CN" altLang="en-US" sz="1400" b="1">
                  <a:solidFill>
                    <a:srgbClr val="FF0000"/>
                  </a:solidFill>
                  <a:ea typeface="黑体" pitchFamily="49" charset="-122"/>
                </a:rPr>
                <a:t>操作区</a:t>
              </a:r>
              <a:endParaRPr lang="en-US" altLang="zh-CN" sz="1400" b="1">
                <a:solidFill>
                  <a:srgbClr val="FF0000"/>
                </a:solidFill>
                <a:ea typeface="黑体" pitchFamily="49" charset="-122"/>
              </a:endParaRPr>
            </a:p>
          </p:txBody>
        </p:sp>
        <p:sp>
          <p:nvSpPr>
            <p:cNvPr id="91166" name="矩形 38"/>
            <p:cNvSpPr>
              <a:spLocks noChangeArrowheads="1"/>
            </p:cNvSpPr>
            <p:nvPr/>
          </p:nvSpPr>
          <p:spPr bwMode="auto">
            <a:xfrm>
              <a:off x="7304240" y="1052736"/>
              <a:ext cx="1372216" cy="4528914"/>
            </a:xfrm>
            <a:prstGeom prst="rect">
              <a:avLst/>
            </a:prstGeom>
            <a:noFill/>
            <a:ln w="38100">
              <a:solidFill>
                <a:srgbClr val="FF0000"/>
              </a:solidFill>
              <a:miter lim="800000"/>
              <a:headEnd/>
              <a:tailEnd/>
            </a:ln>
          </p:spPr>
          <p:txBody>
            <a:bodyPr/>
            <a:lstStyle/>
            <a:p>
              <a:endParaRPr lang="zh-CN" altLang="en-US" sz="2000">
                <a:solidFill>
                  <a:srgbClr val="FF0000"/>
                </a:solidFill>
                <a:ea typeface="黑体" pitchFamily="49" charset="-122"/>
              </a:endParaRPr>
            </a:p>
          </p:txBody>
        </p:sp>
      </p:grpSp>
      <p:sp>
        <p:nvSpPr>
          <p:cNvPr id="91139" name="标题 1"/>
          <p:cNvSpPr txBox="1">
            <a:spLocks/>
          </p:cNvSpPr>
          <p:nvPr/>
        </p:nvSpPr>
        <p:spPr bwMode="auto">
          <a:xfrm>
            <a:off x="34925" y="34925"/>
            <a:ext cx="9037638" cy="730250"/>
          </a:xfrm>
          <a:prstGeom prst="rect">
            <a:avLst/>
          </a:prstGeom>
          <a:noFill/>
          <a:ln w="9525">
            <a:noFill/>
            <a:miter lim="800000"/>
            <a:headEnd/>
            <a:tailEnd/>
          </a:ln>
        </p:spPr>
        <p:txBody>
          <a:bodyPr lIns="91404" tIns="45704" rIns="91404" bIns="45704"/>
          <a:lstStyle/>
          <a:p>
            <a:pPr eaLnBrk="0" hangingPunct="0"/>
            <a:r>
              <a:rPr lang="zh-CN" altLang="en-US" sz="3600">
                <a:solidFill>
                  <a:srgbClr val="FFFF00"/>
                </a:solidFill>
                <a:ea typeface="黑体" pitchFamily="49" charset="-122"/>
                <a:cs typeface="Arial" charset="0"/>
              </a:rPr>
              <a:t>辅助诊断系统</a:t>
            </a:r>
            <a:r>
              <a:rPr lang="en-US" altLang="zh-CN" sz="3600">
                <a:solidFill>
                  <a:srgbClr val="FFFF00"/>
                </a:solidFill>
                <a:ea typeface="黑体" pitchFamily="49" charset="-122"/>
                <a:cs typeface="Arial" charset="0"/>
              </a:rPr>
              <a:t>(2/4)—</a:t>
            </a:r>
            <a:r>
              <a:rPr lang="zh-CN" altLang="en-US" sz="3600">
                <a:solidFill>
                  <a:srgbClr val="FFFF00"/>
                </a:solidFill>
                <a:ea typeface="黑体" pitchFamily="49" charset="-122"/>
                <a:cs typeface="Arial" charset="0"/>
              </a:rPr>
              <a:t>肺癌影像组学软件</a:t>
            </a:r>
            <a:endParaRPr lang="en-US" altLang="zh-CN" sz="3600">
              <a:solidFill>
                <a:srgbClr val="FFFF00"/>
              </a:solidFill>
              <a:ea typeface="黑体" pitchFamily="49" charset="-122"/>
              <a:cs typeface="Arial" charset="0"/>
            </a:endParaRPr>
          </a:p>
        </p:txBody>
      </p:sp>
      <p:sp>
        <p:nvSpPr>
          <p:cNvPr id="18" name="Text Box 9"/>
          <p:cNvSpPr txBox="1">
            <a:spLocks noChangeArrowheads="1"/>
          </p:cNvSpPr>
          <p:nvPr/>
        </p:nvSpPr>
        <p:spPr bwMode="auto">
          <a:xfrm>
            <a:off x="5919788" y="6248400"/>
            <a:ext cx="2411412" cy="493713"/>
          </a:xfrm>
          <a:prstGeom prst="rect">
            <a:avLst/>
          </a:prstGeom>
          <a:noFill/>
          <a:ln w="9525">
            <a:noFill/>
            <a:miter lim="800000"/>
            <a:headEnd/>
            <a:tailEnd/>
          </a:ln>
          <a:effectLst/>
        </p:spPr>
        <p:txBody>
          <a:bodyPr lIns="91404" tIns="45704" rIns="91404" bIns="45704">
            <a:spAutoFit/>
          </a:bodyPr>
          <a:lstStyle/>
          <a:p>
            <a:pPr>
              <a:spcBef>
                <a:spcPct val="50000"/>
              </a:spcBef>
              <a:defRPr/>
            </a:pPr>
            <a:r>
              <a:rPr lang="en-US" altLang="zh-CN" sz="2600" dirty="0" err="1">
                <a:effectLst>
                  <a:outerShdw blurRad="38100" dist="38100" dir="2700000" algn="tl">
                    <a:srgbClr val="000000"/>
                  </a:outerShdw>
                </a:effectLst>
                <a:latin typeface="Arial" pitchFamily="34" charset="0"/>
                <a:ea typeface="黑体" pitchFamily="49" charset="-122"/>
                <a:cs typeface="Arial" pitchFamily="34" charset="0"/>
              </a:rPr>
              <a:t>Radiomics</a:t>
            </a:r>
            <a:endParaRPr lang="en-US" altLang="zh-CN" sz="2600" dirty="0">
              <a:effectLst>
                <a:outerShdw blurRad="38100" dist="38100" dir="2700000" algn="tl">
                  <a:srgbClr val="000000"/>
                </a:outerShdw>
              </a:effectLst>
              <a:latin typeface="Arial" pitchFamily="34" charset="0"/>
              <a:ea typeface="黑体" pitchFamily="49" charset="-122"/>
              <a:cs typeface="Arial" pitchFamily="34" charset="0"/>
            </a:endParaRPr>
          </a:p>
        </p:txBody>
      </p:sp>
      <p:sp>
        <p:nvSpPr>
          <p:cNvPr id="2" name="矩形 1"/>
          <p:cNvSpPr/>
          <p:nvPr/>
        </p:nvSpPr>
        <p:spPr>
          <a:xfrm>
            <a:off x="395288" y="1138238"/>
            <a:ext cx="4206875" cy="954087"/>
          </a:xfrm>
          <a:prstGeom prst="rect">
            <a:avLst/>
          </a:prstGeom>
          <a:ln w="19050">
            <a:solidFill>
              <a:schemeClr val="tx1"/>
            </a:solidFill>
          </a:ln>
        </p:spPr>
        <p:txBody>
          <a:bodyPr>
            <a:spAutoFit/>
          </a:bodyPr>
          <a:lstStyle/>
          <a:p>
            <a:pPr>
              <a:defRPr/>
            </a:pPr>
            <a:r>
              <a:rPr lang="en-US" altLang="zh-CN" sz="2800" kern="0" dirty="0" err="1">
                <a:latin typeface="Arial" panose="020B0604020202020204" pitchFamily="34" charset="0"/>
                <a:ea typeface="Arial Unicode MS" panose="020B0604020202020204" pitchFamily="34" charset="-122"/>
                <a:cs typeface="Arial" panose="020B0604020202020204" pitchFamily="34" charset="0"/>
              </a:rPr>
              <a:t>Radiomics</a:t>
            </a:r>
            <a:r>
              <a:rPr lang="en-US" altLang="zh-CN" sz="2800" kern="0" dirty="0">
                <a:latin typeface="Arial" panose="020B0604020202020204" pitchFamily="34" charset="0"/>
                <a:ea typeface="Arial Unicode MS" panose="020B0604020202020204" pitchFamily="34" charset="-122"/>
                <a:cs typeface="Arial" panose="020B0604020202020204" pitchFamily="34" charset="0"/>
              </a:rPr>
              <a:t>: </a:t>
            </a:r>
            <a:r>
              <a:rPr lang="zh-CN" altLang="en-US" sz="2800" kern="0" dirty="0">
                <a:latin typeface="黑体" panose="02010609060101010101" pitchFamily="49" charset="-122"/>
                <a:ea typeface="黑体" panose="02010609060101010101" pitchFamily="49" charset="-122"/>
                <a:cs typeface="Arial" panose="020B0604020202020204" pitchFamily="34" charset="0"/>
              </a:rPr>
              <a:t>影像组学软件</a:t>
            </a:r>
            <a:r>
              <a:rPr lang="zh-CN" altLang="en-US" sz="2800" kern="0" dirty="0">
                <a:solidFill>
                  <a:srgbClr val="FFFF00"/>
                </a:solidFill>
                <a:latin typeface="黑体" panose="02010609060101010101" pitchFamily="49" charset="-122"/>
                <a:ea typeface="黑体" panose="02010609060101010101" pitchFamily="49" charset="-122"/>
                <a:cs typeface="Arial" panose="020B0604020202020204" pitchFamily="34" charset="0"/>
              </a:rPr>
              <a:t>人工智能诊断肺癌良恶性</a:t>
            </a:r>
            <a:endParaRPr lang="zh-CN" altLang="en-US" sz="2800" dirty="0">
              <a:solidFill>
                <a:srgbClr val="FFFF00"/>
              </a:solidFill>
              <a:latin typeface="黑体" panose="02010609060101010101" pitchFamily="49" charset="-122"/>
              <a:ea typeface="黑体" panose="02010609060101010101" pitchFamily="49" charset="-122"/>
              <a:cs typeface="Arial Unicode MS" panose="020B0604020202020204" pitchFamily="34" charset="-122"/>
            </a:endParaRPr>
          </a:p>
        </p:txBody>
      </p:sp>
      <p:sp>
        <p:nvSpPr>
          <p:cNvPr id="20" name="Rectangle 11"/>
          <p:cNvSpPr>
            <a:spLocks noChangeArrowheads="1"/>
          </p:cNvSpPr>
          <p:nvPr/>
        </p:nvSpPr>
        <p:spPr bwMode="auto">
          <a:xfrm>
            <a:off x="395288" y="2286000"/>
            <a:ext cx="4206875" cy="1312863"/>
          </a:xfrm>
          <a:prstGeom prst="rect">
            <a:avLst/>
          </a:prstGeom>
          <a:noFill/>
          <a:ln w="25400">
            <a:solidFill>
              <a:schemeClr val="tx1"/>
            </a:solidFill>
            <a:miter lim="800000"/>
            <a:headEnd/>
            <a:tailEnd/>
          </a:ln>
          <a:effectLst/>
        </p:spPr>
        <p:txBody>
          <a:bodyPr wrap="none" lIns="91404" tIns="45704" rIns="91404" bIns="45704" anchor="ctr"/>
          <a:lstStyle/>
          <a:p>
            <a:pPr algn="ctr">
              <a:defRPr/>
            </a:pPr>
            <a:endParaRPr lang="zh-CN" altLang="en-US">
              <a:effectLst>
                <a:outerShdw blurRad="38100" dist="38100" dir="2700000" algn="tl">
                  <a:srgbClr val="000000"/>
                </a:outerShdw>
              </a:effectLst>
              <a:latin typeface="黑体" pitchFamily="49" charset="-122"/>
              <a:ea typeface="黑体" pitchFamily="49" charset="-122"/>
            </a:endParaRPr>
          </a:p>
        </p:txBody>
      </p:sp>
      <p:sp>
        <p:nvSpPr>
          <p:cNvPr id="91143" name="Rectangle 12"/>
          <p:cNvSpPr>
            <a:spLocks noChangeArrowheads="1"/>
          </p:cNvSpPr>
          <p:nvPr/>
        </p:nvSpPr>
        <p:spPr bwMode="auto">
          <a:xfrm>
            <a:off x="1366838" y="2452688"/>
            <a:ext cx="841375" cy="989012"/>
          </a:xfrm>
          <a:prstGeom prst="rect">
            <a:avLst/>
          </a:prstGeom>
          <a:noFill/>
          <a:ln w="19050">
            <a:solidFill>
              <a:srgbClr val="FFFFFF"/>
            </a:solidFill>
            <a:miter lim="800000"/>
            <a:headEnd/>
            <a:tailEnd/>
          </a:ln>
        </p:spPr>
        <p:txBody>
          <a:bodyPr lIns="0" tIns="45704" rIns="0" bIns="45704"/>
          <a:lstStyle/>
          <a:p>
            <a:pPr algn="ctr"/>
            <a:r>
              <a:rPr lang="zh-CN" altLang="en-US" sz="2000">
                <a:latin typeface="黑体" pitchFamily="49" charset="-122"/>
                <a:ea typeface="黑体" pitchFamily="49" charset="-122"/>
              </a:rPr>
              <a:t>肺结节自动分割</a:t>
            </a:r>
          </a:p>
        </p:txBody>
      </p:sp>
      <p:sp>
        <p:nvSpPr>
          <p:cNvPr id="91144" name="Rectangle 13"/>
          <p:cNvSpPr>
            <a:spLocks noChangeArrowheads="1"/>
          </p:cNvSpPr>
          <p:nvPr/>
        </p:nvSpPr>
        <p:spPr bwMode="auto">
          <a:xfrm>
            <a:off x="2398713" y="2452688"/>
            <a:ext cx="849312" cy="989012"/>
          </a:xfrm>
          <a:prstGeom prst="rect">
            <a:avLst/>
          </a:prstGeom>
          <a:noFill/>
          <a:ln w="19050" algn="ctr">
            <a:solidFill>
              <a:srgbClr val="FFFFFF"/>
            </a:solidFill>
            <a:miter lim="800000"/>
            <a:headEnd/>
            <a:tailEnd/>
          </a:ln>
        </p:spPr>
        <p:txBody>
          <a:bodyPr lIns="0" tIns="45704" rIns="0" bIns="45704"/>
          <a:lstStyle/>
          <a:p>
            <a:pPr algn="ctr"/>
            <a:r>
              <a:rPr lang="zh-CN" altLang="en-US" sz="2000">
                <a:latin typeface="黑体" pitchFamily="49" charset="-122"/>
                <a:ea typeface="黑体" pitchFamily="49" charset="-122"/>
              </a:rPr>
              <a:t>高通量特征提取</a:t>
            </a:r>
          </a:p>
        </p:txBody>
      </p:sp>
      <p:sp>
        <p:nvSpPr>
          <p:cNvPr id="91145" name="Rectangle 14"/>
          <p:cNvSpPr>
            <a:spLocks noChangeArrowheads="1"/>
          </p:cNvSpPr>
          <p:nvPr/>
        </p:nvSpPr>
        <p:spPr bwMode="auto">
          <a:xfrm>
            <a:off x="3429000" y="2452688"/>
            <a:ext cx="890588" cy="989012"/>
          </a:xfrm>
          <a:prstGeom prst="rect">
            <a:avLst/>
          </a:prstGeom>
          <a:noFill/>
          <a:ln w="19050" algn="ctr">
            <a:solidFill>
              <a:srgbClr val="FFFFFF"/>
            </a:solidFill>
            <a:miter lim="800000"/>
            <a:headEnd/>
            <a:tailEnd/>
          </a:ln>
        </p:spPr>
        <p:txBody>
          <a:bodyPr lIns="0" tIns="45704" rIns="0" bIns="45704"/>
          <a:lstStyle/>
          <a:p>
            <a:pPr algn="ctr"/>
            <a:r>
              <a:rPr lang="zh-CN" altLang="en-US" sz="2000">
                <a:latin typeface="黑体" pitchFamily="49" charset="-122"/>
                <a:ea typeface="黑体" pitchFamily="49" charset="-122"/>
              </a:rPr>
              <a:t>多种智能分析方法</a:t>
            </a:r>
          </a:p>
        </p:txBody>
      </p:sp>
      <p:sp>
        <p:nvSpPr>
          <p:cNvPr id="91146" name="Text Box 16"/>
          <p:cNvSpPr txBox="1">
            <a:spLocks noChangeArrowheads="1"/>
          </p:cNvSpPr>
          <p:nvPr/>
        </p:nvSpPr>
        <p:spPr bwMode="auto">
          <a:xfrm>
            <a:off x="468313" y="2309813"/>
            <a:ext cx="828675" cy="1204912"/>
          </a:xfrm>
          <a:prstGeom prst="rect">
            <a:avLst/>
          </a:prstGeom>
          <a:noFill/>
          <a:ln w="9525">
            <a:noFill/>
            <a:miter lim="800000"/>
            <a:headEnd/>
            <a:tailEnd/>
          </a:ln>
        </p:spPr>
        <p:txBody>
          <a:bodyPr lIns="96131" tIns="48064" rIns="96131" bIns="48064">
            <a:spAutoFit/>
          </a:bodyPr>
          <a:lstStyle/>
          <a:p>
            <a:pPr>
              <a:spcBef>
                <a:spcPct val="50000"/>
              </a:spcBef>
            </a:pPr>
            <a:r>
              <a:rPr lang="zh-CN" altLang="en-US" sz="2400">
                <a:solidFill>
                  <a:srgbClr val="FFFF00"/>
                </a:solidFill>
                <a:latin typeface="黑体" pitchFamily="49" charset="-122"/>
                <a:ea typeface="黑体" pitchFamily="49" charset="-122"/>
              </a:rPr>
              <a:t>影像组学方法</a:t>
            </a:r>
          </a:p>
        </p:txBody>
      </p:sp>
      <p:sp>
        <p:nvSpPr>
          <p:cNvPr id="25" name="Rectangle 11"/>
          <p:cNvSpPr>
            <a:spLocks noChangeArrowheads="1"/>
          </p:cNvSpPr>
          <p:nvPr/>
        </p:nvSpPr>
        <p:spPr bwMode="auto">
          <a:xfrm>
            <a:off x="395288" y="3811588"/>
            <a:ext cx="4206875" cy="860425"/>
          </a:xfrm>
          <a:prstGeom prst="rect">
            <a:avLst/>
          </a:prstGeom>
          <a:noFill/>
          <a:ln w="25400">
            <a:solidFill>
              <a:schemeClr val="tx1"/>
            </a:solidFill>
            <a:miter lim="800000"/>
            <a:headEnd/>
            <a:tailEnd/>
          </a:ln>
          <a:effectLst/>
        </p:spPr>
        <p:txBody>
          <a:bodyPr wrap="none" lIns="91404" tIns="45704" rIns="91404" bIns="45704" anchor="ctr"/>
          <a:lstStyle/>
          <a:p>
            <a:pPr algn="ctr">
              <a:defRPr/>
            </a:pPr>
            <a:endParaRPr lang="zh-CN" altLang="en-US">
              <a:effectLst>
                <a:outerShdw blurRad="38100" dist="38100" dir="2700000" algn="tl">
                  <a:srgbClr val="000000"/>
                </a:outerShdw>
              </a:effectLst>
              <a:latin typeface="黑体" pitchFamily="49" charset="-122"/>
              <a:ea typeface="黑体" pitchFamily="49" charset="-122"/>
            </a:endParaRPr>
          </a:p>
        </p:txBody>
      </p:sp>
      <p:sp>
        <p:nvSpPr>
          <p:cNvPr id="91148" name="Rectangle 12"/>
          <p:cNvSpPr>
            <a:spLocks noChangeArrowheads="1"/>
          </p:cNvSpPr>
          <p:nvPr/>
        </p:nvSpPr>
        <p:spPr bwMode="auto">
          <a:xfrm>
            <a:off x="1366838" y="3995738"/>
            <a:ext cx="841375" cy="527050"/>
          </a:xfrm>
          <a:prstGeom prst="rect">
            <a:avLst/>
          </a:prstGeom>
          <a:noFill/>
          <a:ln w="19050">
            <a:solidFill>
              <a:srgbClr val="FFFFFF"/>
            </a:solidFill>
            <a:miter lim="800000"/>
            <a:headEnd/>
            <a:tailEnd/>
          </a:ln>
        </p:spPr>
        <p:txBody>
          <a:bodyPr lIns="0" tIns="45704" rIns="0" bIns="45704" anchor="ctr"/>
          <a:lstStyle/>
          <a:p>
            <a:pPr algn="ctr"/>
            <a:r>
              <a:rPr lang="zh-CN" altLang="en-US" sz="2000">
                <a:latin typeface="黑体" pitchFamily="49" charset="-122"/>
                <a:ea typeface="黑体" pitchFamily="49" charset="-122"/>
              </a:rPr>
              <a:t>良恶性</a:t>
            </a:r>
          </a:p>
        </p:txBody>
      </p:sp>
      <p:sp>
        <p:nvSpPr>
          <p:cNvPr id="91149" name="Rectangle 13"/>
          <p:cNvSpPr>
            <a:spLocks noChangeArrowheads="1"/>
          </p:cNvSpPr>
          <p:nvPr/>
        </p:nvSpPr>
        <p:spPr bwMode="auto">
          <a:xfrm>
            <a:off x="2273300" y="3995738"/>
            <a:ext cx="839788" cy="527050"/>
          </a:xfrm>
          <a:prstGeom prst="rect">
            <a:avLst/>
          </a:prstGeom>
          <a:noFill/>
          <a:ln w="19050" algn="ctr">
            <a:solidFill>
              <a:srgbClr val="FFFFFF"/>
            </a:solidFill>
            <a:miter lim="800000"/>
            <a:headEnd/>
            <a:tailEnd/>
          </a:ln>
        </p:spPr>
        <p:txBody>
          <a:bodyPr lIns="0" tIns="45704" rIns="0" bIns="45704" anchor="ctr"/>
          <a:lstStyle/>
          <a:p>
            <a:pPr algn="ctr"/>
            <a:r>
              <a:rPr lang="zh-CN" altLang="en-US" sz="2000">
                <a:latin typeface="黑体" pitchFamily="49" charset="-122"/>
                <a:ea typeface="黑体" pitchFamily="49" charset="-122"/>
              </a:rPr>
              <a:t>生存期</a:t>
            </a:r>
          </a:p>
        </p:txBody>
      </p:sp>
      <p:sp>
        <p:nvSpPr>
          <p:cNvPr id="91150" name="Rectangle 14"/>
          <p:cNvSpPr>
            <a:spLocks noChangeArrowheads="1"/>
          </p:cNvSpPr>
          <p:nvPr/>
        </p:nvSpPr>
        <p:spPr bwMode="auto">
          <a:xfrm>
            <a:off x="3178175" y="3995738"/>
            <a:ext cx="1141413" cy="527050"/>
          </a:xfrm>
          <a:prstGeom prst="rect">
            <a:avLst/>
          </a:prstGeom>
          <a:noFill/>
          <a:ln w="19050" algn="ctr">
            <a:solidFill>
              <a:srgbClr val="FFFFFF"/>
            </a:solidFill>
            <a:miter lim="800000"/>
            <a:headEnd/>
            <a:tailEnd/>
          </a:ln>
        </p:spPr>
        <p:txBody>
          <a:bodyPr lIns="0" tIns="45704" rIns="0" bIns="45704" anchor="ctr"/>
          <a:lstStyle/>
          <a:p>
            <a:pPr algn="ctr"/>
            <a:r>
              <a:rPr lang="en-US" altLang="zh-CN" sz="2000">
                <a:ea typeface="黑体" pitchFamily="49" charset="-122"/>
                <a:cs typeface="Arial" charset="0"/>
              </a:rPr>
              <a:t>TNM</a:t>
            </a:r>
            <a:r>
              <a:rPr lang="zh-CN" altLang="en-US" sz="2000">
                <a:latin typeface="黑体" pitchFamily="49" charset="-122"/>
                <a:ea typeface="黑体" pitchFamily="49" charset="-122"/>
                <a:cs typeface="Arial" charset="0"/>
              </a:rPr>
              <a:t>分期</a:t>
            </a:r>
          </a:p>
        </p:txBody>
      </p:sp>
      <p:sp>
        <p:nvSpPr>
          <p:cNvPr id="91151" name="Text Box 16"/>
          <p:cNvSpPr txBox="1">
            <a:spLocks noChangeArrowheads="1"/>
          </p:cNvSpPr>
          <p:nvPr/>
        </p:nvSpPr>
        <p:spPr bwMode="auto">
          <a:xfrm>
            <a:off x="468313" y="3835400"/>
            <a:ext cx="828675" cy="836613"/>
          </a:xfrm>
          <a:prstGeom prst="rect">
            <a:avLst/>
          </a:prstGeom>
          <a:noFill/>
          <a:ln w="9525">
            <a:noFill/>
            <a:miter lim="800000"/>
            <a:headEnd/>
            <a:tailEnd/>
          </a:ln>
        </p:spPr>
        <p:txBody>
          <a:bodyPr lIns="96131" tIns="48064" rIns="96131" bIns="48064">
            <a:spAutoFit/>
          </a:bodyPr>
          <a:lstStyle/>
          <a:p>
            <a:pPr>
              <a:spcBef>
                <a:spcPct val="50000"/>
              </a:spcBef>
            </a:pPr>
            <a:r>
              <a:rPr lang="zh-CN" altLang="en-US" sz="2400">
                <a:solidFill>
                  <a:srgbClr val="FFFF00"/>
                </a:solidFill>
                <a:latin typeface="黑体" pitchFamily="49" charset="-122"/>
                <a:ea typeface="黑体" pitchFamily="49" charset="-122"/>
              </a:rPr>
              <a:t>辅助诊断</a:t>
            </a:r>
          </a:p>
        </p:txBody>
      </p:sp>
      <p:sp>
        <p:nvSpPr>
          <p:cNvPr id="43" name="Rectangle 11"/>
          <p:cNvSpPr>
            <a:spLocks noChangeArrowheads="1"/>
          </p:cNvSpPr>
          <p:nvPr/>
        </p:nvSpPr>
        <p:spPr bwMode="auto">
          <a:xfrm>
            <a:off x="395288" y="4884738"/>
            <a:ext cx="4206875" cy="1608137"/>
          </a:xfrm>
          <a:prstGeom prst="rect">
            <a:avLst/>
          </a:prstGeom>
          <a:noFill/>
          <a:ln w="25400">
            <a:solidFill>
              <a:schemeClr val="tx1"/>
            </a:solidFill>
            <a:miter lim="800000"/>
            <a:headEnd/>
            <a:tailEnd/>
          </a:ln>
          <a:effectLst/>
        </p:spPr>
        <p:txBody>
          <a:bodyPr wrap="none" lIns="91404" tIns="45704" rIns="91404" bIns="45704" anchor="ctr"/>
          <a:lstStyle/>
          <a:p>
            <a:pPr algn="ctr">
              <a:defRPr/>
            </a:pPr>
            <a:endParaRPr lang="zh-CN" altLang="en-US">
              <a:effectLst>
                <a:outerShdw blurRad="38100" dist="38100" dir="2700000" algn="tl">
                  <a:srgbClr val="000000"/>
                </a:outerShdw>
              </a:effectLst>
              <a:latin typeface="黑体" pitchFamily="49" charset="-122"/>
              <a:ea typeface="黑体" pitchFamily="49" charset="-122"/>
            </a:endParaRPr>
          </a:p>
        </p:txBody>
      </p:sp>
      <p:sp>
        <p:nvSpPr>
          <p:cNvPr id="44" name="Rectangle 12"/>
          <p:cNvSpPr>
            <a:spLocks noChangeArrowheads="1"/>
          </p:cNvSpPr>
          <p:nvPr/>
        </p:nvSpPr>
        <p:spPr bwMode="auto">
          <a:xfrm>
            <a:off x="1366838" y="5010150"/>
            <a:ext cx="2952750" cy="511175"/>
          </a:xfrm>
          <a:prstGeom prst="rect">
            <a:avLst/>
          </a:prstGeom>
          <a:noFill/>
          <a:ln w="19050">
            <a:solidFill>
              <a:srgbClr val="FFFFFF"/>
            </a:solidFill>
            <a:miter lim="800000"/>
            <a:headEnd/>
            <a:tailEnd/>
          </a:ln>
        </p:spPr>
        <p:txBody>
          <a:bodyPr lIns="0" tIns="45704" rIns="0" bIns="45704" anchor="ctr"/>
          <a:lstStyle/>
          <a:p>
            <a:pPr algn="ctr">
              <a:defRPr/>
            </a:pPr>
            <a:r>
              <a:rPr lang="zh-CN" altLang="en-US" sz="2000" kern="0" dirty="0">
                <a:latin typeface="黑体" panose="02010609060101010101" pitchFamily="49" charset="-122"/>
                <a:ea typeface="黑体" panose="02010609060101010101" pitchFamily="49" charset="-122"/>
              </a:rPr>
              <a:t>获</a:t>
            </a:r>
            <a:r>
              <a:rPr lang="en-US" altLang="zh-CN" sz="2000" kern="0" dirty="0">
                <a:latin typeface="黑体" panose="02010609060101010101" pitchFamily="49" charset="-122"/>
                <a:ea typeface="黑体" panose="02010609060101010101" pitchFamily="49" charset="-122"/>
              </a:rPr>
              <a:t>30</a:t>
            </a:r>
            <a:r>
              <a:rPr lang="zh-CN" altLang="en-US" sz="2000" kern="0" dirty="0">
                <a:latin typeface="黑体" panose="02010609060101010101" pitchFamily="49" charset="-122"/>
                <a:ea typeface="黑体" panose="02010609060101010101" pitchFamily="49" charset="-122"/>
              </a:rPr>
              <a:t>余家三甲医院支持</a:t>
            </a:r>
            <a:endParaRPr lang="en-US" altLang="zh-CN" sz="2000" kern="0" dirty="0">
              <a:latin typeface="黑体" panose="02010609060101010101" pitchFamily="49" charset="-122"/>
              <a:ea typeface="黑体" panose="02010609060101010101" pitchFamily="49" charset="-122"/>
            </a:endParaRPr>
          </a:p>
        </p:txBody>
      </p:sp>
      <p:sp>
        <p:nvSpPr>
          <p:cNvPr id="45" name="Rectangle 13"/>
          <p:cNvSpPr>
            <a:spLocks noChangeArrowheads="1"/>
          </p:cNvSpPr>
          <p:nvPr/>
        </p:nvSpPr>
        <p:spPr bwMode="auto">
          <a:xfrm>
            <a:off x="1366838" y="5629275"/>
            <a:ext cx="2952750" cy="712788"/>
          </a:xfrm>
          <a:prstGeom prst="rect">
            <a:avLst/>
          </a:prstGeom>
          <a:noFill/>
          <a:ln w="19050" algn="ctr">
            <a:solidFill>
              <a:srgbClr val="FFFFFF"/>
            </a:solidFill>
            <a:miter lim="800000"/>
            <a:headEnd/>
            <a:tailEnd/>
          </a:ln>
        </p:spPr>
        <p:txBody>
          <a:bodyPr lIns="0" tIns="45704" rIns="0" bIns="45704" anchor="ctr"/>
          <a:lstStyle/>
          <a:p>
            <a:pPr algn="ctr">
              <a:defRPr/>
            </a:pPr>
            <a:r>
              <a:rPr lang="zh-CN" altLang="en-US" sz="2000" kern="0" dirty="0">
                <a:latin typeface="黑体" panose="02010609060101010101" pitchFamily="49" charset="-122"/>
                <a:ea typeface="黑体" panose="02010609060101010101" pitchFamily="49" charset="-122"/>
              </a:rPr>
              <a:t>辅助</a:t>
            </a:r>
            <a:r>
              <a:rPr lang="en-US" altLang="zh-CN" sz="2000" kern="0" dirty="0">
                <a:latin typeface="黑体" panose="02010609060101010101" pitchFamily="49" charset="-122"/>
                <a:ea typeface="黑体" panose="02010609060101010101" pitchFamily="49" charset="-122"/>
              </a:rPr>
              <a:t>800</a:t>
            </a:r>
            <a:r>
              <a:rPr lang="zh-CN" altLang="en-US" sz="2000" kern="0" dirty="0">
                <a:latin typeface="黑体" panose="02010609060101010101" pitchFamily="49" charset="-122"/>
                <a:ea typeface="黑体" panose="02010609060101010101" pitchFamily="49" charset="-122"/>
              </a:rPr>
              <a:t>余例患者诊断</a:t>
            </a:r>
            <a:endParaRPr lang="en-US" altLang="zh-CN" sz="2000" kern="0" dirty="0">
              <a:latin typeface="黑体" panose="02010609060101010101" pitchFamily="49" charset="-122"/>
              <a:ea typeface="黑体" panose="02010609060101010101" pitchFamily="49" charset="-122"/>
            </a:endParaRPr>
          </a:p>
          <a:p>
            <a:pPr algn="ctr">
              <a:defRPr/>
            </a:pPr>
            <a:r>
              <a:rPr lang="zh-CN" altLang="en-US" sz="2000" kern="0" dirty="0">
                <a:latin typeface="黑体" panose="02010609060101010101" pitchFamily="49" charset="-122"/>
                <a:ea typeface="黑体" panose="02010609060101010101" pitchFamily="49" charset="-122"/>
              </a:rPr>
              <a:t>精度</a:t>
            </a:r>
            <a:r>
              <a:rPr lang="en-US" altLang="zh-CN" sz="2000" kern="0" dirty="0">
                <a:latin typeface="黑体" panose="02010609060101010101" pitchFamily="49" charset="-122"/>
                <a:ea typeface="黑体" panose="02010609060101010101" pitchFamily="49" charset="-122"/>
              </a:rPr>
              <a:t>80%</a:t>
            </a:r>
            <a:r>
              <a:rPr lang="zh-CN" altLang="en-US" sz="2000" kern="0" dirty="0">
                <a:latin typeface="黑体" panose="02010609060101010101" pitchFamily="49" charset="-122"/>
                <a:ea typeface="黑体" panose="02010609060101010101" pitchFamily="49" charset="-122"/>
              </a:rPr>
              <a:t>以上</a:t>
            </a:r>
          </a:p>
        </p:txBody>
      </p:sp>
      <p:sp>
        <p:nvSpPr>
          <p:cNvPr id="91155" name="Text Box 16"/>
          <p:cNvSpPr txBox="1">
            <a:spLocks noChangeArrowheads="1"/>
          </p:cNvSpPr>
          <p:nvPr/>
        </p:nvSpPr>
        <p:spPr bwMode="auto">
          <a:xfrm>
            <a:off x="465138" y="5148263"/>
            <a:ext cx="828675" cy="835025"/>
          </a:xfrm>
          <a:prstGeom prst="rect">
            <a:avLst/>
          </a:prstGeom>
          <a:noFill/>
          <a:ln w="9525">
            <a:noFill/>
            <a:miter lim="800000"/>
            <a:headEnd/>
            <a:tailEnd/>
          </a:ln>
        </p:spPr>
        <p:txBody>
          <a:bodyPr lIns="96131" tIns="48064" rIns="96131" bIns="48064">
            <a:spAutoFit/>
          </a:bodyPr>
          <a:lstStyle/>
          <a:p>
            <a:pPr>
              <a:spcBef>
                <a:spcPct val="50000"/>
              </a:spcBef>
            </a:pPr>
            <a:r>
              <a:rPr lang="zh-CN" altLang="en-US" sz="2400">
                <a:solidFill>
                  <a:srgbClr val="FFFF00"/>
                </a:solidFill>
                <a:latin typeface="黑体" pitchFamily="49" charset="-122"/>
                <a:ea typeface="黑体" pitchFamily="49" charset="-122"/>
              </a:rPr>
              <a:t>临床测试</a:t>
            </a:r>
            <a:endParaRPr lang="en-US" altLang="zh-CN" sz="2400">
              <a:solidFill>
                <a:srgbClr val="FFFF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 name="标题 1"/>
          <p:cNvSpPr txBox="1">
            <a:spLocks/>
          </p:cNvSpPr>
          <p:nvPr/>
        </p:nvSpPr>
        <p:spPr bwMode="auto">
          <a:xfrm>
            <a:off x="34925" y="34925"/>
            <a:ext cx="9037638" cy="730250"/>
          </a:xfrm>
          <a:prstGeom prst="rect">
            <a:avLst/>
          </a:prstGeom>
          <a:noFill/>
          <a:ln w="9525">
            <a:noFill/>
            <a:miter lim="800000"/>
            <a:headEnd/>
            <a:tailEnd/>
          </a:ln>
        </p:spPr>
        <p:txBody>
          <a:bodyPr lIns="91404" tIns="45704" rIns="91404" bIns="45704"/>
          <a:lstStyle/>
          <a:p>
            <a:pPr eaLnBrk="0" hangingPunct="0"/>
            <a:r>
              <a:rPr lang="zh-CN" altLang="en-US" sz="3600">
                <a:solidFill>
                  <a:srgbClr val="FFFF00"/>
                </a:solidFill>
                <a:ea typeface="黑体" pitchFamily="49" charset="-122"/>
                <a:cs typeface="Arial" charset="0"/>
              </a:rPr>
              <a:t>辅助诊断系统</a:t>
            </a:r>
            <a:r>
              <a:rPr lang="en-US" altLang="zh-CN" sz="3600">
                <a:solidFill>
                  <a:srgbClr val="FFFF00"/>
                </a:solidFill>
                <a:ea typeface="黑体" pitchFamily="49" charset="-122"/>
                <a:cs typeface="Arial" charset="0"/>
              </a:rPr>
              <a:t>(3/4)—</a:t>
            </a:r>
            <a:r>
              <a:rPr lang="zh-CN" altLang="en-US" sz="3600">
                <a:solidFill>
                  <a:srgbClr val="FFFF00"/>
                </a:solidFill>
                <a:ea typeface="黑体" pitchFamily="49" charset="-122"/>
                <a:cs typeface="Arial" charset="0"/>
              </a:rPr>
              <a:t>软件平台评价</a:t>
            </a:r>
            <a:endParaRPr lang="en-US" altLang="zh-CN" sz="3600">
              <a:solidFill>
                <a:srgbClr val="FFFF00"/>
              </a:solidFill>
              <a:ea typeface="黑体" pitchFamily="49" charset="-122"/>
              <a:cs typeface="Arial" charset="0"/>
            </a:endParaRPr>
          </a:p>
        </p:txBody>
      </p:sp>
      <p:pic>
        <p:nvPicPr>
          <p:cNvPr id="4281" name="Picture 2"/>
          <p:cNvPicPr>
            <a:picLocks noChangeAspect="1" noChangeArrowheads="1"/>
          </p:cNvPicPr>
          <p:nvPr/>
        </p:nvPicPr>
        <p:blipFill>
          <a:blip r:embed="rId3"/>
          <a:srcRect/>
          <a:stretch>
            <a:fillRect/>
          </a:stretch>
        </p:blipFill>
        <p:spPr bwMode="auto">
          <a:xfrm>
            <a:off x="87313" y="2190750"/>
            <a:ext cx="3170237" cy="2579688"/>
          </a:xfrm>
          <a:prstGeom prst="rect">
            <a:avLst/>
          </a:prstGeom>
          <a:noFill/>
          <a:ln w="25400">
            <a:solidFill>
              <a:srgbClr val="FF0000"/>
            </a:solidFill>
            <a:miter lim="800000"/>
            <a:headEnd/>
            <a:tailEnd/>
          </a:ln>
        </p:spPr>
      </p:pic>
      <p:pic>
        <p:nvPicPr>
          <p:cNvPr id="4282" name="Picture 3" descr="截图02"/>
          <p:cNvPicPr>
            <a:picLocks noChangeAspect="1" noChangeArrowheads="1"/>
          </p:cNvPicPr>
          <p:nvPr/>
        </p:nvPicPr>
        <p:blipFill>
          <a:blip r:embed="rId4"/>
          <a:srcRect/>
          <a:stretch>
            <a:fillRect/>
          </a:stretch>
        </p:blipFill>
        <p:spPr bwMode="auto">
          <a:xfrm>
            <a:off x="3387725" y="2336800"/>
            <a:ext cx="3201988" cy="2433638"/>
          </a:xfrm>
          <a:prstGeom prst="rect">
            <a:avLst/>
          </a:prstGeom>
          <a:noFill/>
          <a:ln w="25400">
            <a:solidFill>
              <a:srgbClr val="FF0000"/>
            </a:solidFill>
            <a:miter lim="800000"/>
            <a:headEnd/>
            <a:tailEnd/>
          </a:ln>
        </p:spPr>
      </p:pic>
      <p:pic>
        <p:nvPicPr>
          <p:cNvPr id="4283" name="Picture 5"/>
          <p:cNvPicPr>
            <a:picLocks noChangeAspect="1" noChangeArrowheads="1"/>
          </p:cNvPicPr>
          <p:nvPr/>
        </p:nvPicPr>
        <p:blipFill>
          <a:blip r:embed="rId5"/>
          <a:srcRect/>
          <a:stretch>
            <a:fillRect/>
          </a:stretch>
        </p:blipFill>
        <p:spPr bwMode="auto">
          <a:xfrm>
            <a:off x="87313" y="706438"/>
            <a:ext cx="6502400" cy="1368425"/>
          </a:xfrm>
          <a:prstGeom prst="rect">
            <a:avLst/>
          </a:prstGeom>
          <a:noFill/>
          <a:ln w="25400">
            <a:solidFill>
              <a:srgbClr val="FF0000"/>
            </a:solidFill>
            <a:miter lim="800000"/>
            <a:headEnd/>
            <a:tailEnd/>
          </a:ln>
        </p:spPr>
      </p:pic>
      <p:sp>
        <p:nvSpPr>
          <p:cNvPr id="7" name="Oval 10"/>
          <p:cNvSpPr>
            <a:spLocks noChangeArrowheads="1"/>
          </p:cNvSpPr>
          <p:nvPr/>
        </p:nvSpPr>
        <p:spPr bwMode="auto">
          <a:xfrm>
            <a:off x="15875" y="4305300"/>
            <a:ext cx="3313113" cy="504825"/>
          </a:xfrm>
          <a:prstGeom prst="ellipse">
            <a:avLst/>
          </a:prstGeom>
          <a:noFill/>
          <a:ln w="38100">
            <a:solidFill>
              <a:srgbClr val="FF0000"/>
            </a:solidFill>
            <a:round/>
            <a:headEnd/>
            <a:tailEnd/>
          </a:ln>
          <a:effectLst/>
        </p:spPr>
        <p:txBody>
          <a:bodyPr wrap="none" lIns="96167" tIns="48084" rIns="96167" bIns="48084" anchor="ctr"/>
          <a:lstStyle/>
          <a:p>
            <a:pPr>
              <a:defRPr/>
            </a:pPr>
            <a:endParaRPr lang="zh-CN" altLang="en-US" sz="4400" kern="0">
              <a:solidFill>
                <a:srgbClr val="FFFFFF"/>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8" name="Oval 11"/>
          <p:cNvSpPr>
            <a:spLocks noChangeArrowheads="1"/>
          </p:cNvSpPr>
          <p:nvPr/>
        </p:nvSpPr>
        <p:spPr bwMode="auto">
          <a:xfrm>
            <a:off x="5149850" y="2914650"/>
            <a:ext cx="358775" cy="1584325"/>
          </a:xfrm>
          <a:prstGeom prst="ellipse">
            <a:avLst/>
          </a:prstGeom>
          <a:noFill/>
          <a:ln w="38100">
            <a:solidFill>
              <a:srgbClr val="FF0000"/>
            </a:solidFill>
            <a:round/>
            <a:headEnd/>
            <a:tailEnd/>
          </a:ln>
          <a:effectLst/>
        </p:spPr>
        <p:txBody>
          <a:bodyPr wrap="none" lIns="96167" tIns="48084" rIns="96167" bIns="48084" anchor="ctr"/>
          <a:lstStyle/>
          <a:p>
            <a:pPr>
              <a:defRPr/>
            </a:pPr>
            <a:endParaRPr lang="zh-CN" altLang="en-US" sz="4400" kern="0">
              <a:solidFill>
                <a:srgbClr val="FFFFFF"/>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9" name="Rectangle 11"/>
          <p:cNvSpPr>
            <a:spLocks noChangeArrowheads="1"/>
          </p:cNvSpPr>
          <p:nvPr/>
        </p:nvSpPr>
        <p:spPr bwMode="auto">
          <a:xfrm>
            <a:off x="3373438" y="2170113"/>
            <a:ext cx="3240087" cy="588962"/>
          </a:xfrm>
          <a:prstGeom prst="rect">
            <a:avLst/>
          </a:prstGeom>
          <a:solidFill>
            <a:srgbClr val="000099">
              <a:lumMod val="75000"/>
            </a:srgbClr>
          </a:solidFill>
          <a:ln w="28575">
            <a:solidFill>
              <a:srgbClr val="FF0000"/>
            </a:solidFill>
            <a:miter lim="800000"/>
            <a:headEnd/>
            <a:tailEnd/>
          </a:ln>
          <a:effectLst/>
        </p:spPr>
        <p:txBody>
          <a:bodyPr lIns="96167" tIns="48084" rIns="96167" bIns="48084">
            <a:spAutoFit/>
          </a:bodyPr>
          <a:lstStyle/>
          <a:p>
            <a:pPr algn="ctr">
              <a:defRPr/>
            </a:pPr>
            <a:r>
              <a:rPr lang="en-US" altLang="zh-CN" sz="3200" kern="0" dirty="0">
                <a:solidFill>
                  <a:srgbClr val="FFFF00"/>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rPr>
              <a:t>9</a:t>
            </a:r>
            <a:r>
              <a:rPr lang="zh-CN" altLang="en-US" sz="3200" kern="0" dirty="0">
                <a:solidFill>
                  <a:srgbClr val="FFFFFF"/>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rPr>
              <a:t>大类</a:t>
            </a:r>
            <a:r>
              <a:rPr lang="en-US" altLang="zh-CN" sz="3200" kern="0" dirty="0">
                <a:solidFill>
                  <a:srgbClr val="FFFF00"/>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rPr>
              <a:t>64</a:t>
            </a:r>
            <a:r>
              <a:rPr lang="zh-CN" altLang="en-US" sz="3200" kern="0" dirty="0">
                <a:solidFill>
                  <a:srgbClr val="FFFFFF"/>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rPr>
              <a:t>个指标</a:t>
            </a:r>
          </a:p>
        </p:txBody>
      </p:sp>
      <p:sp>
        <p:nvSpPr>
          <p:cNvPr id="10" name="Rectangle 14"/>
          <p:cNvSpPr>
            <a:spLocks noChangeArrowheads="1"/>
          </p:cNvSpPr>
          <p:nvPr/>
        </p:nvSpPr>
        <p:spPr bwMode="auto">
          <a:xfrm>
            <a:off x="2068513" y="706438"/>
            <a:ext cx="4456112" cy="368300"/>
          </a:xfrm>
          <a:prstGeom prst="rect">
            <a:avLst/>
          </a:prstGeom>
          <a:noFill/>
          <a:ln w="9525">
            <a:noFill/>
            <a:miter lim="800000"/>
            <a:headEnd/>
            <a:tailEnd/>
          </a:ln>
        </p:spPr>
        <p:txBody>
          <a:bodyPr wrap="none">
            <a:spAutoFit/>
          </a:bodyPr>
          <a:lstStyle/>
          <a:p>
            <a:pPr>
              <a:defRPr/>
            </a:pPr>
            <a:r>
              <a:rPr lang="en-US" altLang="en-US" kern="0" dirty="0">
                <a:solidFill>
                  <a:srgbClr val="000000"/>
                </a:solidFill>
                <a:effectLst>
                  <a:outerShdw blurRad="38100" dist="38100" dir="2700000" algn="tl">
                    <a:srgbClr val="FFFFFF"/>
                  </a:outerShdw>
                </a:effectLst>
                <a:latin typeface="Arial" panose="020B0604020202020204" pitchFamily="34" charset="0"/>
                <a:ea typeface="黑体" panose="02010609060101010101" pitchFamily="49" charset="-122"/>
                <a:cs typeface="Arial" panose="020B0604020202020204" pitchFamily="34" charset="0"/>
              </a:rPr>
              <a:t>Med. Biol. Eng. </a:t>
            </a:r>
            <a:r>
              <a:rPr lang="en-US" altLang="en-US" kern="0" dirty="0" err="1">
                <a:solidFill>
                  <a:srgbClr val="000000"/>
                </a:solidFill>
                <a:effectLst>
                  <a:outerShdw blurRad="38100" dist="38100" dir="2700000" algn="tl">
                    <a:srgbClr val="FFFFFF"/>
                  </a:outerShdw>
                </a:effectLst>
                <a:latin typeface="Arial" panose="020B0604020202020204" pitchFamily="34" charset="0"/>
                <a:ea typeface="黑体" panose="02010609060101010101" pitchFamily="49" charset="-122"/>
                <a:cs typeface="Arial" panose="020B0604020202020204" pitchFamily="34" charset="0"/>
              </a:rPr>
              <a:t>Comput</a:t>
            </a:r>
            <a:r>
              <a:rPr lang="en-US" altLang="en-US" kern="0" dirty="0">
                <a:solidFill>
                  <a:srgbClr val="000000"/>
                </a:solidFill>
                <a:effectLst>
                  <a:outerShdw blurRad="38100" dist="38100" dir="2700000" algn="tl">
                    <a:srgbClr val="FFFFFF"/>
                  </a:outerShdw>
                </a:effectLst>
                <a:latin typeface="Arial" panose="020B0604020202020204" pitchFamily="34" charset="0"/>
                <a:ea typeface="黑体" panose="02010609060101010101" pitchFamily="49" charset="-122"/>
                <a:cs typeface="Arial" panose="020B0604020202020204" pitchFamily="34" charset="0"/>
              </a:rPr>
              <a:t>.</a:t>
            </a:r>
            <a:r>
              <a:rPr lang="en-US" altLang="zh-CN" kern="0" dirty="0">
                <a:solidFill>
                  <a:srgbClr val="000000"/>
                </a:solidFill>
                <a:effectLst>
                  <a:outerShdw blurRad="38100" dist="38100" dir="2700000" algn="tl">
                    <a:srgbClr val="FFFFFF"/>
                  </a:outerShdw>
                </a:effectLst>
                <a:latin typeface="Arial" panose="020B0604020202020204" pitchFamily="34" charset="0"/>
                <a:ea typeface="黑体" panose="02010609060101010101" pitchFamily="49" charset="-122"/>
                <a:cs typeface="Arial" panose="020B0604020202020204" pitchFamily="34" charset="0"/>
              </a:rPr>
              <a:t>, 46(12):1209-17.</a:t>
            </a:r>
            <a:endParaRPr lang="zh-CN" altLang="en-US" kern="0" dirty="0">
              <a:solidFill>
                <a:srgbClr val="000000"/>
              </a:solidFill>
              <a:effectLst>
                <a:outerShdw blurRad="38100" dist="38100" dir="2700000" algn="tl">
                  <a:srgbClr val="FFFFFF"/>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11" name="Rectangle 4"/>
          <p:cNvSpPr>
            <a:spLocks noChangeArrowheads="1"/>
          </p:cNvSpPr>
          <p:nvPr/>
        </p:nvSpPr>
        <p:spPr bwMode="auto">
          <a:xfrm>
            <a:off x="6692900" y="908050"/>
            <a:ext cx="2344738" cy="3698875"/>
          </a:xfrm>
          <a:prstGeom prst="rect">
            <a:avLst/>
          </a:prstGeom>
          <a:noFill/>
          <a:ln w="28575" algn="ctr">
            <a:solidFill>
              <a:srgbClr val="FFFF00"/>
            </a:solidFill>
            <a:miter lim="800000"/>
            <a:headEnd/>
            <a:tailEnd/>
          </a:ln>
          <a:extLst/>
        </p:spPr>
        <p:txBody>
          <a:bodyPr lIns="96167" tIns="48084" rIns="96167" bIns="48084">
            <a:spAutoFit/>
          </a:bodyPr>
          <a:lstStyle/>
          <a:p>
            <a:pPr algn="dist">
              <a:defRPr/>
            </a:pPr>
            <a:r>
              <a:rPr lang="zh-CN" altLang="en-US" sz="2600" kern="0" dirty="0">
                <a:solidFill>
                  <a:srgbClr val="FFFFFF"/>
                </a:solidFill>
                <a:latin typeface="Arial" panose="020B0604020202020204" pitchFamily="34" charset="0"/>
                <a:ea typeface="黑体" panose="02010609060101010101" pitchFamily="49" charset="-122"/>
                <a:cs typeface="Arial" panose="020B0604020202020204" pitchFamily="34" charset="0"/>
              </a:rPr>
              <a:t>德国莱比锡大学</a:t>
            </a:r>
            <a:r>
              <a:rPr lang="en-US" altLang="zh-CN" sz="2600" kern="0" dirty="0">
                <a:solidFill>
                  <a:srgbClr val="FFFFFF"/>
                </a:solidFill>
                <a:latin typeface="Arial" panose="020B0604020202020204" pitchFamily="34" charset="0"/>
                <a:ea typeface="黑体" panose="02010609060101010101" pitchFamily="49" charset="-122"/>
                <a:cs typeface="Arial" panose="020B0604020202020204" pitchFamily="34" charset="0"/>
              </a:rPr>
              <a:t>Bohn</a:t>
            </a:r>
            <a:r>
              <a:rPr lang="zh-CN" altLang="en-US" sz="2600" kern="0" dirty="0">
                <a:solidFill>
                  <a:srgbClr val="FFFFFF"/>
                </a:solidFill>
                <a:latin typeface="Arial" panose="020B0604020202020204" pitchFamily="34" charset="0"/>
                <a:ea typeface="黑体" panose="02010609060101010101" pitchFamily="49" charset="-122"/>
                <a:cs typeface="Arial" panose="020B0604020202020204" pitchFamily="34" charset="0"/>
              </a:rPr>
              <a:t>在</a:t>
            </a:r>
            <a:r>
              <a:rPr lang="en-US" altLang="zh-CN" sz="2600" kern="0" dirty="0">
                <a:solidFill>
                  <a:srgbClr val="FFFFFF"/>
                </a:solidFill>
                <a:latin typeface="Arial" panose="020B0604020202020204" pitchFamily="34" charset="0"/>
                <a:ea typeface="黑体" panose="02010609060101010101" pitchFamily="49" charset="-122"/>
                <a:cs typeface="Arial" panose="020B0604020202020204" pitchFamily="34" charset="0"/>
              </a:rPr>
              <a:t>Med. Biol. Eng. </a:t>
            </a:r>
            <a:r>
              <a:rPr lang="en-US" altLang="zh-CN" sz="2600" kern="0" dirty="0" err="1">
                <a:solidFill>
                  <a:srgbClr val="FFFFFF"/>
                </a:solidFill>
                <a:latin typeface="Arial" panose="020B0604020202020204" pitchFamily="34" charset="0"/>
                <a:ea typeface="黑体" panose="02010609060101010101" pitchFamily="49" charset="-122"/>
                <a:cs typeface="Arial" panose="020B0604020202020204" pitchFamily="34" charset="0"/>
              </a:rPr>
              <a:t>Comput</a:t>
            </a:r>
            <a:r>
              <a:rPr lang="en-US" altLang="zh-CN" sz="2600" kern="0" dirty="0">
                <a:solidFill>
                  <a:srgbClr val="FFFFFF"/>
                </a:solidFill>
                <a:latin typeface="Arial" panose="020B0604020202020204" pitchFamily="34" charset="0"/>
                <a:ea typeface="黑体" panose="02010609060101010101" pitchFamily="49" charset="-122"/>
                <a:cs typeface="Arial" panose="020B0604020202020204" pitchFamily="34" charset="0"/>
              </a:rPr>
              <a:t>.</a:t>
            </a:r>
            <a:r>
              <a:rPr lang="zh-CN" altLang="en-US" sz="2600" kern="0" dirty="0">
                <a:solidFill>
                  <a:srgbClr val="FFFFFF"/>
                </a:solidFill>
                <a:latin typeface="Arial" panose="020B0604020202020204" pitchFamily="34" charset="0"/>
                <a:ea typeface="黑体" panose="02010609060101010101" pitchFamily="49" charset="-122"/>
                <a:cs typeface="Arial" panose="020B0604020202020204" pitchFamily="34" charset="0"/>
              </a:rPr>
              <a:t>上的论文将实验室</a:t>
            </a:r>
            <a:r>
              <a:rPr lang="en-US" altLang="zh-CN" sz="2600" kern="0" dirty="0">
                <a:solidFill>
                  <a:srgbClr val="FFFFFF"/>
                </a:solidFill>
                <a:latin typeface="Arial" panose="020B0604020202020204" pitchFamily="34" charset="0"/>
                <a:ea typeface="黑体" panose="02010609060101010101" pitchFamily="49" charset="-122"/>
                <a:cs typeface="Arial" panose="020B0604020202020204" pitchFamily="34" charset="0"/>
              </a:rPr>
              <a:t>MITK/3DMed</a:t>
            </a:r>
            <a:r>
              <a:rPr lang="zh-CN" altLang="en-US" sz="2600" kern="0" dirty="0">
                <a:solidFill>
                  <a:srgbClr val="FFFFFF"/>
                </a:solidFill>
                <a:latin typeface="Arial" panose="020B0604020202020204" pitchFamily="34" charset="0"/>
                <a:ea typeface="黑体" panose="02010609060101010101" pitchFamily="49" charset="-122"/>
                <a:cs typeface="Arial" panose="020B0604020202020204" pitchFamily="34" charset="0"/>
              </a:rPr>
              <a:t>平台评为</a:t>
            </a:r>
            <a:r>
              <a:rPr lang="zh-CN" altLang="en-US" sz="2600" kern="0" dirty="0">
                <a:solidFill>
                  <a:srgbClr val="FFFF00"/>
                </a:solidFill>
                <a:latin typeface="Arial" panose="020B0604020202020204" pitchFamily="34" charset="0"/>
                <a:ea typeface="黑体" panose="02010609060101010101" pitchFamily="49" charset="-122"/>
                <a:cs typeface="Arial" panose="020B0604020202020204" pitchFamily="34" charset="0"/>
              </a:rPr>
              <a:t>国际十大医学影像软件系统之一</a:t>
            </a:r>
          </a:p>
        </p:txBody>
      </p:sp>
      <p:graphicFrame>
        <p:nvGraphicFramePr>
          <p:cNvPr id="4278" name="Object 182"/>
          <p:cNvGraphicFramePr>
            <a:graphicFrameLocks noChangeAspect="1"/>
          </p:cNvGraphicFramePr>
          <p:nvPr/>
        </p:nvGraphicFramePr>
        <p:xfrm>
          <a:off x="120650" y="4983163"/>
          <a:ext cx="1296988" cy="1546225"/>
        </p:xfrm>
        <a:graphic>
          <a:graphicData uri="http://schemas.openxmlformats.org/presentationml/2006/ole">
            <mc:AlternateContent xmlns:mc="http://schemas.openxmlformats.org/markup-compatibility/2006">
              <mc:Choice xmlns:v="urn:schemas-microsoft-com:vml" Requires="v">
                <p:oleObj spid="_x0000_s4280" name="位图图像" r:id="rId6" imgW="5095238" imgH="6314286" progId="PBrush">
                  <p:embed/>
                </p:oleObj>
              </mc:Choice>
              <mc:Fallback>
                <p:oleObj name="位图图像" r:id="rId6" imgW="5095238" imgH="6314286" progId="PBrush">
                  <p:embed/>
                  <p:pic>
                    <p:nvPicPr>
                      <p:cNvPr id="0" name="Picture 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650" y="4983163"/>
                        <a:ext cx="1296988" cy="15462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289" name="Picture 5"/>
          <p:cNvPicPr>
            <a:picLocks noChangeAspect="1" noChangeArrowheads="1"/>
          </p:cNvPicPr>
          <p:nvPr/>
        </p:nvPicPr>
        <p:blipFill>
          <a:blip r:embed="rId8"/>
          <a:srcRect/>
          <a:stretch>
            <a:fillRect/>
          </a:stretch>
        </p:blipFill>
        <p:spPr bwMode="auto">
          <a:xfrm>
            <a:off x="1577975" y="4983163"/>
            <a:ext cx="1366838" cy="1546225"/>
          </a:xfrm>
          <a:prstGeom prst="rect">
            <a:avLst/>
          </a:prstGeom>
          <a:noFill/>
          <a:ln w="25400">
            <a:solidFill>
              <a:srgbClr val="FF0000"/>
            </a:solidFill>
            <a:miter lim="800000"/>
            <a:headEnd/>
            <a:tailEnd/>
          </a:ln>
        </p:spPr>
      </p:pic>
      <p:graphicFrame>
        <p:nvGraphicFramePr>
          <p:cNvPr id="4279" name="Object 183"/>
          <p:cNvGraphicFramePr>
            <a:graphicFrameLocks noChangeAspect="1"/>
          </p:cNvGraphicFramePr>
          <p:nvPr/>
        </p:nvGraphicFramePr>
        <p:xfrm>
          <a:off x="3106738" y="4973638"/>
          <a:ext cx="1473200" cy="1555750"/>
        </p:xfrm>
        <a:graphic>
          <a:graphicData uri="http://schemas.openxmlformats.org/presentationml/2006/ole">
            <mc:AlternateContent xmlns:mc="http://schemas.openxmlformats.org/markup-compatibility/2006">
              <mc:Choice xmlns:v="urn:schemas-microsoft-com:vml" Requires="v">
                <p:oleObj spid="_x0000_s4281" name="BMP 图像" r:id="rId9" imgW="0" imgH="0" progId="PBrush">
                  <p:embed/>
                </p:oleObj>
              </mc:Choice>
              <mc:Fallback>
                <p:oleObj name="BMP 图像" r:id="rId9" imgW="0" imgH="0" progId="PBrush">
                  <p:embed/>
                  <p:pic>
                    <p:nvPicPr>
                      <p:cNvPr id="0" name="Picture 1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6738" y="4973638"/>
                        <a:ext cx="1473200" cy="15557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290" name="Picture 3" descr="12"/>
          <p:cNvPicPr>
            <a:picLocks noChangeAspect="1" noChangeArrowheads="1"/>
          </p:cNvPicPr>
          <p:nvPr/>
        </p:nvPicPr>
        <p:blipFill>
          <a:blip r:embed="rId11"/>
          <a:srcRect/>
          <a:stretch>
            <a:fillRect/>
          </a:stretch>
        </p:blipFill>
        <p:spPr bwMode="auto">
          <a:xfrm>
            <a:off x="6167438" y="4960938"/>
            <a:ext cx="1319212" cy="1544637"/>
          </a:xfrm>
          <a:prstGeom prst="rect">
            <a:avLst/>
          </a:prstGeom>
          <a:noFill/>
          <a:ln w="25400">
            <a:solidFill>
              <a:srgbClr val="FF0000"/>
            </a:solidFill>
            <a:miter lim="800000"/>
            <a:headEnd/>
            <a:tailEnd/>
          </a:ln>
        </p:spPr>
      </p:pic>
      <p:pic>
        <p:nvPicPr>
          <p:cNvPr id="4291" name="Picture 4" descr="33"/>
          <p:cNvPicPr>
            <a:picLocks noChangeAspect="1" noChangeArrowheads="1"/>
          </p:cNvPicPr>
          <p:nvPr/>
        </p:nvPicPr>
        <p:blipFill>
          <a:blip r:embed="rId12"/>
          <a:srcRect/>
          <a:stretch>
            <a:fillRect/>
          </a:stretch>
        </p:blipFill>
        <p:spPr bwMode="auto">
          <a:xfrm>
            <a:off x="7623175" y="4960938"/>
            <a:ext cx="1449388" cy="1544637"/>
          </a:xfrm>
          <a:prstGeom prst="rect">
            <a:avLst/>
          </a:prstGeom>
          <a:noFill/>
          <a:ln w="25400">
            <a:solidFill>
              <a:srgbClr val="FF0000"/>
            </a:solidFill>
            <a:miter lim="800000"/>
            <a:headEnd/>
            <a:tailEnd/>
          </a:ln>
        </p:spPr>
      </p:pic>
      <p:pic>
        <p:nvPicPr>
          <p:cNvPr id="4292" name="Picture 5" descr="3-0"/>
          <p:cNvPicPr>
            <a:picLocks noChangeAspect="1" noChangeArrowheads="1"/>
          </p:cNvPicPr>
          <p:nvPr/>
        </p:nvPicPr>
        <p:blipFill>
          <a:blip r:embed="rId13"/>
          <a:srcRect/>
          <a:stretch>
            <a:fillRect/>
          </a:stretch>
        </p:blipFill>
        <p:spPr bwMode="auto">
          <a:xfrm>
            <a:off x="4737100" y="4968875"/>
            <a:ext cx="1295400" cy="1546225"/>
          </a:xfrm>
          <a:prstGeom prst="rect">
            <a:avLst/>
          </a:prstGeom>
          <a:noFill/>
          <a:ln w="25400">
            <a:solidFill>
              <a:srgbClr val="FF0000"/>
            </a:solidFill>
            <a:miter lim="800000"/>
            <a:headEnd/>
            <a:tailEnd/>
          </a:ln>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txBox="1">
            <a:spLocks/>
          </p:cNvSpPr>
          <p:nvPr/>
        </p:nvSpPr>
        <p:spPr bwMode="auto">
          <a:xfrm>
            <a:off x="34925" y="34925"/>
            <a:ext cx="9037638" cy="730250"/>
          </a:xfrm>
          <a:prstGeom prst="rect">
            <a:avLst/>
          </a:prstGeom>
          <a:noFill/>
          <a:ln w="9525">
            <a:noFill/>
            <a:miter lim="800000"/>
            <a:headEnd/>
            <a:tailEnd/>
          </a:ln>
        </p:spPr>
        <p:txBody>
          <a:bodyPr lIns="91404" tIns="45704" rIns="91404" bIns="45704"/>
          <a:lstStyle/>
          <a:p>
            <a:pPr eaLnBrk="0" hangingPunct="0"/>
            <a:r>
              <a:rPr lang="zh-CN" altLang="en-US" sz="3600">
                <a:solidFill>
                  <a:srgbClr val="FFFF00"/>
                </a:solidFill>
                <a:ea typeface="黑体" pitchFamily="49" charset="-122"/>
                <a:cs typeface="Arial" charset="0"/>
              </a:rPr>
              <a:t>辅助诊断系统</a:t>
            </a:r>
            <a:r>
              <a:rPr lang="en-US" altLang="zh-CN" sz="3600">
                <a:solidFill>
                  <a:srgbClr val="FFFF00"/>
                </a:solidFill>
                <a:ea typeface="黑体" pitchFamily="49" charset="-122"/>
                <a:cs typeface="Arial" charset="0"/>
              </a:rPr>
              <a:t>(4/4)—</a:t>
            </a:r>
            <a:r>
              <a:rPr lang="zh-CN" altLang="en-US" sz="3600">
                <a:solidFill>
                  <a:srgbClr val="FFFF00"/>
                </a:solidFill>
                <a:ea typeface="黑体" pitchFamily="49" charset="-122"/>
                <a:cs typeface="Arial" charset="0"/>
              </a:rPr>
              <a:t>软件平台应用</a:t>
            </a:r>
            <a:endParaRPr lang="en-US" altLang="zh-CN" sz="3600">
              <a:solidFill>
                <a:srgbClr val="FFFF00"/>
              </a:solidFill>
              <a:ea typeface="黑体" pitchFamily="49" charset="-122"/>
              <a:cs typeface="Arial" charset="0"/>
            </a:endParaRPr>
          </a:p>
        </p:txBody>
      </p:sp>
      <p:sp>
        <p:nvSpPr>
          <p:cNvPr id="19" name="Rectangle 3"/>
          <p:cNvSpPr txBox="1">
            <a:spLocks noChangeArrowheads="1"/>
          </p:cNvSpPr>
          <p:nvPr/>
        </p:nvSpPr>
        <p:spPr bwMode="auto">
          <a:xfrm>
            <a:off x="101600" y="5021263"/>
            <a:ext cx="8934450" cy="1385887"/>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effectLst>
                  <a:outerShdw blurRad="38100" dist="38100" dir="2700000" algn="tl">
                    <a:srgbClr val="000000">
                      <a:alpha val="43137"/>
                    </a:srgbClr>
                  </a:outerShdw>
                </a:effectLst>
                <a:cs typeface="Arial" panose="020B0604020202020204" pitchFamily="34" charset="0"/>
              </a:rPr>
              <a:t>在中科院</a:t>
            </a:r>
            <a:r>
              <a:rPr lang="en-US" altLang="zh-CN" b="0" kern="0" dirty="0" smtClean="0">
                <a:solidFill>
                  <a:schemeClr val="tx1"/>
                </a:solidFill>
                <a:effectLst>
                  <a:outerShdw blurRad="38100" dist="38100" dir="2700000" algn="tl">
                    <a:srgbClr val="000000">
                      <a:alpha val="43137"/>
                    </a:srgbClr>
                  </a:outerShdw>
                </a:effectLst>
                <a:cs typeface="Arial" panose="020B0604020202020204" pitchFamily="34" charset="0"/>
              </a:rPr>
              <a:t>STS</a:t>
            </a:r>
            <a:r>
              <a:rPr lang="zh-CN" altLang="en-US" b="0" kern="0" dirty="0" smtClean="0">
                <a:solidFill>
                  <a:schemeClr val="tx1"/>
                </a:solidFill>
                <a:effectLst>
                  <a:outerShdw blurRad="38100" dist="38100" dir="2700000" algn="tl">
                    <a:srgbClr val="000000">
                      <a:alpha val="43137"/>
                    </a:srgbClr>
                  </a:outerShdw>
                </a:effectLst>
                <a:cs typeface="Arial" panose="020B0604020202020204" pitchFamily="34" charset="0"/>
              </a:rPr>
              <a:t>项目和江西省政府的资助下，获</a:t>
            </a:r>
            <a:r>
              <a:rPr lang="en-US" altLang="zh-CN" b="0" kern="0" dirty="0">
                <a:solidFill>
                  <a:schemeClr val="tx1"/>
                </a:solidFill>
                <a:effectLst>
                  <a:outerShdw blurRad="38100" dist="38100" dir="2700000" algn="tl">
                    <a:srgbClr val="000000">
                      <a:alpha val="43137"/>
                    </a:srgbClr>
                  </a:outerShdw>
                </a:effectLst>
                <a:cs typeface="Arial" panose="020B0604020202020204" pitchFamily="34" charset="0"/>
                <a:sym typeface="Arial" pitchFamily="34" charset="0"/>
              </a:rPr>
              <a:t>2</a:t>
            </a:r>
            <a:r>
              <a:rPr lang="en-US" altLang="zh-CN" b="0" kern="0" dirty="0" smtClean="0">
                <a:solidFill>
                  <a:schemeClr val="tx1"/>
                </a:solidFill>
                <a:effectLst>
                  <a:outerShdw blurRad="38100" dist="38100" dir="2700000" algn="tl">
                    <a:srgbClr val="000000">
                      <a:alpha val="43137"/>
                    </a:srgbClr>
                  </a:outerShdw>
                </a:effectLst>
                <a:cs typeface="Arial" panose="020B0604020202020204" pitchFamily="34" charset="0"/>
              </a:rPr>
              <a:t>0</a:t>
            </a:r>
            <a:r>
              <a:rPr lang="zh-CN" altLang="en-US" b="0" kern="0" dirty="0" smtClean="0">
                <a:solidFill>
                  <a:schemeClr val="tx1"/>
                </a:solidFill>
                <a:effectLst>
                  <a:outerShdw blurRad="38100" dist="38100" dir="2700000" algn="tl">
                    <a:srgbClr val="000000">
                      <a:alpha val="43137"/>
                    </a:srgbClr>
                  </a:outerShdw>
                </a:effectLst>
                <a:cs typeface="Arial" panose="020B0604020202020204" pitchFamily="34" charset="0"/>
              </a:rPr>
              <a:t>余家三甲医院支持，在上高县人民医院等基层医推广，已经辅助完成</a:t>
            </a:r>
            <a:r>
              <a:rPr lang="en-US" altLang="zh-CN" b="0" kern="0" dirty="0" smtClean="0">
                <a:solidFill>
                  <a:schemeClr val="tx1"/>
                </a:solidFill>
                <a:effectLst>
                  <a:outerShdw blurRad="38100" dist="38100" dir="2700000" algn="tl">
                    <a:srgbClr val="000000">
                      <a:alpha val="43137"/>
                    </a:srgbClr>
                  </a:outerShdw>
                </a:effectLst>
                <a:cs typeface="Arial" panose="020B0604020202020204" pitchFamily="34" charset="0"/>
              </a:rPr>
              <a:t>1500</a:t>
            </a:r>
            <a:r>
              <a:rPr lang="zh-CN" altLang="en-US" b="0" kern="0" dirty="0" smtClean="0">
                <a:solidFill>
                  <a:schemeClr val="tx1"/>
                </a:solidFill>
                <a:effectLst>
                  <a:outerShdw blurRad="38100" dist="38100" dir="2700000" algn="tl">
                    <a:srgbClr val="000000">
                      <a:alpha val="43137"/>
                    </a:srgbClr>
                  </a:outerShdw>
                </a:effectLst>
                <a:cs typeface="Arial" panose="020B0604020202020204" pitchFamily="34" charset="0"/>
              </a:rPr>
              <a:t>余例患者的肺癌智能诊断，精度</a:t>
            </a:r>
            <a:r>
              <a:rPr lang="en-US" altLang="zh-CN" b="0" kern="0" dirty="0" smtClean="0">
                <a:solidFill>
                  <a:schemeClr val="tx1"/>
                </a:solidFill>
                <a:effectLst>
                  <a:outerShdw blurRad="38100" dist="38100" dir="2700000" algn="tl">
                    <a:srgbClr val="000000">
                      <a:alpha val="43137"/>
                    </a:srgbClr>
                  </a:outerShdw>
                </a:effectLst>
                <a:cs typeface="Arial" panose="020B0604020202020204" pitchFamily="34" charset="0"/>
              </a:rPr>
              <a:t>80%</a:t>
            </a:r>
            <a:r>
              <a:rPr lang="zh-CN" altLang="en-US" b="0" kern="0" dirty="0" smtClean="0">
                <a:solidFill>
                  <a:schemeClr val="tx1"/>
                </a:solidFill>
                <a:effectLst>
                  <a:outerShdw blurRad="38100" dist="38100" dir="2700000" algn="tl">
                    <a:srgbClr val="000000">
                      <a:alpha val="43137"/>
                    </a:srgbClr>
                  </a:outerShdw>
                </a:effectLst>
                <a:cs typeface="Arial" panose="020B0604020202020204" pitchFamily="34" charset="0"/>
              </a:rPr>
              <a:t>以上</a:t>
            </a:r>
            <a:endParaRPr lang="zh-CN" altLang="en-US" b="0" kern="0" dirty="0">
              <a:solidFill>
                <a:schemeClr val="tx1"/>
              </a:solidFill>
              <a:effectLst>
                <a:outerShdw blurRad="38100" dist="38100" dir="2700000" algn="tl">
                  <a:srgbClr val="000000">
                    <a:alpha val="43137"/>
                  </a:srgbClr>
                </a:outerShdw>
              </a:effectLst>
              <a:cs typeface="Arial" panose="020B0604020202020204" pitchFamily="34" charset="0"/>
              <a:sym typeface="Arial" pitchFamily="34" charset="0"/>
            </a:endParaRPr>
          </a:p>
        </p:txBody>
      </p:sp>
      <p:pic>
        <p:nvPicPr>
          <p:cNvPr id="94211" name="Picture 2"/>
          <p:cNvPicPr>
            <a:picLocks noChangeAspect="1" noChangeArrowheads="1"/>
          </p:cNvPicPr>
          <p:nvPr/>
        </p:nvPicPr>
        <p:blipFill>
          <a:blip r:embed="rId2"/>
          <a:srcRect r="22873"/>
          <a:stretch>
            <a:fillRect/>
          </a:stretch>
        </p:blipFill>
        <p:spPr bwMode="auto">
          <a:xfrm>
            <a:off x="5313363" y="1322388"/>
            <a:ext cx="2016125" cy="917575"/>
          </a:xfrm>
          <a:prstGeom prst="rect">
            <a:avLst/>
          </a:prstGeom>
          <a:noFill/>
          <a:ln w="25400">
            <a:solidFill>
              <a:srgbClr val="FF0000"/>
            </a:solidFill>
            <a:miter lim="800000"/>
            <a:headEnd/>
            <a:tailEnd/>
          </a:ln>
        </p:spPr>
      </p:pic>
      <p:sp>
        <p:nvSpPr>
          <p:cNvPr id="94212" name="矩形 20"/>
          <p:cNvSpPr>
            <a:spLocks noChangeArrowheads="1"/>
          </p:cNvSpPr>
          <p:nvPr/>
        </p:nvSpPr>
        <p:spPr bwMode="auto">
          <a:xfrm>
            <a:off x="7329488" y="1309688"/>
            <a:ext cx="1092200" cy="917575"/>
          </a:xfrm>
          <a:prstGeom prst="rect">
            <a:avLst/>
          </a:prstGeom>
          <a:noFill/>
          <a:ln w="25400">
            <a:solidFill>
              <a:srgbClr val="FF0000"/>
            </a:solidFill>
            <a:miter lim="800000"/>
            <a:headEnd/>
            <a:tailEnd/>
          </a:ln>
        </p:spPr>
        <p:txBody>
          <a:bodyPr lIns="0" tIns="0" rIns="0" bIns="0" anchor="ctr"/>
          <a:lstStyle/>
          <a:p>
            <a:pPr algn="ctr"/>
            <a:r>
              <a:rPr lang="zh-CN" altLang="en-US" sz="2400">
                <a:ea typeface="黑体" pitchFamily="49" charset="-122"/>
                <a:cs typeface="Arial" charset="0"/>
              </a:rPr>
              <a:t>南昌高新医院</a:t>
            </a:r>
          </a:p>
        </p:txBody>
      </p:sp>
      <p:pic>
        <p:nvPicPr>
          <p:cNvPr id="94213" name="Picture 2"/>
          <p:cNvPicPr>
            <a:picLocks noChangeAspect="1" noChangeArrowheads="1"/>
          </p:cNvPicPr>
          <p:nvPr/>
        </p:nvPicPr>
        <p:blipFill>
          <a:blip r:embed="rId3"/>
          <a:srcRect t="8871"/>
          <a:stretch>
            <a:fillRect/>
          </a:stretch>
        </p:blipFill>
        <p:spPr bwMode="auto">
          <a:xfrm>
            <a:off x="5313363" y="2241550"/>
            <a:ext cx="3095625" cy="515938"/>
          </a:xfrm>
          <a:prstGeom prst="rect">
            <a:avLst/>
          </a:prstGeom>
          <a:noFill/>
          <a:ln w="25400">
            <a:solidFill>
              <a:srgbClr val="FF0000"/>
            </a:solidFill>
            <a:miter lim="800000"/>
            <a:headEnd/>
            <a:tailEnd/>
          </a:ln>
        </p:spPr>
      </p:pic>
      <p:sp>
        <p:nvSpPr>
          <p:cNvPr id="23" name="Rectangle 2"/>
          <p:cNvSpPr>
            <a:spLocks noChangeArrowheads="1"/>
          </p:cNvSpPr>
          <p:nvPr/>
        </p:nvSpPr>
        <p:spPr bwMode="auto">
          <a:xfrm>
            <a:off x="1258888" y="738188"/>
            <a:ext cx="3097212" cy="584200"/>
          </a:xfrm>
          <a:prstGeom prst="rect">
            <a:avLst/>
          </a:prstGeom>
          <a:noFill/>
          <a:ln w="38100">
            <a:noFill/>
            <a:miter lim="800000"/>
            <a:headEnd/>
            <a:tailEnd/>
          </a:ln>
          <a:effectLst/>
        </p:spPr>
        <p:txBody>
          <a:bodyPr lIns="91404" tIns="45704" rIns="91404" bIns="45704">
            <a:spAutoFit/>
          </a:bodyPr>
          <a:lstStyle/>
          <a:p>
            <a:pPr algn="ctr">
              <a:defRPr/>
            </a:pPr>
            <a:r>
              <a:rPr lang="zh-CN" altLang="en-US" sz="3200" dirty="0">
                <a:solidFill>
                  <a:srgbClr val="FFFF00"/>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rPr>
              <a:t>应用现场</a:t>
            </a:r>
          </a:p>
        </p:txBody>
      </p:sp>
      <p:pic>
        <p:nvPicPr>
          <p:cNvPr id="94215" name="Picture 2" descr="http://www.nchdz.com/resource/uploadfile/image/20151127/20151127113205306.jpg"/>
          <p:cNvPicPr>
            <a:picLocks noChangeAspect="1" noChangeArrowheads="1"/>
          </p:cNvPicPr>
          <p:nvPr/>
        </p:nvPicPr>
        <p:blipFill>
          <a:blip r:embed="rId4"/>
          <a:srcRect/>
          <a:stretch>
            <a:fillRect/>
          </a:stretch>
        </p:blipFill>
        <p:spPr bwMode="auto">
          <a:xfrm>
            <a:off x="539750" y="1322388"/>
            <a:ext cx="4537075" cy="3517900"/>
          </a:xfrm>
          <a:prstGeom prst="rect">
            <a:avLst/>
          </a:prstGeom>
          <a:noFill/>
          <a:ln w="25400">
            <a:solidFill>
              <a:srgbClr val="FF0000"/>
            </a:solidFill>
            <a:miter lim="800000"/>
            <a:headEnd/>
            <a:tailEnd/>
          </a:ln>
        </p:spPr>
      </p:pic>
      <p:sp>
        <p:nvSpPr>
          <p:cNvPr id="94216" name="矩形 24"/>
          <p:cNvSpPr>
            <a:spLocks noChangeArrowheads="1"/>
          </p:cNvSpPr>
          <p:nvPr/>
        </p:nvSpPr>
        <p:spPr bwMode="auto">
          <a:xfrm>
            <a:off x="5280025" y="2932113"/>
            <a:ext cx="4572000" cy="1938337"/>
          </a:xfrm>
          <a:prstGeom prst="rect">
            <a:avLst/>
          </a:prstGeom>
          <a:noFill/>
          <a:ln w="9525">
            <a:noFill/>
            <a:miter lim="800000"/>
            <a:headEnd/>
            <a:tailEnd/>
          </a:ln>
        </p:spPr>
        <p:txBody>
          <a:bodyPr>
            <a:spAutoFit/>
          </a:bodyPr>
          <a:lstStyle/>
          <a:p>
            <a:r>
              <a:rPr lang="zh-CN" altLang="en-US" sz="2400">
                <a:latin typeface="黑体" pitchFamily="49" charset="-122"/>
                <a:ea typeface="黑体" pitchFamily="49" charset="-122"/>
              </a:rPr>
              <a:t>上高县人民医院</a:t>
            </a:r>
            <a:endParaRPr lang="en-US" altLang="zh-CN" sz="2400">
              <a:latin typeface="黑体" pitchFamily="49" charset="-122"/>
              <a:ea typeface="黑体" pitchFamily="49" charset="-122"/>
            </a:endParaRPr>
          </a:p>
          <a:p>
            <a:r>
              <a:rPr lang="zh-CN" altLang="en-US" sz="2400">
                <a:latin typeface="黑体" pitchFamily="49" charset="-122"/>
                <a:ea typeface="黑体" pitchFamily="49" charset="-122"/>
              </a:rPr>
              <a:t>九江市总医院</a:t>
            </a:r>
            <a:endParaRPr lang="en-US" altLang="zh-CN" sz="2400">
              <a:latin typeface="黑体" pitchFamily="49" charset="-122"/>
              <a:ea typeface="黑体" pitchFamily="49" charset="-122"/>
            </a:endParaRPr>
          </a:p>
          <a:p>
            <a:r>
              <a:rPr lang="zh-CN" altLang="en-US" sz="2400">
                <a:latin typeface="黑体" pitchFamily="49" charset="-122"/>
                <a:ea typeface="黑体" pitchFamily="49" charset="-122"/>
              </a:rPr>
              <a:t>九江市第三人民医院</a:t>
            </a:r>
            <a:endParaRPr lang="en-US" altLang="zh-CN" sz="2400">
              <a:latin typeface="黑体" pitchFamily="49" charset="-122"/>
              <a:ea typeface="黑体" pitchFamily="49" charset="-122"/>
            </a:endParaRPr>
          </a:p>
          <a:p>
            <a:r>
              <a:rPr lang="zh-CN" altLang="en-US" sz="2400">
                <a:latin typeface="黑体" pitchFamily="49" charset="-122"/>
                <a:ea typeface="黑体" pitchFamily="49" charset="-122"/>
              </a:rPr>
              <a:t>吉安县人民医院</a:t>
            </a:r>
            <a:endParaRPr lang="en-US" altLang="zh-CN" sz="2400">
              <a:latin typeface="黑体" pitchFamily="49" charset="-122"/>
              <a:ea typeface="黑体" pitchFamily="49" charset="-122"/>
            </a:endParaRPr>
          </a:p>
          <a:p>
            <a:r>
              <a:rPr lang="zh-CN" altLang="en-US" sz="2400">
                <a:latin typeface="黑体" pitchFamily="49" charset="-122"/>
                <a:ea typeface="黑体" pitchFamily="49" charset="-122"/>
              </a:rPr>
              <a:t>等</a:t>
            </a:r>
            <a:r>
              <a:rPr lang="en-US" altLang="zh-CN" sz="2400">
                <a:solidFill>
                  <a:srgbClr val="FFFF00"/>
                </a:solidFill>
                <a:latin typeface="黑体" pitchFamily="49" charset="-122"/>
                <a:ea typeface="黑体" pitchFamily="49" charset="-122"/>
              </a:rPr>
              <a:t>31</a:t>
            </a:r>
            <a:r>
              <a:rPr lang="zh-CN" altLang="en-US" sz="2400">
                <a:solidFill>
                  <a:srgbClr val="FFFF00"/>
                </a:solidFill>
                <a:latin typeface="黑体" pitchFamily="49" charset="-122"/>
                <a:ea typeface="黑体" pitchFamily="49" charset="-122"/>
              </a:rPr>
              <a:t>家江西和陕西县级医院</a:t>
            </a:r>
          </a:p>
        </p:txBody>
      </p:sp>
      <p:sp>
        <p:nvSpPr>
          <p:cNvPr id="26" name="Rectangle 2"/>
          <p:cNvSpPr>
            <a:spLocks noChangeArrowheads="1"/>
          </p:cNvSpPr>
          <p:nvPr/>
        </p:nvSpPr>
        <p:spPr bwMode="auto">
          <a:xfrm>
            <a:off x="5357813" y="765175"/>
            <a:ext cx="3095625" cy="584200"/>
          </a:xfrm>
          <a:prstGeom prst="rect">
            <a:avLst/>
          </a:prstGeom>
          <a:noFill/>
          <a:ln w="38100">
            <a:noFill/>
            <a:miter lim="800000"/>
            <a:headEnd/>
            <a:tailEnd/>
          </a:ln>
          <a:effectLst/>
        </p:spPr>
        <p:txBody>
          <a:bodyPr lIns="91404" tIns="45704" rIns="91404" bIns="45704">
            <a:spAutoFit/>
          </a:bodyPr>
          <a:lstStyle/>
          <a:p>
            <a:pPr algn="ctr">
              <a:defRPr/>
            </a:pPr>
            <a:r>
              <a:rPr lang="zh-CN" altLang="en-US" sz="3200" dirty="0">
                <a:solidFill>
                  <a:srgbClr val="FFFF00"/>
                </a:solidFill>
                <a:effectLst>
                  <a:outerShdw blurRad="38100" dist="38100" dir="2700000" algn="tl">
                    <a:srgbClr val="000000"/>
                  </a:outerShdw>
                </a:effectLst>
                <a:latin typeface="Arial" panose="020B0604020202020204" pitchFamily="34" charset="0"/>
                <a:ea typeface="黑体" panose="02010609060101010101" pitchFamily="49" charset="-122"/>
                <a:cs typeface="Arial" panose="020B0604020202020204" pitchFamily="34" charset="0"/>
              </a:rPr>
              <a:t>推广医院</a:t>
            </a:r>
          </a:p>
        </p:txBody>
      </p:sp>
      <p:grpSp>
        <p:nvGrpSpPr>
          <p:cNvPr id="94218" name="组合 26"/>
          <p:cNvGrpSpPr>
            <a:grpSpLocks/>
          </p:cNvGrpSpPr>
          <p:nvPr/>
        </p:nvGrpSpPr>
        <p:grpSpPr bwMode="auto">
          <a:xfrm>
            <a:off x="542925" y="1296988"/>
            <a:ext cx="4533900" cy="3543300"/>
            <a:chOff x="175792" y="1314038"/>
            <a:chExt cx="5476328" cy="4291520"/>
          </a:xfrm>
        </p:grpSpPr>
        <p:pic>
          <p:nvPicPr>
            <p:cNvPr id="94219" name="Picture 2" descr="http://www.sxcntv.com/uploads/allimg/160314/1-160314203350D7.jpg"/>
            <p:cNvPicPr>
              <a:picLocks noChangeAspect="1" noChangeArrowheads="1"/>
            </p:cNvPicPr>
            <p:nvPr/>
          </p:nvPicPr>
          <p:blipFill>
            <a:blip r:embed="rId5"/>
            <a:srcRect/>
            <a:stretch>
              <a:fillRect/>
            </a:stretch>
          </p:blipFill>
          <p:spPr bwMode="auto">
            <a:xfrm>
              <a:off x="179512" y="1314038"/>
              <a:ext cx="2808312" cy="2190136"/>
            </a:xfrm>
            <a:prstGeom prst="rect">
              <a:avLst/>
            </a:prstGeom>
            <a:noFill/>
            <a:ln w="28575">
              <a:solidFill>
                <a:srgbClr val="FF0000"/>
              </a:solidFill>
              <a:miter lim="800000"/>
              <a:headEnd/>
              <a:tailEnd/>
            </a:ln>
          </p:spPr>
        </p:pic>
        <p:pic>
          <p:nvPicPr>
            <p:cNvPr id="94220" name="Picture 8" descr="C:\Users\ThinkPad\Desktop\295284525593096230.jpg"/>
            <p:cNvPicPr>
              <a:picLocks noChangeAspect="1" noChangeArrowheads="1"/>
            </p:cNvPicPr>
            <p:nvPr/>
          </p:nvPicPr>
          <p:blipFill>
            <a:blip r:embed="rId6"/>
            <a:srcRect/>
            <a:stretch>
              <a:fillRect/>
            </a:stretch>
          </p:blipFill>
          <p:spPr bwMode="auto">
            <a:xfrm>
              <a:off x="3016232" y="3491547"/>
              <a:ext cx="2635887" cy="2114011"/>
            </a:xfrm>
            <a:prstGeom prst="rect">
              <a:avLst/>
            </a:prstGeom>
            <a:noFill/>
            <a:ln w="28575">
              <a:solidFill>
                <a:srgbClr val="FF0000"/>
              </a:solidFill>
              <a:miter lim="800000"/>
              <a:headEnd/>
              <a:tailEnd/>
            </a:ln>
          </p:spPr>
        </p:pic>
        <p:pic>
          <p:nvPicPr>
            <p:cNvPr id="94221" name="Picture 9" descr="C:\Users\ThinkPad\Desktop\893791547667092418.jpg"/>
            <p:cNvPicPr>
              <a:picLocks noChangeAspect="1" noChangeArrowheads="1"/>
            </p:cNvPicPr>
            <p:nvPr/>
          </p:nvPicPr>
          <p:blipFill>
            <a:blip r:embed="rId7"/>
            <a:srcRect/>
            <a:stretch>
              <a:fillRect/>
            </a:stretch>
          </p:blipFill>
          <p:spPr bwMode="auto">
            <a:xfrm>
              <a:off x="175792" y="3504174"/>
              <a:ext cx="2812032" cy="2101383"/>
            </a:xfrm>
            <a:prstGeom prst="rect">
              <a:avLst/>
            </a:prstGeom>
            <a:noFill/>
            <a:ln w="28575">
              <a:solidFill>
                <a:srgbClr val="FF0000"/>
              </a:solidFill>
              <a:miter lim="800000"/>
              <a:headEnd/>
              <a:tailEnd/>
            </a:ln>
          </p:spPr>
        </p:pic>
        <p:pic>
          <p:nvPicPr>
            <p:cNvPr id="94222" name="Picture 11" descr="C:\Users\ThinkPad\Desktop\249818147332659001.jpg"/>
            <p:cNvPicPr>
              <a:picLocks noChangeAspect="1" noChangeArrowheads="1"/>
            </p:cNvPicPr>
            <p:nvPr/>
          </p:nvPicPr>
          <p:blipFill>
            <a:blip r:embed="rId8"/>
            <a:srcRect/>
            <a:stretch>
              <a:fillRect/>
            </a:stretch>
          </p:blipFill>
          <p:spPr bwMode="auto">
            <a:xfrm>
              <a:off x="3016233" y="1322518"/>
              <a:ext cx="2635887" cy="2169029"/>
            </a:xfrm>
            <a:prstGeom prst="rect">
              <a:avLst/>
            </a:prstGeom>
            <a:noFill/>
            <a:ln w="28575">
              <a:solidFill>
                <a:srgbClr val="FF0000"/>
              </a:solidFill>
              <a:miter lim="800000"/>
              <a:headEnd/>
              <a:tailEnd/>
            </a:ln>
          </p:spPr>
        </p:pic>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AutoShape 4" descr="http://mmbiz.qpic.cn/mmbiz/UicQ7HgWiaUb3QJdr3LnHOYJ0jU0nbiaIicx6IricCmKKu0n9ohFjzTcNrrnJQxn44QmsHFGacAvbM7x5lTNoAotOFQ/640?wx_fmt=png&amp;tp=webp&amp;wxfrom=5&amp;wx_lazy=1"/>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zh-CN" altLang="en-US"/>
          </a:p>
        </p:txBody>
      </p:sp>
      <p:sp>
        <p:nvSpPr>
          <p:cNvPr id="16386" name="标题 1"/>
          <p:cNvSpPr txBox="1">
            <a:spLocks/>
          </p:cNvSpPr>
          <p:nvPr/>
        </p:nvSpPr>
        <p:spPr bwMode="auto">
          <a:xfrm>
            <a:off x="0" y="0"/>
            <a:ext cx="91440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背景</a:t>
            </a:r>
            <a:r>
              <a:rPr lang="en-US" altLang="zh-CN" sz="3600">
                <a:solidFill>
                  <a:srgbClr val="FFFF00"/>
                </a:solidFill>
                <a:ea typeface="黑体" pitchFamily="49" charset="-122"/>
              </a:rPr>
              <a:t>—</a:t>
            </a:r>
            <a:r>
              <a:rPr lang="zh-CN" altLang="en-US" sz="3600">
                <a:solidFill>
                  <a:srgbClr val="FFFF00"/>
                </a:solidFill>
                <a:ea typeface="黑体" pitchFamily="49" charset="-122"/>
              </a:rPr>
              <a:t>智能医疗是医学转化的战略高地</a:t>
            </a:r>
          </a:p>
        </p:txBody>
      </p:sp>
      <p:pic>
        <p:nvPicPr>
          <p:cNvPr id="16387" name="图片 4"/>
          <p:cNvPicPr>
            <a:picLocks/>
          </p:cNvPicPr>
          <p:nvPr/>
        </p:nvPicPr>
        <p:blipFill>
          <a:blip r:embed="rId2"/>
          <a:srcRect/>
          <a:stretch>
            <a:fillRect/>
          </a:stretch>
        </p:blipFill>
        <p:spPr bwMode="auto">
          <a:xfrm>
            <a:off x="1763713" y="1052513"/>
            <a:ext cx="2303462" cy="1430337"/>
          </a:xfrm>
          <a:prstGeom prst="rect">
            <a:avLst/>
          </a:prstGeom>
          <a:noFill/>
          <a:ln w="9525">
            <a:noFill/>
            <a:miter lim="800000"/>
            <a:headEnd/>
            <a:tailEnd/>
          </a:ln>
        </p:spPr>
      </p:pic>
      <p:sp>
        <p:nvSpPr>
          <p:cNvPr id="16388" name="TextBox 43"/>
          <p:cNvSpPr txBox="1">
            <a:spLocks noChangeArrowheads="1"/>
          </p:cNvSpPr>
          <p:nvPr/>
        </p:nvSpPr>
        <p:spPr bwMode="auto">
          <a:xfrm>
            <a:off x="5076825" y="1149350"/>
            <a:ext cx="3598863" cy="1292225"/>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2400">
                <a:solidFill>
                  <a:srgbClr val="FFFFFF"/>
                </a:solidFill>
                <a:ea typeface="黑体" pitchFamily="49" charset="-122"/>
                <a:cs typeface="Arial" charset="0"/>
              </a:rPr>
              <a:t>利用</a:t>
            </a:r>
            <a:r>
              <a:rPr kumimoji="1" lang="en-US" altLang="zh-CN" sz="2400">
                <a:solidFill>
                  <a:srgbClr val="FFFFFF"/>
                </a:solidFill>
                <a:ea typeface="黑体" pitchFamily="49" charset="-122"/>
                <a:cs typeface="Arial" charset="0"/>
              </a:rPr>
              <a:t>Intelligence Engine</a:t>
            </a:r>
            <a:r>
              <a:rPr kumimoji="1" lang="zh-CN" altLang="en-US" sz="2400">
                <a:solidFill>
                  <a:srgbClr val="FFFFFF"/>
                </a:solidFill>
                <a:ea typeface="黑体" pitchFamily="49" charset="-122"/>
                <a:cs typeface="Arial" charset="0"/>
              </a:rPr>
              <a:t>剖析健康数据，为患者就诊和意外急诊做准备</a:t>
            </a:r>
          </a:p>
        </p:txBody>
      </p:sp>
      <p:cxnSp>
        <p:nvCxnSpPr>
          <p:cNvPr id="7" name="直接连接符 6"/>
          <p:cNvCxnSpPr/>
          <p:nvPr/>
        </p:nvCxnSpPr>
        <p:spPr bwMode="auto">
          <a:xfrm>
            <a:off x="1519238" y="981075"/>
            <a:ext cx="0" cy="5400675"/>
          </a:xfrm>
          <a:prstGeom prst="line">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390" name="TextBox 44"/>
          <p:cNvSpPr txBox="1">
            <a:spLocks noChangeArrowheads="1"/>
          </p:cNvSpPr>
          <p:nvPr/>
        </p:nvSpPr>
        <p:spPr bwMode="auto">
          <a:xfrm>
            <a:off x="439738" y="1676400"/>
            <a:ext cx="1149350" cy="373063"/>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2014</a:t>
            </a:r>
            <a:endParaRPr kumimoji="1" lang="zh-CN" altLang="en-US" sz="2000">
              <a:solidFill>
                <a:srgbClr val="FFFF00"/>
              </a:solidFill>
              <a:ea typeface="黑体" pitchFamily="49" charset="-122"/>
              <a:cs typeface="Arial" charset="0"/>
            </a:endParaRPr>
          </a:p>
        </p:txBody>
      </p:sp>
      <p:cxnSp>
        <p:nvCxnSpPr>
          <p:cNvPr id="9" name="直接连接符 8"/>
          <p:cNvCxnSpPr/>
          <p:nvPr/>
        </p:nvCxnSpPr>
        <p:spPr bwMode="auto">
          <a:xfrm>
            <a:off x="1376363" y="1863725"/>
            <a:ext cx="14287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6392" name="TextBox 44"/>
          <p:cNvSpPr txBox="1">
            <a:spLocks noChangeArrowheads="1"/>
          </p:cNvSpPr>
          <p:nvPr/>
        </p:nvSpPr>
        <p:spPr bwMode="auto">
          <a:xfrm>
            <a:off x="2141538" y="2420938"/>
            <a:ext cx="1511300" cy="373062"/>
          </a:xfrm>
          <a:prstGeom prst="rect">
            <a:avLst/>
          </a:prstGeom>
          <a:noFill/>
          <a:ln w="25400">
            <a:noFill/>
            <a:miter lim="800000"/>
            <a:headEnd/>
            <a:tailEnd/>
          </a:ln>
        </p:spPr>
        <p:txBody>
          <a:bodyPr lIns="91404" tIns="45704" rIns="91404" bIns="45704"/>
          <a:lstStyle/>
          <a:p>
            <a:pPr algn="ctr"/>
            <a:r>
              <a:rPr kumimoji="1" lang="en-US" altLang="zh-CN" sz="2400">
                <a:solidFill>
                  <a:srgbClr val="FFFF00"/>
                </a:solidFill>
                <a:ea typeface="黑体" pitchFamily="49" charset="-122"/>
                <a:cs typeface="Arial" charset="0"/>
              </a:rPr>
              <a:t>Microsoft</a:t>
            </a:r>
            <a:endParaRPr kumimoji="1" lang="zh-CN" altLang="en-US" sz="2400">
              <a:solidFill>
                <a:srgbClr val="FFFF00"/>
              </a:solidFill>
              <a:ea typeface="黑体" pitchFamily="49" charset="-122"/>
              <a:cs typeface="Arial" charset="0"/>
            </a:endParaRPr>
          </a:p>
        </p:txBody>
      </p:sp>
      <p:sp>
        <p:nvSpPr>
          <p:cNvPr id="11" name="AutoShape 12"/>
          <p:cNvSpPr>
            <a:spLocks noChangeArrowheads="1"/>
          </p:cNvSpPr>
          <p:nvPr/>
        </p:nvSpPr>
        <p:spPr bwMode="gray">
          <a:xfrm flipV="1">
            <a:off x="3779912" y="1550849"/>
            <a:ext cx="1497302" cy="528215"/>
          </a:xfrm>
          <a:prstGeom prst="triangle">
            <a:avLst>
              <a:gd name="adj" fmla="val 50883"/>
            </a:avLst>
          </a:prstGeom>
          <a:gradFill rotWithShape="1">
            <a:gsLst>
              <a:gs pos="0">
                <a:schemeClr val="tx1"/>
              </a:gs>
              <a:gs pos="100000">
                <a:schemeClr val="accent2">
                  <a:gamma/>
                  <a:tint val="0"/>
                  <a:invGamma/>
                  <a:alpha val="0"/>
                </a:schemeClr>
              </a:gs>
            </a:gsLst>
            <a:lin ang="5400000" scaled="1"/>
          </a:gradFill>
          <a:ln w="9525">
            <a:noFill/>
            <a:miter lim="800000"/>
            <a:headEnd/>
            <a:tailEnd/>
          </a:ln>
          <a:effectLst/>
          <a:scene3d>
            <a:camera prst="orthographicFront">
              <a:rot lat="0" lon="0" rev="5400000"/>
            </a:camera>
            <a:lightRig rig="threePt" dir="t"/>
          </a:scene3d>
        </p:spPr>
        <p:txBody>
          <a:bodyPr rot="10800000" wrap="none" anchor="ctr"/>
          <a:lstStyle>
            <a:defPPr>
              <a:defRPr lang="en-US"/>
            </a:defPPr>
            <a:lvl1pPr algn="l" rtl="0" fontAlgn="base">
              <a:spcBef>
                <a:spcPct val="0"/>
              </a:spcBef>
              <a:spcAft>
                <a:spcPct val="0"/>
              </a:spcAft>
              <a:defRPr sz="4400" b="1" kern="1200">
                <a:solidFill>
                  <a:schemeClr val="accent1"/>
                </a:solidFill>
                <a:latin typeface="Tahoma" pitchFamily="34" charset="0"/>
                <a:ea typeface="宋体" pitchFamily="2" charset="-122"/>
                <a:cs typeface="+mn-cs"/>
              </a:defRPr>
            </a:lvl1pPr>
            <a:lvl2pPr marL="457200" algn="l" rtl="0" fontAlgn="base">
              <a:spcBef>
                <a:spcPct val="0"/>
              </a:spcBef>
              <a:spcAft>
                <a:spcPct val="0"/>
              </a:spcAft>
              <a:defRPr sz="4400" b="1" kern="1200">
                <a:solidFill>
                  <a:schemeClr val="accent1"/>
                </a:solidFill>
                <a:latin typeface="Tahoma" pitchFamily="34" charset="0"/>
                <a:ea typeface="宋体" pitchFamily="2" charset="-122"/>
                <a:cs typeface="+mn-cs"/>
              </a:defRPr>
            </a:lvl2pPr>
            <a:lvl3pPr marL="914400" algn="l" rtl="0" fontAlgn="base">
              <a:spcBef>
                <a:spcPct val="0"/>
              </a:spcBef>
              <a:spcAft>
                <a:spcPct val="0"/>
              </a:spcAft>
              <a:defRPr sz="4400" b="1" kern="1200">
                <a:solidFill>
                  <a:schemeClr val="accent1"/>
                </a:solidFill>
                <a:latin typeface="Tahoma" pitchFamily="34" charset="0"/>
                <a:ea typeface="宋体" pitchFamily="2" charset="-122"/>
                <a:cs typeface="+mn-cs"/>
              </a:defRPr>
            </a:lvl3pPr>
            <a:lvl4pPr marL="1371600" algn="l" rtl="0" fontAlgn="base">
              <a:spcBef>
                <a:spcPct val="0"/>
              </a:spcBef>
              <a:spcAft>
                <a:spcPct val="0"/>
              </a:spcAft>
              <a:defRPr sz="4400" b="1" kern="1200">
                <a:solidFill>
                  <a:schemeClr val="accent1"/>
                </a:solidFill>
                <a:latin typeface="Tahoma" pitchFamily="34" charset="0"/>
                <a:ea typeface="宋体" pitchFamily="2" charset="-122"/>
                <a:cs typeface="+mn-cs"/>
              </a:defRPr>
            </a:lvl4pPr>
            <a:lvl5pPr marL="1828800" algn="l" rtl="0" fontAlgn="base">
              <a:spcBef>
                <a:spcPct val="0"/>
              </a:spcBef>
              <a:spcAft>
                <a:spcPct val="0"/>
              </a:spcAft>
              <a:defRPr sz="4400" b="1" kern="1200">
                <a:solidFill>
                  <a:schemeClr val="accent1"/>
                </a:solidFill>
                <a:latin typeface="Tahoma" pitchFamily="34" charset="0"/>
                <a:ea typeface="宋体" pitchFamily="2" charset="-122"/>
                <a:cs typeface="+mn-cs"/>
              </a:defRPr>
            </a:lvl5pPr>
            <a:lvl6pPr marL="2286000" algn="l" defTabSz="914400" rtl="0" eaLnBrk="1" latinLnBrk="0" hangingPunct="1">
              <a:defRPr sz="4400" b="1" kern="1200">
                <a:solidFill>
                  <a:schemeClr val="accent1"/>
                </a:solidFill>
                <a:latin typeface="Tahoma" pitchFamily="34" charset="0"/>
                <a:ea typeface="宋体" pitchFamily="2" charset="-122"/>
                <a:cs typeface="+mn-cs"/>
              </a:defRPr>
            </a:lvl6pPr>
            <a:lvl7pPr marL="2743200" algn="l" defTabSz="914400" rtl="0" eaLnBrk="1" latinLnBrk="0" hangingPunct="1">
              <a:defRPr sz="4400" b="1" kern="1200">
                <a:solidFill>
                  <a:schemeClr val="accent1"/>
                </a:solidFill>
                <a:latin typeface="Tahoma" pitchFamily="34" charset="0"/>
                <a:ea typeface="宋体" pitchFamily="2" charset="-122"/>
                <a:cs typeface="+mn-cs"/>
              </a:defRPr>
            </a:lvl7pPr>
            <a:lvl8pPr marL="3200400" algn="l" defTabSz="914400" rtl="0" eaLnBrk="1" latinLnBrk="0" hangingPunct="1">
              <a:defRPr sz="4400" b="1" kern="1200">
                <a:solidFill>
                  <a:schemeClr val="accent1"/>
                </a:solidFill>
                <a:latin typeface="Tahoma" pitchFamily="34" charset="0"/>
                <a:ea typeface="宋体" pitchFamily="2" charset="-122"/>
                <a:cs typeface="+mn-cs"/>
              </a:defRPr>
            </a:lvl8pPr>
            <a:lvl9pPr marL="3657600" algn="l" defTabSz="914400" rtl="0" eaLnBrk="1" latinLnBrk="0" hangingPunct="1">
              <a:defRPr sz="4400" b="1" kern="1200">
                <a:solidFill>
                  <a:schemeClr val="accent1"/>
                </a:solidFill>
                <a:latin typeface="Tahoma" pitchFamily="34" charset="0"/>
                <a:ea typeface="宋体" pitchFamily="2" charset="-122"/>
                <a:cs typeface="+mn-cs"/>
              </a:defRPr>
            </a:lvl9pPr>
          </a:lstStyle>
          <a:p>
            <a:pPr algn="ctr">
              <a:defRPr/>
            </a:pPr>
            <a:endParaRPr lang="zh-CN" altLang="en-US">
              <a:solidFill>
                <a:srgbClr val="FFFFFF"/>
              </a:solidFill>
              <a:ea typeface="宋体" charset="-122"/>
            </a:endParaRPr>
          </a:p>
        </p:txBody>
      </p:sp>
      <p:cxnSp>
        <p:nvCxnSpPr>
          <p:cNvPr id="12" name="直接连接符 11"/>
          <p:cNvCxnSpPr/>
          <p:nvPr/>
        </p:nvCxnSpPr>
        <p:spPr bwMode="auto">
          <a:xfrm>
            <a:off x="1376363" y="3716338"/>
            <a:ext cx="14287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6395" name="TextBox 44"/>
          <p:cNvSpPr txBox="1">
            <a:spLocks noChangeArrowheads="1"/>
          </p:cNvSpPr>
          <p:nvPr/>
        </p:nvSpPr>
        <p:spPr bwMode="auto">
          <a:xfrm>
            <a:off x="439738" y="3530600"/>
            <a:ext cx="1149350" cy="373063"/>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2015</a:t>
            </a:r>
            <a:endParaRPr kumimoji="1" lang="zh-CN" altLang="en-US" sz="2000">
              <a:solidFill>
                <a:srgbClr val="FFFF00"/>
              </a:solidFill>
              <a:ea typeface="黑体" pitchFamily="49" charset="-122"/>
              <a:cs typeface="Arial" charset="0"/>
            </a:endParaRPr>
          </a:p>
        </p:txBody>
      </p:sp>
      <p:pic>
        <p:nvPicPr>
          <p:cNvPr id="16396" name="图片 13"/>
          <p:cNvPicPr>
            <a:picLocks/>
          </p:cNvPicPr>
          <p:nvPr/>
        </p:nvPicPr>
        <p:blipFill>
          <a:blip r:embed="rId3"/>
          <a:srcRect/>
          <a:stretch>
            <a:fillRect/>
          </a:stretch>
        </p:blipFill>
        <p:spPr bwMode="auto">
          <a:xfrm>
            <a:off x="1763713" y="3044825"/>
            <a:ext cx="2303462" cy="1430338"/>
          </a:xfrm>
          <a:prstGeom prst="rect">
            <a:avLst/>
          </a:prstGeom>
          <a:noFill/>
          <a:ln w="9525">
            <a:noFill/>
            <a:miter lim="800000"/>
            <a:headEnd/>
            <a:tailEnd/>
          </a:ln>
        </p:spPr>
      </p:pic>
      <p:sp>
        <p:nvSpPr>
          <p:cNvPr id="16397" name="TextBox 44"/>
          <p:cNvSpPr txBox="1">
            <a:spLocks noChangeArrowheads="1"/>
          </p:cNvSpPr>
          <p:nvPr/>
        </p:nvSpPr>
        <p:spPr bwMode="auto">
          <a:xfrm>
            <a:off x="2130425" y="4424363"/>
            <a:ext cx="1511300" cy="373062"/>
          </a:xfrm>
          <a:prstGeom prst="rect">
            <a:avLst/>
          </a:prstGeom>
          <a:noFill/>
          <a:ln w="25400">
            <a:noFill/>
            <a:miter lim="800000"/>
            <a:headEnd/>
            <a:tailEnd/>
          </a:ln>
        </p:spPr>
        <p:txBody>
          <a:bodyPr lIns="91404" tIns="45704" rIns="91404" bIns="45704"/>
          <a:lstStyle/>
          <a:p>
            <a:pPr algn="ctr"/>
            <a:r>
              <a:rPr kumimoji="1" lang="en-US" altLang="zh-CN" sz="2400">
                <a:solidFill>
                  <a:srgbClr val="FFFF00"/>
                </a:solidFill>
                <a:ea typeface="黑体" pitchFamily="49" charset="-122"/>
                <a:cs typeface="Arial" charset="0"/>
              </a:rPr>
              <a:t>IBM</a:t>
            </a:r>
            <a:endParaRPr kumimoji="1" lang="zh-CN" altLang="en-US" sz="2400">
              <a:solidFill>
                <a:srgbClr val="FFFF00"/>
              </a:solidFill>
              <a:ea typeface="黑体" pitchFamily="49" charset="-122"/>
              <a:cs typeface="Arial" charset="0"/>
            </a:endParaRPr>
          </a:p>
        </p:txBody>
      </p:sp>
      <p:sp>
        <p:nvSpPr>
          <p:cNvPr id="16398" name="TextBox 43"/>
          <p:cNvSpPr txBox="1">
            <a:spLocks noChangeArrowheads="1"/>
          </p:cNvSpPr>
          <p:nvPr/>
        </p:nvSpPr>
        <p:spPr bwMode="auto">
          <a:xfrm>
            <a:off x="5076825" y="3071813"/>
            <a:ext cx="3598863" cy="1290637"/>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2400">
                <a:solidFill>
                  <a:srgbClr val="FFFFFF"/>
                </a:solidFill>
                <a:ea typeface="黑体" pitchFamily="49" charset="-122"/>
                <a:cs typeface="Arial" charset="0"/>
              </a:rPr>
              <a:t>分析医学文献和病患诊疗记录，为患者提供高质量、循证型个体化的诊疗方案</a:t>
            </a:r>
          </a:p>
        </p:txBody>
      </p:sp>
      <p:sp>
        <p:nvSpPr>
          <p:cNvPr id="17" name="AutoShape 12"/>
          <p:cNvSpPr>
            <a:spLocks noChangeArrowheads="1"/>
          </p:cNvSpPr>
          <p:nvPr/>
        </p:nvSpPr>
        <p:spPr bwMode="gray">
          <a:xfrm flipV="1">
            <a:off x="3783249" y="3452921"/>
            <a:ext cx="1497302" cy="528215"/>
          </a:xfrm>
          <a:prstGeom prst="triangle">
            <a:avLst>
              <a:gd name="adj" fmla="val 50883"/>
            </a:avLst>
          </a:prstGeom>
          <a:gradFill rotWithShape="1">
            <a:gsLst>
              <a:gs pos="0">
                <a:schemeClr val="tx1"/>
              </a:gs>
              <a:gs pos="100000">
                <a:schemeClr val="accent2">
                  <a:gamma/>
                  <a:tint val="0"/>
                  <a:invGamma/>
                  <a:alpha val="0"/>
                </a:schemeClr>
              </a:gs>
            </a:gsLst>
            <a:lin ang="5400000" scaled="1"/>
          </a:gradFill>
          <a:ln w="9525">
            <a:noFill/>
            <a:miter lim="800000"/>
            <a:headEnd/>
            <a:tailEnd/>
          </a:ln>
          <a:effectLst/>
          <a:scene3d>
            <a:camera prst="orthographicFront">
              <a:rot lat="0" lon="0" rev="5400000"/>
            </a:camera>
            <a:lightRig rig="threePt" dir="t"/>
          </a:scene3d>
        </p:spPr>
        <p:txBody>
          <a:bodyPr rot="10800000" wrap="none" anchor="ctr"/>
          <a:lstStyle>
            <a:defPPr>
              <a:defRPr lang="en-US"/>
            </a:defPPr>
            <a:lvl1pPr algn="l" rtl="0" fontAlgn="base">
              <a:spcBef>
                <a:spcPct val="0"/>
              </a:spcBef>
              <a:spcAft>
                <a:spcPct val="0"/>
              </a:spcAft>
              <a:defRPr sz="4400" b="1" kern="1200">
                <a:solidFill>
                  <a:schemeClr val="accent1"/>
                </a:solidFill>
                <a:latin typeface="Tahoma" pitchFamily="34" charset="0"/>
                <a:ea typeface="宋体" pitchFamily="2" charset="-122"/>
                <a:cs typeface="+mn-cs"/>
              </a:defRPr>
            </a:lvl1pPr>
            <a:lvl2pPr marL="457200" algn="l" rtl="0" fontAlgn="base">
              <a:spcBef>
                <a:spcPct val="0"/>
              </a:spcBef>
              <a:spcAft>
                <a:spcPct val="0"/>
              </a:spcAft>
              <a:defRPr sz="4400" b="1" kern="1200">
                <a:solidFill>
                  <a:schemeClr val="accent1"/>
                </a:solidFill>
                <a:latin typeface="Tahoma" pitchFamily="34" charset="0"/>
                <a:ea typeface="宋体" pitchFamily="2" charset="-122"/>
                <a:cs typeface="+mn-cs"/>
              </a:defRPr>
            </a:lvl2pPr>
            <a:lvl3pPr marL="914400" algn="l" rtl="0" fontAlgn="base">
              <a:spcBef>
                <a:spcPct val="0"/>
              </a:spcBef>
              <a:spcAft>
                <a:spcPct val="0"/>
              </a:spcAft>
              <a:defRPr sz="4400" b="1" kern="1200">
                <a:solidFill>
                  <a:schemeClr val="accent1"/>
                </a:solidFill>
                <a:latin typeface="Tahoma" pitchFamily="34" charset="0"/>
                <a:ea typeface="宋体" pitchFamily="2" charset="-122"/>
                <a:cs typeface="+mn-cs"/>
              </a:defRPr>
            </a:lvl3pPr>
            <a:lvl4pPr marL="1371600" algn="l" rtl="0" fontAlgn="base">
              <a:spcBef>
                <a:spcPct val="0"/>
              </a:spcBef>
              <a:spcAft>
                <a:spcPct val="0"/>
              </a:spcAft>
              <a:defRPr sz="4400" b="1" kern="1200">
                <a:solidFill>
                  <a:schemeClr val="accent1"/>
                </a:solidFill>
                <a:latin typeface="Tahoma" pitchFamily="34" charset="0"/>
                <a:ea typeface="宋体" pitchFamily="2" charset="-122"/>
                <a:cs typeface="+mn-cs"/>
              </a:defRPr>
            </a:lvl4pPr>
            <a:lvl5pPr marL="1828800" algn="l" rtl="0" fontAlgn="base">
              <a:spcBef>
                <a:spcPct val="0"/>
              </a:spcBef>
              <a:spcAft>
                <a:spcPct val="0"/>
              </a:spcAft>
              <a:defRPr sz="4400" b="1" kern="1200">
                <a:solidFill>
                  <a:schemeClr val="accent1"/>
                </a:solidFill>
                <a:latin typeface="Tahoma" pitchFamily="34" charset="0"/>
                <a:ea typeface="宋体" pitchFamily="2" charset="-122"/>
                <a:cs typeface="+mn-cs"/>
              </a:defRPr>
            </a:lvl5pPr>
            <a:lvl6pPr marL="2286000" algn="l" defTabSz="914400" rtl="0" eaLnBrk="1" latinLnBrk="0" hangingPunct="1">
              <a:defRPr sz="4400" b="1" kern="1200">
                <a:solidFill>
                  <a:schemeClr val="accent1"/>
                </a:solidFill>
                <a:latin typeface="Tahoma" pitchFamily="34" charset="0"/>
                <a:ea typeface="宋体" pitchFamily="2" charset="-122"/>
                <a:cs typeface="+mn-cs"/>
              </a:defRPr>
            </a:lvl6pPr>
            <a:lvl7pPr marL="2743200" algn="l" defTabSz="914400" rtl="0" eaLnBrk="1" latinLnBrk="0" hangingPunct="1">
              <a:defRPr sz="4400" b="1" kern="1200">
                <a:solidFill>
                  <a:schemeClr val="accent1"/>
                </a:solidFill>
                <a:latin typeface="Tahoma" pitchFamily="34" charset="0"/>
                <a:ea typeface="宋体" pitchFamily="2" charset="-122"/>
                <a:cs typeface="+mn-cs"/>
              </a:defRPr>
            </a:lvl7pPr>
            <a:lvl8pPr marL="3200400" algn="l" defTabSz="914400" rtl="0" eaLnBrk="1" latinLnBrk="0" hangingPunct="1">
              <a:defRPr sz="4400" b="1" kern="1200">
                <a:solidFill>
                  <a:schemeClr val="accent1"/>
                </a:solidFill>
                <a:latin typeface="Tahoma" pitchFamily="34" charset="0"/>
                <a:ea typeface="宋体" pitchFamily="2" charset="-122"/>
                <a:cs typeface="+mn-cs"/>
              </a:defRPr>
            </a:lvl8pPr>
            <a:lvl9pPr marL="3657600" algn="l" defTabSz="914400" rtl="0" eaLnBrk="1" latinLnBrk="0" hangingPunct="1">
              <a:defRPr sz="4400" b="1" kern="1200">
                <a:solidFill>
                  <a:schemeClr val="accent1"/>
                </a:solidFill>
                <a:latin typeface="Tahoma" pitchFamily="34" charset="0"/>
                <a:ea typeface="宋体" pitchFamily="2" charset="-122"/>
                <a:cs typeface="+mn-cs"/>
              </a:defRPr>
            </a:lvl9pPr>
          </a:lstStyle>
          <a:p>
            <a:pPr algn="ctr">
              <a:defRPr/>
            </a:pPr>
            <a:endParaRPr lang="zh-CN" altLang="en-US">
              <a:solidFill>
                <a:srgbClr val="FFFFFF"/>
              </a:solidFill>
              <a:ea typeface="宋体" charset="-122"/>
            </a:endParaRPr>
          </a:p>
        </p:txBody>
      </p:sp>
      <p:pic>
        <p:nvPicPr>
          <p:cNvPr id="16400" name="图片 17"/>
          <p:cNvPicPr>
            <a:picLocks/>
          </p:cNvPicPr>
          <p:nvPr/>
        </p:nvPicPr>
        <p:blipFill>
          <a:blip r:embed="rId4"/>
          <a:srcRect/>
          <a:stretch>
            <a:fillRect/>
          </a:stretch>
        </p:blipFill>
        <p:spPr bwMode="auto">
          <a:xfrm>
            <a:off x="1763713" y="4873625"/>
            <a:ext cx="2303462" cy="1428750"/>
          </a:xfrm>
          <a:prstGeom prst="rect">
            <a:avLst/>
          </a:prstGeom>
          <a:noFill/>
          <a:ln w="9525">
            <a:noFill/>
            <a:miter lim="800000"/>
            <a:headEnd/>
            <a:tailEnd/>
          </a:ln>
        </p:spPr>
      </p:pic>
      <p:sp>
        <p:nvSpPr>
          <p:cNvPr id="16401" name="TextBox 44"/>
          <p:cNvSpPr txBox="1">
            <a:spLocks noChangeArrowheads="1"/>
          </p:cNvSpPr>
          <p:nvPr/>
        </p:nvSpPr>
        <p:spPr bwMode="auto">
          <a:xfrm>
            <a:off x="469900" y="5445125"/>
            <a:ext cx="1149350" cy="373063"/>
          </a:xfrm>
          <a:prstGeom prst="rect">
            <a:avLst/>
          </a:prstGeom>
          <a:noFill/>
          <a:ln w="25400">
            <a:noFill/>
            <a:miter lim="800000"/>
            <a:headEnd/>
            <a:tailEnd/>
          </a:ln>
        </p:spPr>
        <p:txBody>
          <a:bodyPr lIns="91404" tIns="45704" rIns="91404" bIns="45704"/>
          <a:lstStyle/>
          <a:p>
            <a:pPr algn="ctr"/>
            <a:r>
              <a:rPr kumimoji="1" lang="en-US" altLang="zh-CN" sz="2000">
                <a:solidFill>
                  <a:srgbClr val="FFFF00"/>
                </a:solidFill>
                <a:ea typeface="黑体" pitchFamily="49" charset="-122"/>
                <a:cs typeface="Arial" charset="0"/>
              </a:rPr>
              <a:t>2016</a:t>
            </a:r>
            <a:endParaRPr kumimoji="1" lang="zh-CN" altLang="en-US" sz="2000">
              <a:solidFill>
                <a:srgbClr val="FFFF00"/>
              </a:solidFill>
              <a:ea typeface="黑体" pitchFamily="49" charset="-122"/>
              <a:cs typeface="Arial" charset="0"/>
            </a:endParaRPr>
          </a:p>
        </p:txBody>
      </p:sp>
      <p:cxnSp>
        <p:nvCxnSpPr>
          <p:cNvPr id="20" name="直接连接符 19"/>
          <p:cNvCxnSpPr/>
          <p:nvPr/>
        </p:nvCxnSpPr>
        <p:spPr bwMode="auto">
          <a:xfrm>
            <a:off x="1357313" y="5632450"/>
            <a:ext cx="14287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6403" name="TextBox 44"/>
          <p:cNvSpPr txBox="1">
            <a:spLocks noChangeArrowheads="1"/>
          </p:cNvSpPr>
          <p:nvPr/>
        </p:nvSpPr>
        <p:spPr bwMode="auto">
          <a:xfrm>
            <a:off x="2139950" y="6224588"/>
            <a:ext cx="1511300" cy="373062"/>
          </a:xfrm>
          <a:prstGeom prst="rect">
            <a:avLst/>
          </a:prstGeom>
          <a:noFill/>
          <a:ln w="25400">
            <a:noFill/>
            <a:miter lim="800000"/>
            <a:headEnd/>
            <a:tailEnd/>
          </a:ln>
        </p:spPr>
        <p:txBody>
          <a:bodyPr lIns="91404" tIns="45704" rIns="91404" bIns="45704"/>
          <a:lstStyle/>
          <a:p>
            <a:pPr algn="ctr"/>
            <a:r>
              <a:rPr kumimoji="1" lang="en-US" altLang="zh-CN" sz="2400">
                <a:solidFill>
                  <a:srgbClr val="FFFF00"/>
                </a:solidFill>
                <a:ea typeface="黑体" pitchFamily="49" charset="-122"/>
                <a:cs typeface="Arial" charset="0"/>
              </a:rPr>
              <a:t>Google</a:t>
            </a:r>
            <a:endParaRPr kumimoji="1" lang="zh-CN" altLang="en-US" sz="2400">
              <a:solidFill>
                <a:srgbClr val="FFFF00"/>
              </a:solidFill>
              <a:ea typeface="黑体" pitchFamily="49" charset="-122"/>
              <a:cs typeface="Arial" charset="0"/>
            </a:endParaRPr>
          </a:p>
        </p:txBody>
      </p:sp>
      <p:sp>
        <p:nvSpPr>
          <p:cNvPr id="16404" name="TextBox 43"/>
          <p:cNvSpPr txBox="1">
            <a:spLocks noChangeArrowheads="1"/>
          </p:cNvSpPr>
          <p:nvPr/>
        </p:nvSpPr>
        <p:spPr bwMode="auto">
          <a:xfrm>
            <a:off x="5076825" y="4899025"/>
            <a:ext cx="3598863" cy="1292225"/>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2400">
                <a:solidFill>
                  <a:srgbClr val="FFFFFF"/>
                </a:solidFill>
                <a:ea typeface="黑体" pitchFamily="49" charset="-122"/>
                <a:cs typeface="Arial" charset="0"/>
              </a:rPr>
              <a:t>建立健康风险警告系统，借助移动终端推送健康风险警告，并及时通知医生</a:t>
            </a:r>
          </a:p>
        </p:txBody>
      </p:sp>
      <p:sp>
        <p:nvSpPr>
          <p:cNvPr id="23" name="AutoShape 12"/>
          <p:cNvSpPr>
            <a:spLocks noChangeArrowheads="1"/>
          </p:cNvSpPr>
          <p:nvPr/>
        </p:nvSpPr>
        <p:spPr bwMode="gray">
          <a:xfrm flipV="1">
            <a:off x="3788544" y="5281518"/>
            <a:ext cx="1497302" cy="528215"/>
          </a:xfrm>
          <a:prstGeom prst="triangle">
            <a:avLst>
              <a:gd name="adj" fmla="val 50883"/>
            </a:avLst>
          </a:prstGeom>
          <a:gradFill rotWithShape="1">
            <a:gsLst>
              <a:gs pos="0">
                <a:schemeClr val="tx1"/>
              </a:gs>
              <a:gs pos="100000">
                <a:schemeClr val="accent2">
                  <a:gamma/>
                  <a:tint val="0"/>
                  <a:invGamma/>
                  <a:alpha val="0"/>
                </a:schemeClr>
              </a:gs>
            </a:gsLst>
            <a:lin ang="5400000" scaled="1"/>
          </a:gradFill>
          <a:ln w="9525">
            <a:noFill/>
            <a:miter lim="800000"/>
            <a:headEnd/>
            <a:tailEnd/>
          </a:ln>
          <a:effectLst/>
          <a:scene3d>
            <a:camera prst="orthographicFront">
              <a:rot lat="0" lon="0" rev="5400000"/>
            </a:camera>
            <a:lightRig rig="threePt" dir="t"/>
          </a:scene3d>
        </p:spPr>
        <p:txBody>
          <a:bodyPr rot="10800000" wrap="none" anchor="ctr"/>
          <a:lstStyle>
            <a:defPPr>
              <a:defRPr lang="en-US"/>
            </a:defPPr>
            <a:lvl1pPr algn="l" rtl="0" fontAlgn="base">
              <a:spcBef>
                <a:spcPct val="0"/>
              </a:spcBef>
              <a:spcAft>
                <a:spcPct val="0"/>
              </a:spcAft>
              <a:defRPr sz="4400" b="1" kern="1200">
                <a:solidFill>
                  <a:schemeClr val="accent1"/>
                </a:solidFill>
                <a:latin typeface="Tahoma" pitchFamily="34" charset="0"/>
                <a:ea typeface="宋体" pitchFamily="2" charset="-122"/>
                <a:cs typeface="+mn-cs"/>
              </a:defRPr>
            </a:lvl1pPr>
            <a:lvl2pPr marL="457200" algn="l" rtl="0" fontAlgn="base">
              <a:spcBef>
                <a:spcPct val="0"/>
              </a:spcBef>
              <a:spcAft>
                <a:spcPct val="0"/>
              </a:spcAft>
              <a:defRPr sz="4400" b="1" kern="1200">
                <a:solidFill>
                  <a:schemeClr val="accent1"/>
                </a:solidFill>
                <a:latin typeface="Tahoma" pitchFamily="34" charset="0"/>
                <a:ea typeface="宋体" pitchFamily="2" charset="-122"/>
                <a:cs typeface="+mn-cs"/>
              </a:defRPr>
            </a:lvl2pPr>
            <a:lvl3pPr marL="914400" algn="l" rtl="0" fontAlgn="base">
              <a:spcBef>
                <a:spcPct val="0"/>
              </a:spcBef>
              <a:spcAft>
                <a:spcPct val="0"/>
              </a:spcAft>
              <a:defRPr sz="4400" b="1" kern="1200">
                <a:solidFill>
                  <a:schemeClr val="accent1"/>
                </a:solidFill>
                <a:latin typeface="Tahoma" pitchFamily="34" charset="0"/>
                <a:ea typeface="宋体" pitchFamily="2" charset="-122"/>
                <a:cs typeface="+mn-cs"/>
              </a:defRPr>
            </a:lvl3pPr>
            <a:lvl4pPr marL="1371600" algn="l" rtl="0" fontAlgn="base">
              <a:spcBef>
                <a:spcPct val="0"/>
              </a:spcBef>
              <a:spcAft>
                <a:spcPct val="0"/>
              </a:spcAft>
              <a:defRPr sz="4400" b="1" kern="1200">
                <a:solidFill>
                  <a:schemeClr val="accent1"/>
                </a:solidFill>
                <a:latin typeface="Tahoma" pitchFamily="34" charset="0"/>
                <a:ea typeface="宋体" pitchFamily="2" charset="-122"/>
                <a:cs typeface="+mn-cs"/>
              </a:defRPr>
            </a:lvl4pPr>
            <a:lvl5pPr marL="1828800" algn="l" rtl="0" fontAlgn="base">
              <a:spcBef>
                <a:spcPct val="0"/>
              </a:spcBef>
              <a:spcAft>
                <a:spcPct val="0"/>
              </a:spcAft>
              <a:defRPr sz="4400" b="1" kern="1200">
                <a:solidFill>
                  <a:schemeClr val="accent1"/>
                </a:solidFill>
                <a:latin typeface="Tahoma" pitchFamily="34" charset="0"/>
                <a:ea typeface="宋体" pitchFamily="2" charset="-122"/>
                <a:cs typeface="+mn-cs"/>
              </a:defRPr>
            </a:lvl5pPr>
            <a:lvl6pPr marL="2286000" algn="l" defTabSz="914400" rtl="0" eaLnBrk="1" latinLnBrk="0" hangingPunct="1">
              <a:defRPr sz="4400" b="1" kern="1200">
                <a:solidFill>
                  <a:schemeClr val="accent1"/>
                </a:solidFill>
                <a:latin typeface="Tahoma" pitchFamily="34" charset="0"/>
                <a:ea typeface="宋体" pitchFamily="2" charset="-122"/>
                <a:cs typeface="+mn-cs"/>
              </a:defRPr>
            </a:lvl6pPr>
            <a:lvl7pPr marL="2743200" algn="l" defTabSz="914400" rtl="0" eaLnBrk="1" latinLnBrk="0" hangingPunct="1">
              <a:defRPr sz="4400" b="1" kern="1200">
                <a:solidFill>
                  <a:schemeClr val="accent1"/>
                </a:solidFill>
                <a:latin typeface="Tahoma" pitchFamily="34" charset="0"/>
                <a:ea typeface="宋体" pitchFamily="2" charset="-122"/>
                <a:cs typeface="+mn-cs"/>
              </a:defRPr>
            </a:lvl7pPr>
            <a:lvl8pPr marL="3200400" algn="l" defTabSz="914400" rtl="0" eaLnBrk="1" latinLnBrk="0" hangingPunct="1">
              <a:defRPr sz="4400" b="1" kern="1200">
                <a:solidFill>
                  <a:schemeClr val="accent1"/>
                </a:solidFill>
                <a:latin typeface="Tahoma" pitchFamily="34" charset="0"/>
                <a:ea typeface="宋体" pitchFamily="2" charset="-122"/>
                <a:cs typeface="+mn-cs"/>
              </a:defRPr>
            </a:lvl8pPr>
            <a:lvl9pPr marL="3657600" algn="l" defTabSz="914400" rtl="0" eaLnBrk="1" latinLnBrk="0" hangingPunct="1">
              <a:defRPr sz="4400" b="1" kern="1200">
                <a:solidFill>
                  <a:schemeClr val="accent1"/>
                </a:solidFill>
                <a:latin typeface="Tahoma" pitchFamily="34" charset="0"/>
                <a:ea typeface="宋体" pitchFamily="2" charset="-122"/>
                <a:cs typeface="+mn-cs"/>
              </a:defRPr>
            </a:lvl9pPr>
          </a:lstStyle>
          <a:p>
            <a:pPr algn="ctr">
              <a:defRPr/>
            </a:pPr>
            <a:endParaRPr lang="zh-CN" altLang="en-US">
              <a:solidFill>
                <a:srgbClr val="FFFFFF"/>
              </a:solidFill>
              <a:ea typeface="宋体"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txBox="1">
            <a:spLocks/>
          </p:cNvSpPr>
          <p:nvPr/>
        </p:nvSpPr>
        <p:spPr bwMode="auto">
          <a:xfrm>
            <a:off x="34925" y="34925"/>
            <a:ext cx="9037638" cy="730250"/>
          </a:xfrm>
          <a:prstGeom prst="rect">
            <a:avLst/>
          </a:prstGeom>
          <a:noFill/>
          <a:ln w="9525">
            <a:noFill/>
            <a:miter lim="800000"/>
            <a:headEnd/>
            <a:tailEnd/>
          </a:ln>
        </p:spPr>
        <p:txBody>
          <a:bodyPr lIns="91404" tIns="45704" rIns="91404" bIns="45704"/>
          <a:lstStyle/>
          <a:p>
            <a:pPr eaLnBrk="0" hangingPunct="0"/>
            <a:r>
              <a:rPr lang="zh-CN" altLang="en-US" sz="3600">
                <a:solidFill>
                  <a:srgbClr val="FFFF00"/>
                </a:solidFill>
                <a:ea typeface="黑体" pitchFamily="49" charset="-122"/>
                <a:cs typeface="Arial" charset="0"/>
              </a:rPr>
              <a:t>共享交流平台</a:t>
            </a:r>
            <a:r>
              <a:rPr lang="en-US" altLang="zh-CN" sz="3600">
                <a:solidFill>
                  <a:srgbClr val="FFFF00"/>
                </a:solidFill>
                <a:ea typeface="黑体" pitchFamily="49" charset="-122"/>
                <a:cs typeface="Arial" charset="0"/>
              </a:rPr>
              <a:t>(1/3)</a:t>
            </a:r>
          </a:p>
        </p:txBody>
      </p:sp>
      <p:sp>
        <p:nvSpPr>
          <p:cNvPr id="6" name="Rectangle 3"/>
          <p:cNvSpPr txBox="1">
            <a:spLocks noChangeArrowheads="1"/>
          </p:cNvSpPr>
          <p:nvPr/>
        </p:nvSpPr>
        <p:spPr bwMode="auto">
          <a:xfrm>
            <a:off x="250825" y="2690813"/>
            <a:ext cx="1873250" cy="954087"/>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数据</a:t>
            </a:r>
            <a:r>
              <a:rPr lang="en-US" altLang="zh-CN" b="0" kern="0" dirty="0" smtClean="0">
                <a:solidFill>
                  <a:schemeClr val="tx1"/>
                </a:solidFill>
                <a:cs typeface="Arial" panose="020B0604020202020204" pitchFamily="34" charset="0"/>
                <a:sym typeface="Arial" pitchFamily="34" charset="0"/>
              </a:rPr>
              <a:t>(</a:t>
            </a:r>
            <a:r>
              <a:rPr lang="zh-CN" altLang="en-US" b="0" kern="0" dirty="0" smtClean="0">
                <a:solidFill>
                  <a:schemeClr val="tx1"/>
                </a:solidFill>
                <a:cs typeface="Arial" panose="020B0604020202020204" pitchFamily="34" charset="0"/>
                <a:sym typeface="Arial" pitchFamily="34" charset="0"/>
              </a:rPr>
              <a:t>特征</a:t>
            </a:r>
            <a:r>
              <a:rPr lang="zh-CN" altLang="en-US" b="0" kern="0" dirty="0">
                <a:solidFill>
                  <a:schemeClr val="tx1"/>
                </a:solidFill>
                <a:cs typeface="Arial" panose="020B0604020202020204" pitchFamily="34" charset="0"/>
                <a:sym typeface="Arial" pitchFamily="34" charset="0"/>
              </a:rPr>
              <a:t>智能</a:t>
            </a:r>
            <a:r>
              <a:rPr lang="zh-CN" altLang="en-US" b="0" kern="0" dirty="0" smtClean="0">
                <a:solidFill>
                  <a:schemeClr val="tx1"/>
                </a:solidFill>
                <a:cs typeface="Arial" panose="020B0604020202020204" pitchFamily="34" charset="0"/>
                <a:sym typeface="Arial" pitchFamily="34" charset="0"/>
              </a:rPr>
              <a:t>分析</a:t>
            </a:r>
            <a:endParaRPr lang="zh-CN" altLang="en-US" b="0" kern="0" dirty="0">
              <a:solidFill>
                <a:schemeClr val="tx1"/>
              </a:solidFill>
              <a:cs typeface="Arial" panose="020B0604020202020204" pitchFamily="34" charset="0"/>
              <a:sym typeface="Arial" pitchFamily="34" charset="0"/>
            </a:endParaRPr>
          </a:p>
        </p:txBody>
      </p:sp>
      <p:sp>
        <p:nvSpPr>
          <p:cNvPr id="7" name="Rectangle 3"/>
          <p:cNvSpPr txBox="1">
            <a:spLocks noChangeArrowheads="1"/>
          </p:cNvSpPr>
          <p:nvPr/>
        </p:nvSpPr>
        <p:spPr bwMode="auto">
          <a:xfrm>
            <a:off x="1671638" y="973138"/>
            <a:ext cx="5780087" cy="1016000"/>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ctr">
              <a:spcBef>
                <a:spcPct val="0"/>
              </a:spcBef>
              <a:buFont typeface="Wingdings" pitchFamily="2" charset="2"/>
              <a:buNone/>
              <a:defRPr/>
            </a:pPr>
            <a:r>
              <a:rPr lang="zh-CN" altLang="en-US" sz="3600" b="0" kern="0" dirty="0" smtClean="0">
                <a:solidFill>
                  <a:schemeClr val="tx1"/>
                </a:solidFill>
                <a:cs typeface="Arial" panose="020B0604020202020204" pitchFamily="34" charset="0"/>
                <a:sym typeface="Arial" pitchFamily="34" charset="0"/>
              </a:rPr>
              <a:t>影像组学共享交流平台</a:t>
            </a:r>
            <a:endParaRPr lang="en-US" altLang="zh-CN" sz="3600" b="0" kern="0" dirty="0" smtClean="0">
              <a:solidFill>
                <a:schemeClr val="tx1"/>
              </a:solidFill>
              <a:cs typeface="Arial" panose="020B0604020202020204" pitchFamily="34" charset="0"/>
              <a:sym typeface="Arial" pitchFamily="34" charset="0"/>
            </a:endParaRPr>
          </a:p>
          <a:p>
            <a:pPr marL="0" indent="0" algn="ctr">
              <a:spcBef>
                <a:spcPct val="0"/>
              </a:spcBef>
              <a:buFont typeface="Wingdings" pitchFamily="2" charset="2"/>
              <a:buNone/>
              <a:defRPr/>
            </a:pPr>
            <a:r>
              <a:rPr lang="en-US" altLang="zh-CN" sz="2400" b="0" dirty="0" smtClean="0">
                <a:solidFill>
                  <a:schemeClr val="tx1"/>
                </a:solidFill>
                <a:cs typeface="Arial" panose="020B0604020202020204" pitchFamily="34" charset="0"/>
              </a:rPr>
              <a:t>www.radiomics.net.cn</a:t>
            </a:r>
            <a:endParaRPr lang="zh-CN" altLang="en-US" sz="2400" b="0" dirty="0">
              <a:solidFill>
                <a:schemeClr val="tx1"/>
              </a:solidFill>
              <a:cs typeface="Arial" panose="020B0604020202020204" pitchFamily="34" charset="0"/>
            </a:endParaRPr>
          </a:p>
        </p:txBody>
      </p:sp>
      <p:sp>
        <p:nvSpPr>
          <p:cNvPr id="8" name="Rectangle 3"/>
          <p:cNvSpPr txBox="1">
            <a:spLocks noChangeArrowheads="1"/>
          </p:cNvSpPr>
          <p:nvPr/>
        </p:nvSpPr>
        <p:spPr bwMode="auto">
          <a:xfrm>
            <a:off x="2474913" y="2690813"/>
            <a:ext cx="1871662" cy="954087"/>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预测模型训练验证</a:t>
            </a:r>
            <a:endParaRPr lang="zh-CN" altLang="en-US" b="0" kern="0" dirty="0">
              <a:solidFill>
                <a:schemeClr val="tx1"/>
              </a:solidFill>
              <a:cs typeface="Arial" panose="020B0604020202020204" pitchFamily="34" charset="0"/>
              <a:sym typeface="Arial" pitchFamily="34" charset="0"/>
            </a:endParaRPr>
          </a:p>
        </p:txBody>
      </p:sp>
      <p:sp>
        <p:nvSpPr>
          <p:cNvPr id="9" name="Rectangle 3"/>
          <p:cNvSpPr txBox="1">
            <a:spLocks noChangeArrowheads="1"/>
          </p:cNvSpPr>
          <p:nvPr/>
        </p:nvSpPr>
        <p:spPr bwMode="auto">
          <a:xfrm>
            <a:off x="4706938" y="2690813"/>
            <a:ext cx="1871662" cy="954087"/>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辅助诊断软件测试</a:t>
            </a:r>
            <a:endParaRPr lang="zh-CN" altLang="en-US" b="0" kern="0" dirty="0">
              <a:solidFill>
                <a:schemeClr val="tx1"/>
              </a:solidFill>
              <a:cs typeface="Arial" panose="020B0604020202020204" pitchFamily="34" charset="0"/>
              <a:sym typeface="Arial" pitchFamily="34" charset="0"/>
            </a:endParaRPr>
          </a:p>
        </p:txBody>
      </p:sp>
      <p:sp>
        <p:nvSpPr>
          <p:cNvPr id="10" name="Rectangle 3"/>
          <p:cNvSpPr txBox="1">
            <a:spLocks noChangeArrowheads="1"/>
          </p:cNvSpPr>
          <p:nvPr/>
        </p:nvSpPr>
        <p:spPr bwMode="auto">
          <a:xfrm>
            <a:off x="6937375" y="2686050"/>
            <a:ext cx="1876425"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开发人员互动交流</a:t>
            </a:r>
            <a:endParaRPr lang="zh-CN" altLang="en-US" b="0" kern="0" dirty="0">
              <a:solidFill>
                <a:schemeClr val="tx1"/>
              </a:solidFill>
              <a:cs typeface="Arial" panose="020B0604020202020204" pitchFamily="34" charset="0"/>
              <a:sym typeface="Arial" pitchFamily="34" charset="0"/>
            </a:endParaRPr>
          </a:p>
        </p:txBody>
      </p:sp>
      <p:cxnSp>
        <p:nvCxnSpPr>
          <p:cNvPr id="95239" name="直接连接符 10"/>
          <p:cNvCxnSpPr>
            <a:cxnSpLocks noChangeShapeType="1"/>
          </p:cNvCxnSpPr>
          <p:nvPr/>
        </p:nvCxnSpPr>
        <p:spPr bwMode="auto">
          <a:xfrm>
            <a:off x="1187450" y="2330450"/>
            <a:ext cx="0" cy="360363"/>
          </a:xfrm>
          <a:prstGeom prst="line">
            <a:avLst/>
          </a:prstGeom>
          <a:noFill/>
          <a:ln w="28575" algn="ctr">
            <a:solidFill>
              <a:schemeClr val="tx1"/>
            </a:solidFill>
            <a:round/>
            <a:headEnd/>
            <a:tailEnd/>
          </a:ln>
        </p:spPr>
      </p:cxnSp>
      <p:cxnSp>
        <p:nvCxnSpPr>
          <p:cNvPr id="95240" name="直接连接符 11"/>
          <p:cNvCxnSpPr>
            <a:cxnSpLocks noChangeShapeType="1"/>
          </p:cNvCxnSpPr>
          <p:nvPr/>
        </p:nvCxnSpPr>
        <p:spPr bwMode="auto">
          <a:xfrm>
            <a:off x="3414713" y="2330450"/>
            <a:ext cx="0" cy="360363"/>
          </a:xfrm>
          <a:prstGeom prst="line">
            <a:avLst/>
          </a:prstGeom>
          <a:noFill/>
          <a:ln w="28575" algn="ctr">
            <a:solidFill>
              <a:schemeClr val="tx1"/>
            </a:solidFill>
            <a:round/>
            <a:headEnd/>
            <a:tailEnd/>
          </a:ln>
        </p:spPr>
      </p:cxnSp>
      <p:cxnSp>
        <p:nvCxnSpPr>
          <p:cNvPr id="95241" name="直接连接符 12"/>
          <p:cNvCxnSpPr>
            <a:cxnSpLocks noChangeShapeType="1"/>
          </p:cNvCxnSpPr>
          <p:nvPr/>
        </p:nvCxnSpPr>
        <p:spPr bwMode="auto">
          <a:xfrm>
            <a:off x="5643563" y="2330450"/>
            <a:ext cx="0" cy="360363"/>
          </a:xfrm>
          <a:prstGeom prst="line">
            <a:avLst/>
          </a:prstGeom>
          <a:noFill/>
          <a:ln w="28575" algn="ctr">
            <a:solidFill>
              <a:schemeClr val="tx1"/>
            </a:solidFill>
            <a:round/>
            <a:headEnd/>
            <a:tailEnd/>
          </a:ln>
        </p:spPr>
      </p:cxnSp>
      <p:cxnSp>
        <p:nvCxnSpPr>
          <p:cNvPr id="95242" name="直接连接符 13"/>
          <p:cNvCxnSpPr>
            <a:cxnSpLocks noChangeShapeType="1"/>
          </p:cNvCxnSpPr>
          <p:nvPr/>
        </p:nvCxnSpPr>
        <p:spPr bwMode="auto">
          <a:xfrm>
            <a:off x="7875588" y="2330450"/>
            <a:ext cx="0" cy="360363"/>
          </a:xfrm>
          <a:prstGeom prst="line">
            <a:avLst/>
          </a:prstGeom>
          <a:noFill/>
          <a:ln w="28575" algn="ctr">
            <a:solidFill>
              <a:schemeClr val="tx1"/>
            </a:solidFill>
            <a:round/>
            <a:headEnd/>
            <a:tailEnd/>
          </a:ln>
        </p:spPr>
      </p:cxnSp>
      <p:cxnSp>
        <p:nvCxnSpPr>
          <p:cNvPr id="95243" name="直接连接符 14"/>
          <p:cNvCxnSpPr>
            <a:cxnSpLocks noChangeShapeType="1"/>
          </p:cNvCxnSpPr>
          <p:nvPr/>
        </p:nvCxnSpPr>
        <p:spPr bwMode="auto">
          <a:xfrm>
            <a:off x="1173163" y="2330450"/>
            <a:ext cx="6702425" cy="0"/>
          </a:xfrm>
          <a:prstGeom prst="line">
            <a:avLst/>
          </a:prstGeom>
          <a:noFill/>
          <a:ln w="28575" algn="ctr">
            <a:solidFill>
              <a:schemeClr val="tx1"/>
            </a:solidFill>
            <a:round/>
            <a:headEnd/>
            <a:tailEnd/>
          </a:ln>
        </p:spPr>
      </p:cxnSp>
      <p:cxnSp>
        <p:nvCxnSpPr>
          <p:cNvPr id="95244" name="直接连接符 15"/>
          <p:cNvCxnSpPr>
            <a:cxnSpLocks noChangeShapeType="1"/>
          </p:cNvCxnSpPr>
          <p:nvPr/>
        </p:nvCxnSpPr>
        <p:spPr bwMode="auto">
          <a:xfrm>
            <a:off x="4560888" y="1968500"/>
            <a:ext cx="0" cy="360363"/>
          </a:xfrm>
          <a:prstGeom prst="line">
            <a:avLst/>
          </a:prstGeom>
          <a:noFill/>
          <a:ln w="28575" algn="ctr">
            <a:solidFill>
              <a:schemeClr val="tx1"/>
            </a:solidFill>
            <a:round/>
            <a:headEnd/>
            <a:tailEnd/>
          </a:ln>
        </p:spPr>
      </p:cxnSp>
      <p:sp>
        <p:nvSpPr>
          <p:cNvPr id="95245" name="标题 1"/>
          <p:cNvSpPr txBox="1">
            <a:spLocks/>
          </p:cNvSpPr>
          <p:nvPr/>
        </p:nvSpPr>
        <p:spPr bwMode="auto">
          <a:xfrm>
            <a:off x="179388" y="4005263"/>
            <a:ext cx="2016125" cy="1871662"/>
          </a:xfrm>
          <a:prstGeom prst="rect">
            <a:avLst/>
          </a:prstGeom>
          <a:noFill/>
          <a:ln w="9525">
            <a:noFill/>
            <a:miter lim="800000"/>
            <a:headEnd/>
            <a:tailEnd/>
          </a:ln>
        </p:spPr>
        <p:txBody>
          <a:bodyPr/>
          <a:lstStyle/>
          <a:p>
            <a:pPr algn="dist" eaLnBrk="0" hangingPunct="0"/>
            <a:r>
              <a:rPr lang="zh-CN" altLang="en-US" sz="2800">
                <a:ea typeface="黑体" pitchFamily="49" charset="-122"/>
                <a:cs typeface="Arial" charset="0"/>
              </a:rPr>
              <a:t>标准数据上传下载，定量特征提取</a:t>
            </a:r>
          </a:p>
        </p:txBody>
      </p:sp>
      <p:sp>
        <p:nvSpPr>
          <p:cNvPr id="95246" name="标题 1"/>
          <p:cNvSpPr txBox="1">
            <a:spLocks/>
          </p:cNvSpPr>
          <p:nvPr/>
        </p:nvSpPr>
        <p:spPr bwMode="auto">
          <a:xfrm>
            <a:off x="2411413" y="4005263"/>
            <a:ext cx="2016125" cy="1871662"/>
          </a:xfrm>
          <a:prstGeom prst="rect">
            <a:avLst/>
          </a:prstGeom>
          <a:noFill/>
          <a:ln w="9525">
            <a:noFill/>
            <a:miter lim="800000"/>
            <a:headEnd/>
            <a:tailEnd/>
          </a:ln>
        </p:spPr>
        <p:txBody>
          <a:bodyPr/>
          <a:lstStyle/>
          <a:p>
            <a:pPr algn="dist" eaLnBrk="0" hangingPunct="0"/>
            <a:r>
              <a:rPr lang="zh-CN" altLang="en-US" sz="2800">
                <a:ea typeface="黑体" pitchFamily="49" charset="-122"/>
                <a:cs typeface="Arial" charset="0"/>
              </a:rPr>
              <a:t>输入输出的标准化，实时在线分析</a:t>
            </a:r>
          </a:p>
        </p:txBody>
      </p:sp>
      <p:sp>
        <p:nvSpPr>
          <p:cNvPr id="95247" name="标题 1"/>
          <p:cNvSpPr txBox="1">
            <a:spLocks/>
          </p:cNvSpPr>
          <p:nvPr/>
        </p:nvSpPr>
        <p:spPr bwMode="auto">
          <a:xfrm>
            <a:off x="4643438" y="4005263"/>
            <a:ext cx="2016125" cy="1871662"/>
          </a:xfrm>
          <a:prstGeom prst="rect">
            <a:avLst/>
          </a:prstGeom>
          <a:noFill/>
          <a:ln w="9525">
            <a:noFill/>
            <a:miter lim="800000"/>
            <a:headEnd/>
            <a:tailEnd/>
          </a:ln>
        </p:spPr>
        <p:txBody>
          <a:bodyPr/>
          <a:lstStyle/>
          <a:p>
            <a:pPr algn="dist" eaLnBrk="0" hangingPunct="0"/>
            <a:r>
              <a:rPr lang="zh-CN" altLang="en-US" sz="2800">
                <a:ea typeface="黑体" pitchFamily="49" charset="-122"/>
                <a:cs typeface="Arial" charset="0"/>
              </a:rPr>
              <a:t>预测模型封装下载，软件在线测试</a:t>
            </a:r>
          </a:p>
        </p:txBody>
      </p:sp>
      <p:sp>
        <p:nvSpPr>
          <p:cNvPr id="95248" name="标题 1"/>
          <p:cNvSpPr txBox="1">
            <a:spLocks/>
          </p:cNvSpPr>
          <p:nvPr/>
        </p:nvSpPr>
        <p:spPr bwMode="auto">
          <a:xfrm>
            <a:off x="6875463" y="4005263"/>
            <a:ext cx="2017712" cy="1871662"/>
          </a:xfrm>
          <a:prstGeom prst="rect">
            <a:avLst/>
          </a:prstGeom>
          <a:noFill/>
          <a:ln w="9525">
            <a:noFill/>
            <a:miter lim="800000"/>
            <a:headEnd/>
            <a:tailEnd/>
          </a:ln>
        </p:spPr>
        <p:txBody>
          <a:bodyPr/>
          <a:lstStyle/>
          <a:p>
            <a:pPr algn="dist" eaLnBrk="0" hangingPunct="0"/>
            <a:r>
              <a:rPr lang="zh-CN" altLang="en-US" sz="2800">
                <a:ea typeface="黑体" pitchFamily="49" charset="-122"/>
                <a:cs typeface="Arial" charset="0"/>
              </a:rPr>
              <a:t>提供开发人员在线互动交流空间</a:t>
            </a:r>
          </a:p>
        </p:txBody>
      </p:sp>
      <p:sp>
        <p:nvSpPr>
          <p:cNvPr id="95249" name="标题 1"/>
          <p:cNvSpPr txBox="1">
            <a:spLocks/>
          </p:cNvSpPr>
          <p:nvPr/>
        </p:nvSpPr>
        <p:spPr bwMode="auto">
          <a:xfrm>
            <a:off x="2124075" y="5732463"/>
            <a:ext cx="4895850" cy="720725"/>
          </a:xfrm>
          <a:prstGeom prst="rect">
            <a:avLst/>
          </a:prstGeom>
          <a:noFill/>
          <a:ln w="9525">
            <a:noFill/>
            <a:miter lim="800000"/>
            <a:headEnd/>
            <a:tailEnd/>
          </a:ln>
        </p:spPr>
        <p:txBody>
          <a:bodyPr/>
          <a:lstStyle/>
          <a:p>
            <a:pPr algn="dist" eaLnBrk="0" hangingPunct="0"/>
            <a:endParaRPr lang="zh-CN" altLang="en-US" sz="2800">
              <a:ea typeface="黑体" pitchFamily="49" charset="-122"/>
              <a:cs typeface="Arial" charset="0"/>
            </a:endParaRPr>
          </a:p>
        </p:txBody>
      </p:sp>
      <p:sp>
        <p:nvSpPr>
          <p:cNvPr id="95250" name="Rectangle 3"/>
          <p:cNvSpPr txBox="1">
            <a:spLocks noChangeArrowheads="1"/>
          </p:cNvSpPr>
          <p:nvPr/>
        </p:nvSpPr>
        <p:spPr bwMode="auto">
          <a:xfrm>
            <a:off x="101600" y="5805488"/>
            <a:ext cx="8934450" cy="554037"/>
          </a:xfrm>
          <a:prstGeom prst="rect">
            <a:avLst/>
          </a:prstGeom>
          <a:noFill/>
          <a:ln w="25400">
            <a:solidFill>
              <a:srgbClr val="FFFF00"/>
            </a:solidFill>
            <a:miter lim="800000"/>
            <a:headEnd/>
            <a:tailEnd/>
          </a:ln>
        </p:spPr>
        <p:txBody>
          <a:bodyPr lIns="91404" tIns="45704" rIns="91404" bIns="45704">
            <a:spAutoFit/>
          </a:bodyPr>
          <a:lstStyle/>
          <a:p>
            <a:pPr algn="dist" defTabSz="0" eaLnBrk="0" hangingPunct="0">
              <a:spcBef>
                <a:spcPct val="20000"/>
              </a:spcBef>
              <a:buFont typeface="Wingdings" pitchFamily="2" charset="2"/>
              <a:buNone/>
            </a:pPr>
            <a:r>
              <a:rPr lang="zh-CN" altLang="en-US" sz="3000">
                <a:ea typeface="黑体" pitchFamily="49" charset="-122"/>
                <a:cs typeface="Arial" charset="0"/>
                <a:sym typeface="Times New Roman" pitchFamily="18" charset="0"/>
              </a:rPr>
              <a:t>促进影像组学关键技术研究与临床转化开展</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txBox="1">
            <a:spLocks/>
          </p:cNvSpPr>
          <p:nvPr/>
        </p:nvSpPr>
        <p:spPr bwMode="auto">
          <a:xfrm>
            <a:off x="34925" y="34925"/>
            <a:ext cx="9037638" cy="730250"/>
          </a:xfrm>
          <a:prstGeom prst="rect">
            <a:avLst/>
          </a:prstGeom>
          <a:noFill/>
          <a:ln w="9525">
            <a:noFill/>
            <a:miter lim="800000"/>
            <a:headEnd/>
            <a:tailEnd/>
          </a:ln>
        </p:spPr>
        <p:txBody>
          <a:bodyPr lIns="91404" tIns="45704" rIns="91404" bIns="45704"/>
          <a:lstStyle/>
          <a:p>
            <a:pPr eaLnBrk="0" hangingPunct="0"/>
            <a:r>
              <a:rPr lang="zh-CN" altLang="en-US" sz="3600">
                <a:solidFill>
                  <a:srgbClr val="FFFF00"/>
                </a:solidFill>
                <a:ea typeface="黑体" pitchFamily="49" charset="-122"/>
                <a:cs typeface="Arial" charset="0"/>
              </a:rPr>
              <a:t>共享交流平台</a:t>
            </a:r>
            <a:r>
              <a:rPr lang="en-US" altLang="zh-CN" sz="3600">
                <a:solidFill>
                  <a:srgbClr val="FFFF00"/>
                </a:solidFill>
                <a:ea typeface="黑体" pitchFamily="49" charset="-122"/>
                <a:cs typeface="Arial" charset="0"/>
              </a:rPr>
              <a:t>(2/3)</a:t>
            </a:r>
          </a:p>
        </p:txBody>
      </p:sp>
      <p:sp>
        <p:nvSpPr>
          <p:cNvPr id="6" name="Rectangle 3"/>
          <p:cNvSpPr txBox="1">
            <a:spLocks noChangeArrowheads="1"/>
          </p:cNvSpPr>
          <p:nvPr/>
        </p:nvSpPr>
        <p:spPr bwMode="auto">
          <a:xfrm>
            <a:off x="611188" y="2565400"/>
            <a:ext cx="1873250"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数据上传特征提取</a:t>
            </a:r>
            <a:endParaRPr lang="zh-CN" altLang="en-US" b="0" kern="0" dirty="0">
              <a:solidFill>
                <a:schemeClr val="tx1"/>
              </a:solidFill>
              <a:cs typeface="Arial" panose="020B0604020202020204" pitchFamily="34" charset="0"/>
              <a:sym typeface="Arial" pitchFamily="34" charset="0"/>
            </a:endParaRPr>
          </a:p>
        </p:txBody>
      </p:sp>
      <p:sp>
        <p:nvSpPr>
          <p:cNvPr id="8" name="Rectangle 3"/>
          <p:cNvSpPr txBox="1">
            <a:spLocks noChangeArrowheads="1"/>
          </p:cNvSpPr>
          <p:nvPr/>
        </p:nvSpPr>
        <p:spPr bwMode="auto">
          <a:xfrm>
            <a:off x="3635375" y="2565400"/>
            <a:ext cx="1873250"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预测模型训练验证</a:t>
            </a:r>
            <a:endParaRPr lang="zh-CN" altLang="en-US" b="0" kern="0" dirty="0">
              <a:solidFill>
                <a:schemeClr val="tx1"/>
              </a:solidFill>
              <a:cs typeface="Arial" panose="020B0604020202020204" pitchFamily="34" charset="0"/>
              <a:sym typeface="Arial" pitchFamily="34" charset="0"/>
            </a:endParaRPr>
          </a:p>
        </p:txBody>
      </p:sp>
      <p:sp>
        <p:nvSpPr>
          <p:cNvPr id="9" name="Rectangle 3"/>
          <p:cNvSpPr txBox="1">
            <a:spLocks noChangeArrowheads="1"/>
          </p:cNvSpPr>
          <p:nvPr/>
        </p:nvSpPr>
        <p:spPr bwMode="auto">
          <a:xfrm>
            <a:off x="6659563" y="2571750"/>
            <a:ext cx="1873250" cy="954088"/>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软件测试</a:t>
            </a:r>
            <a:endParaRPr lang="en-US" altLang="zh-CN" b="0" kern="0" dirty="0" smtClean="0">
              <a:solidFill>
                <a:schemeClr val="tx1"/>
              </a:solidFill>
              <a:cs typeface="Arial" panose="020B0604020202020204" pitchFamily="34" charset="0"/>
              <a:sym typeface="Arial" pitchFamily="34" charset="0"/>
            </a:endParaRPr>
          </a:p>
          <a:p>
            <a:pPr marL="0" indent="0" algn="dist">
              <a:spcBef>
                <a:spcPct val="0"/>
              </a:spcBef>
              <a:buFont typeface="Wingdings" pitchFamily="2" charset="2"/>
              <a:buNone/>
              <a:defRPr/>
            </a:pPr>
            <a:r>
              <a:rPr lang="zh-CN" altLang="en-US" b="0" kern="0" dirty="0" smtClean="0">
                <a:solidFill>
                  <a:schemeClr val="tx1"/>
                </a:solidFill>
                <a:cs typeface="Arial" panose="020B0604020202020204" pitchFamily="34" charset="0"/>
                <a:sym typeface="Arial" pitchFamily="34" charset="0"/>
              </a:rPr>
              <a:t>辅助诊断</a:t>
            </a:r>
            <a:endParaRPr lang="zh-CN" altLang="en-US" b="0" kern="0" dirty="0">
              <a:solidFill>
                <a:schemeClr val="tx1"/>
              </a:solidFill>
              <a:cs typeface="Arial" panose="020B0604020202020204" pitchFamily="34" charset="0"/>
              <a:sym typeface="Arial" pitchFamily="34" charset="0"/>
            </a:endParaRPr>
          </a:p>
        </p:txBody>
      </p:sp>
      <p:grpSp>
        <p:nvGrpSpPr>
          <p:cNvPr id="96261" name="组合 37"/>
          <p:cNvGrpSpPr>
            <a:grpSpLocks/>
          </p:cNvGrpSpPr>
          <p:nvPr/>
        </p:nvGrpSpPr>
        <p:grpSpPr bwMode="auto">
          <a:xfrm>
            <a:off x="3563938" y="3678238"/>
            <a:ext cx="1817687" cy="1368425"/>
            <a:chOff x="5449509" y="605234"/>
            <a:chExt cx="2308696" cy="1766291"/>
          </a:xfrm>
        </p:grpSpPr>
        <p:pic>
          <p:nvPicPr>
            <p:cNvPr id="96354" name="Picture 2" descr="E:\yunpan\work\紧急\工作计划\tooopen_sy_120987278867.jpg"/>
            <p:cNvPicPr>
              <a:picLocks noChangeAspect="1" noChangeArrowheads="1"/>
            </p:cNvPicPr>
            <p:nvPr/>
          </p:nvPicPr>
          <p:blipFill>
            <a:blip r:embed="rId2">
              <a:clrChange>
                <a:clrFrom>
                  <a:srgbClr val="1A1915"/>
                </a:clrFrom>
                <a:clrTo>
                  <a:srgbClr val="1A1915">
                    <a:alpha val="0"/>
                  </a:srgbClr>
                </a:clrTo>
              </a:clrChange>
            </a:blip>
            <a:srcRect l="71706" t="48653" r="6442" b="38255"/>
            <a:stretch>
              <a:fillRect/>
            </a:stretch>
          </p:blipFill>
          <p:spPr bwMode="auto">
            <a:xfrm>
              <a:off x="6777130" y="1520625"/>
              <a:ext cx="981075" cy="850900"/>
            </a:xfrm>
            <a:prstGeom prst="rect">
              <a:avLst/>
            </a:prstGeom>
            <a:noFill/>
            <a:ln w="9525">
              <a:noFill/>
              <a:miter lim="800000"/>
              <a:headEnd/>
              <a:tailEnd/>
            </a:ln>
          </p:spPr>
        </p:pic>
        <p:pic>
          <p:nvPicPr>
            <p:cNvPr id="96355" name="Picture 7" descr="http://www.people.com.cn/mediafile/pic/20130515/91/6385210986285871259.jpg"/>
            <p:cNvPicPr>
              <a:picLocks noChangeAspect="1" noChangeArrowheads="1"/>
            </p:cNvPicPr>
            <p:nvPr/>
          </p:nvPicPr>
          <p:blipFill>
            <a:blip r:embed="rId3">
              <a:clrChange>
                <a:clrFrom>
                  <a:srgbClr val="FFFFFF"/>
                </a:clrFrom>
                <a:clrTo>
                  <a:srgbClr val="FFFFFF">
                    <a:alpha val="0"/>
                  </a:srgbClr>
                </a:clrTo>
              </a:clrChange>
            </a:blip>
            <a:srcRect r="28262"/>
            <a:stretch>
              <a:fillRect/>
            </a:stretch>
          </p:blipFill>
          <p:spPr bwMode="auto">
            <a:xfrm>
              <a:off x="6936517" y="605234"/>
              <a:ext cx="587375" cy="795337"/>
            </a:xfrm>
            <a:prstGeom prst="rect">
              <a:avLst/>
            </a:prstGeom>
            <a:noFill/>
            <a:ln w="9525">
              <a:noFill/>
              <a:miter lim="800000"/>
              <a:headEnd/>
              <a:tailEnd/>
            </a:ln>
          </p:spPr>
        </p:pic>
        <p:pic>
          <p:nvPicPr>
            <p:cNvPr id="96356" name="Picture 2" descr="E:\yunpan\work\紧急\工作计划\tooopen_sy_120987278867.jpg"/>
            <p:cNvPicPr>
              <a:picLocks noChangeAspect="1" noChangeArrowheads="1"/>
            </p:cNvPicPr>
            <p:nvPr/>
          </p:nvPicPr>
          <p:blipFill>
            <a:blip r:embed="rId2">
              <a:clrChange>
                <a:clrFrom>
                  <a:srgbClr val="1A1915"/>
                </a:clrFrom>
                <a:clrTo>
                  <a:srgbClr val="1A1915">
                    <a:alpha val="0"/>
                  </a:srgbClr>
                </a:clrTo>
              </a:clrChange>
            </a:blip>
            <a:srcRect l="6290" t="27020" r="71599" b="63126"/>
            <a:stretch>
              <a:fillRect/>
            </a:stretch>
          </p:blipFill>
          <p:spPr bwMode="auto">
            <a:xfrm>
              <a:off x="5449509" y="1385986"/>
              <a:ext cx="1328737" cy="855662"/>
            </a:xfrm>
            <a:prstGeom prst="rect">
              <a:avLst/>
            </a:prstGeom>
            <a:noFill/>
            <a:ln w="9525">
              <a:noFill/>
              <a:miter lim="800000"/>
              <a:headEnd/>
              <a:tailEnd/>
            </a:ln>
          </p:spPr>
        </p:pic>
        <p:pic>
          <p:nvPicPr>
            <p:cNvPr id="96357" name="Picture 2" descr="E:\yunpan\work\紧急\工作计划\tooopen_sy_120987278867.jpg"/>
            <p:cNvPicPr>
              <a:picLocks noChangeAspect="1" noChangeArrowheads="1"/>
            </p:cNvPicPr>
            <p:nvPr/>
          </p:nvPicPr>
          <p:blipFill>
            <a:blip r:embed="rId2">
              <a:clrChange>
                <a:clrFrom>
                  <a:srgbClr val="1E1D19"/>
                </a:clrFrom>
                <a:clrTo>
                  <a:srgbClr val="1E1D19">
                    <a:alpha val="0"/>
                  </a:srgbClr>
                </a:clrTo>
              </a:clrChange>
            </a:blip>
            <a:srcRect l="43747" t="4008" r="43712" b="88766"/>
            <a:stretch>
              <a:fillRect/>
            </a:stretch>
          </p:blipFill>
          <p:spPr bwMode="auto">
            <a:xfrm>
              <a:off x="5835069" y="625078"/>
              <a:ext cx="792162" cy="660400"/>
            </a:xfrm>
            <a:prstGeom prst="rect">
              <a:avLst/>
            </a:prstGeom>
            <a:noFill/>
            <a:ln w="9525">
              <a:noFill/>
              <a:miter lim="800000"/>
              <a:headEnd/>
              <a:tailEnd/>
            </a:ln>
          </p:spPr>
        </p:pic>
      </p:grpSp>
      <p:pic>
        <p:nvPicPr>
          <p:cNvPr id="96262" name="Picture 3"/>
          <p:cNvPicPr>
            <a:picLocks noChangeAspect="1" noChangeArrowheads="1"/>
          </p:cNvPicPr>
          <p:nvPr/>
        </p:nvPicPr>
        <p:blipFill>
          <a:blip r:embed="rId4"/>
          <a:srcRect/>
          <a:stretch>
            <a:fillRect/>
          </a:stretch>
        </p:blipFill>
        <p:spPr bwMode="auto">
          <a:xfrm>
            <a:off x="6732588" y="5427663"/>
            <a:ext cx="1749425" cy="1169987"/>
          </a:xfrm>
          <a:prstGeom prst="rect">
            <a:avLst/>
          </a:prstGeom>
          <a:noFill/>
          <a:ln w="9525">
            <a:noFill/>
            <a:miter lim="800000"/>
            <a:headEnd/>
            <a:tailEnd/>
          </a:ln>
        </p:spPr>
      </p:pic>
      <p:sp>
        <p:nvSpPr>
          <p:cNvPr id="42" name="下箭头 41"/>
          <p:cNvSpPr/>
          <p:nvPr/>
        </p:nvSpPr>
        <p:spPr bwMode="auto">
          <a:xfrm rot="16200000">
            <a:off x="2777332" y="2791619"/>
            <a:ext cx="647700" cy="515937"/>
          </a:xfrm>
          <a:prstGeom prst="downArrow">
            <a:avLst/>
          </a:prstGeom>
          <a:noFill/>
          <a:ln w="38100" cap="flat" cmpd="sng" algn="ctr">
            <a:solidFill>
              <a:srgbClr val="FFFF00"/>
            </a:solidFill>
            <a:prstDash val="solid"/>
            <a:round/>
            <a:headEnd type="none" w="med" len="med"/>
            <a:tailEnd type="none" w="med" len="med"/>
          </a:ln>
          <a:effectLst/>
        </p:spPr>
        <p:txBody>
          <a:bodyPr lIns="96167" tIns="48084" rIns="96167" bIns="48084"/>
          <a:lstStyle/>
          <a:p>
            <a:pPr>
              <a:defRPr/>
            </a:pPr>
            <a:endParaRPr lang="zh-CN" altLang="en-US" sz="2800" b="1">
              <a:solidFill>
                <a:schemeClr val="bg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43" name="下箭头 42"/>
          <p:cNvSpPr/>
          <p:nvPr/>
        </p:nvSpPr>
        <p:spPr bwMode="auto">
          <a:xfrm rot="16200000">
            <a:off x="5730082" y="2791619"/>
            <a:ext cx="647700" cy="515937"/>
          </a:xfrm>
          <a:prstGeom prst="downArrow">
            <a:avLst/>
          </a:prstGeom>
          <a:noFill/>
          <a:ln w="38100" cap="flat" cmpd="sng" algn="ctr">
            <a:solidFill>
              <a:srgbClr val="FFFF00"/>
            </a:solidFill>
            <a:prstDash val="solid"/>
            <a:round/>
            <a:headEnd type="none" w="med" len="med"/>
            <a:tailEnd type="none" w="med" len="med"/>
          </a:ln>
          <a:effectLst/>
        </p:spPr>
        <p:txBody>
          <a:bodyPr lIns="96167" tIns="48084" rIns="96167" bIns="48084"/>
          <a:lstStyle/>
          <a:p>
            <a:pPr>
              <a:defRPr/>
            </a:pPr>
            <a:endParaRPr lang="zh-CN" altLang="en-US" sz="2800" b="1">
              <a:solidFill>
                <a:schemeClr val="bg1"/>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46" name="Rectangle 3"/>
          <p:cNvSpPr txBox="1">
            <a:spLocks noChangeArrowheads="1"/>
          </p:cNvSpPr>
          <p:nvPr/>
        </p:nvSpPr>
        <p:spPr bwMode="auto">
          <a:xfrm>
            <a:off x="539750" y="931863"/>
            <a:ext cx="8064500" cy="1201737"/>
          </a:xfrm>
          <a:prstGeom prst="rect">
            <a:avLst/>
          </a:prstGeom>
          <a:noFill/>
          <a:ln w="25400">
            <a:solidFill>
              <a:srgbClr val="FFFF00"/>
            </a:solidFill>
            <a:miter lim="800000"/>
            <a:headEnd/>
            <a:tailEnd/>
          </a:ln>
          <a:extLst/>
        </p:spPr>
        <p:txBody>
          <a:bodyPr lIns="91404" tIns="45704" rIns="91404" bIns="45704">
            <a:spAutoFit/>
          </a:bodyPr>
          <a:lstStyle>
            <a:lvl1pPr marL="342865" indent="-342865" algn="l" defTabSz="0" rtl="0" eaLnBrk="0" fontAlgn="base" hangingPunct="0">
              <a:spcBef>
                <a:spcPct val="20000"/>
              </a:spcBef>
              <a:spcAft>
                <a:spcPct val="0"/>
              </a:spcAft>
              <a:buFont typeface="Wingdings" pitchFamily="2" charset="2"/>
              <a:buChar char="l"/>
              <a:defRPr sz="2800" b="1" baseline="0">
                <a:solidFill>
                  <a:schemeClr val="bg1"/>
                </a:solidFill>
                <a:latin typeface="Arial" panose="020B0604020202020204" pitchFamily="34" charset="0"/>
                <a:ea typeface="黑体" panose="02010609060101010101" pitchFamily="49" charset="-122"/>
                <a:cs typeface="+mn-cs"/>
                <a:sym typeface="Times New Roman" pitchFamily="18" charset="0"/>
              </a:defRPr>
            </a:lvl1pPr>
            <a:lvl2pPr marL="742875" indent="-285722" algn="l" defTabSz="0" rtl="0" eaLnBrk="0" fontAlgn="base" hangingPunct="0">
              <a:spcBef>
                <a:spcPct val="20000"/>
              </a:spcBef>
              <a:spcAft>
                <a:spcPct val="0"/>
              </a:spcAft>
              <a:buFont typeface="Wingdings" pitchFamily="2" charset="2"/>
              <a:buChar char="Ø"/>
              <a:defRPr sz="2400" b="1" baseline="0">
                <a:solidFill>
                  <a:schemeClr val="bg1"/>
                </a:solidFill>
                <a:latin typeface="Arial" panose="020B0604020202020204" pitchFamily="34" charset="0"/>
                <a:ea typeface="黑体" panose="02010609060101010101" pitchFamily="49" charset="-122"/>
                <a:sym typeface="Times New Roman" pitchFamily="18" charset="0"/>
              </a:defRPr>
            </a:lvl2pPr>
            <a:lvl3pPr marL="1142885" indent="-228577" algn="l" defTabSz="0" rtl="0" eaLnBrk="0" fontAlgn="base" hangingPunct="0">
              <a:spcBef>
                <a:spcPct val="20000"/>
              </a:spcBef>
              <a:spcAft>
                <a:spcPct val="0"/>
              </a:spcAft>
              <a:buFont typeface="Wingdings" pitchFamily="2" charset="2"/>
              <a:buChar char="•"/>
              <a:defRPr sz="2400" b="1">
                <a:solidFill>
                  <a:schemeClr val="tx1"/>
                </a:solidFill>
                <a:latin typeface="+mn-lt"/>
                <a:ea typeface="宋体" pitchFamily="2" charset="-122"/>
                <a:sym typeface="Times New Roman" pitchFamily="18" charset="0"/>
              </a:defRPr>
            </a:lvl3pPr>
            <a:lvl4pPr marL="1600040"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4pPr>
            <a:lvl5pPr marL="2057194"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5pPr>
            <a:lvl6pPr marL="2514348"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6pPr>
            <a:lvl7pPr marL="2971503"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7pPr>
            <a:lvl8pPr marL="3428657"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8pPr>
            <a:lvl9pPr marL="3885812" indent="-228577" algn="l" defTabSz="0" rtl="0" eaLnBrk="0" fontAlgn="base" hangingPunct="0">
              <a:spcBef>
                <a:spcPct val="20000"/>
              </a:spcBef>
              <a:spcAft>
                <a:spcPct val="0"/>
              </a:spcAft>
              <a:buFont typeface="Wingdings" pitchFamily="2" charset="2"/>
              <a:buChar char="»"/>
              <a:defRPr sz="2000" b="1">
                <a:solidFill>
                  <a:schemeClr val="tx1"/>
                </a:solidFill>
                <a:latin typeface="+mn-lt"/>
                <a:ea typeface="宋体" pitchFamily="2" charset="-122"/>
                <a:sym typeface="Times New Roman" pitchFamily="18" charset="0"/>
              </a:defRPr>
            </a:lvl9pPr>
          </a:lstStyle>
          <a:p>
            <a:pPr marL="0" indent="0" algn="dist">
              <a:spcBef>
                <a:spcPct val="0"/>
              </a:spcBef>
              <a:buFont typeface="Wingdings" pitchFamily="2" charset="2"/>
              <a:buNone/>
              <a:defRPr/>
            </a:pPr>
            <a:r>
              <a:rPr lang="zh-CN" altLang="en-US" sz="3600" b="0" kern="0" dirty="0" smtClean="0">
                <a:solidFill>
                  <a:srgbClr val="FFFF00"/>
                </a:solidFill>
                <a:cs typeface="Arial" panose="020B0604020202020204" pitchFamily="34" charset="0"/>
                <a:sym typeface="Arial" pitchFamily="34" charset="0"/>
              </a:rPr>
              <a:t>实现从数据特征智能抽取到智能辅助诊断分析的全流程在线影像组学分析</a:t>
            </a:r>
            <a:endParaRPr lang="zh-CN" altLang="en-US" sz="3600" b="0" kern="0" dirty="0">
              <a:solidFill>
                <a:srgbClr val="FFFF00"/>
              </a:solidFill>
              <a:cs typeface="Arial" panose="020B0604020202020204" pitchFamily="34" charset="0"/>
              <a:sym typeface="Arial" pitchFamily="34" charset="0"/>
            </a:endParaRPr>
          </a:p>
        </p:txBody>
      </p:sp>
      <p:pic>
        <p:nvPicPr>
          <p:cNvPr id="96266" name="Picture 2"/>
          <p:cNvPicPr>
            <a:picLocks noChangeAspect="1" noChangeArrowheads="1"/>
          </p:cNvPicPr>
          <p:nvPr/>
        </p:nvPicPr>
        <p:blipFill>
          <a:blip r:embed="rId5"/>
          <a:srcRect/>
          <a:stretch>
            <a:fillRect/>
          </a:stretch>
        </p:blipFill>
        <p:spPr bwMode="auto">
          <a:xfrm>
            <a:off x="6732588" y="3751263"/>
            <a:ext cx="1749425" cy="1252537"/>
          </a:xfrm>
          <a:prstGeom prst="rect">
            <a:avLst/>
          </a:prstGeom>
          <a:noFill/>
          <a:ln w="9525">
            <a:noFill/>
            <a:miter lim="800000"/>
            <a:headEnd/>
            <a:tailEnd/>
          </a:ln>
        </p:spPr>
      </p:pic>
      <p:pic>
        <p:nvPicPr>
          <p:cNvPr id="96267" name="Picture 2"/>
          <p:cNvPicPr>
            <a:picLocks noChangeAspect="1" noChangeArrowheads="1"/>
          </p:cNvPicPr>
          <p:nvPr/>
        </p:nvPicPr>
        <p:blipFill>
          <a:blip r:embed="rId6"/>
          <a:srcRect l="50000" t="6290"/>
          <a:stretch>
            <a:fillRect/>
          </a:stretch>
        </p:blipFill>
        <p:spPr bwMode="auto">
          <a:xfrm>
            <a:off x="3746500" y="5300663"/>
            <a:ext cx="1614488" cy="1296987"/>
          </a:xfrm>
          <a:prstGeom prst="rect">
            <a:avLst/>
          </a:prstGeom>
          <a:noFill/>
          <a:ln w="9525">
            <a:noFill/>
            <a:miter lim="800000"/>
            <a:headEnd/>
            <a:tailEnd/>
          </a:ln>
        </p:spPr>
      </p:pic>
      <p:pic>
        <p:nvPicPr>
          <p:cNvPr id="96268" name="Picture 7"/>
          <p:cNvPicPr>
            <a:picLocks noChangeAspect="1" noChangeArrowheads="1"/>
          </p:cNvPicPr>
          <p:nvPr/>
        </p:nvPicPr>
        <p:blipFill>
          <a:blip r:embed="rId7"/>
          <a:srcRect/>
          <a:stretch>
            <a:fillRect/>
          </a:stretch>
        </p:blipFill>
        <p:spPr bwMode="auto">
          <a:xfrm>
            <a:off x="714375" y="3702050"/>
            <a:ext cx="804863" cy="696913"/>
          </a:xfrm>
          <a:prstGeom prst="rect">
            <a:avLst/>
          </a:prstGeom>
          <a:noFill/>
          <a:ln w="25400">
            <a:solidFill>
              <a:srgbClr val="0070C0"/>
            </a:solidFill>
            <a:miter lim="800000"/>
            <a:headEnd/>
            <a:tailEnd/>
          </a:ln>
        </p:spPr>
      </p:pic>
      <p:pic>
        <p:nvPicPr>
          <p:cNvPr id="96269" name="Picture 8"/>
          <p:cNvPicPr>
            <a:picLocks noChangeAspect="1" noChangeArrowheads="1"/>
          </p:cNvPicPr>
          <p:nvPr/>
        </p:nvPicPr>
        <p:blipFill>
          <a:blip r:embed="rId8"/>
          <a:srcRect/>
          <a:stretch>
            <a:fillRect/>
          </a:stretch>
        </p:blipFill>
        <p:spPr bwMode="auto">
          <a:xfrm>
            <a:off x="1590675" y="3692525"/>
            <a:ext cx="779463" cy="706438"/>
          </a:xfrm>
          <a:prstGeom prst="rect">
            <a:avLst/>
          </a:prstGeom>
          <a:noFill/>
          <a:ln w="25400">
            <a:solidFill>
              <a:srgbClr val="0070C0"/>
            </a:solidFill>
            <a:miter lim="800000"/>
            <a:headEnd/>
            <a:tailEnd/>
          </a:ln>
        </p:spPr>
      </p:pic>
      <p:pic>
        <p:nvPicPr>
          <p:cNvPr id="96270" name="Picture 9"/>
          <p:cNvPicPr>
            <a:picLocks noChangeAspect="1" noChangeArrowheads="1"/>
          </p:cNvPicPr>
          <p:nvPr/>
        </p:nvPicPr>
        <p:blipFill>
          <a:blip r:embed="rId9"/>
          <a:srcRect/>
          <a:stretch>
            <a:fillRect/>
          </a:stretch>
        </p:blipFill>
        <p:spPr bwMode="auto">
          <a:xfrm>
            <a:off x="1619250" y="4476750"/>
            <a:ext cx="750888" cy="809625"/>
          </a:xfrm>
          <a:prstGeom prst="rect">
            <a:avLst/>
          </a:prstGeom>
          <a:noFill/>
          <a:ln w="25400">
            <a:solidFill>
              <a:srgbClr val="7030A0"/>
            </a:solidFill>
            <a:miter lim="800000"/>
            <a:headEnd/>
            <a:tailEnd/>
          </a:ln>
        </p:spPr>
      </p:pic>
      <p:grpSp>
        <p:nvGrpSpPr>
          <p:cNvPr id="96271" name="组合 27"/>
          <p:cNvGrpSpPr>
            <a:grpSpLocks/>
          </p:cNvGrpSpPr>
          <p:nvPr/>
        </p:nvGrpSpPr>
        <p:grpSpPr bwMode="auto">
          <a:xfrm>
            <a:off x="596900" y="4437063"/>
            <a:ext cx="912813" cy="858837"/>
            <a:chOff x="358152" y="4052820"/>
            <a:chExt cx="3091775" cy="2349623"/>
          </a:xfrm>
        </p:grpSpPr>
        <p:grpSp>
          <p:nvGrpSpPr>
            <p:cNvPr id="96273" name="组合 28"/>
            <p:cNvGrpSpPr>
              <a:grpSpLocks/>
            </p:cNvGrpSpPr>
            <p:nvPr/>
          </p:nvGrpSpPr>
          <p:grpSpPr bwMode="auto">
            <a:xfrm>
              <a:off x="770062" y="4161971"/>
              <a:ext cx="1186923" cy="1078021"/>
              <a:chOff x="1123256" y="4783088"/>
              <a:chExt cx="584449" cy="576064"/>
            </a:xfrm>
          </p:grpSpPr>
          <p:sp>
            <p:nvSpPr>
              <p:cNvPr id="99" name="矩形 98">
                <a:extLst/>
              </p:cNvPr>
              <p:cNvSpPr/>
              <p:nvPr/>
            </p:nvSpPr>
            <p:spPr>
              <a:xfrm>
                <a:off x="1124300" y="4782781"/>
                <a:ext cx="142974" cy="14389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0" name="矩形 99">
                <a:extLst/>
              </p:cNvPr>
              <p:cNvSpPr/>
              <p:nvPr/>
            </p:nvSpPr>
            <p:spPr>
              <a:xfrm>
                <a:off x="1275216" y="4782781"/>
                <a:ext cx="145623" cy="14389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1" name="矩形 100">
                <a:extLst/>
              </p:cNvPr>
              <p:cNvSpPr/>
              <p:nvPr/>
            </p:nvSpPr>
            <p:spPr>
              <a:xfrm>
                <a:off x="1410249" y="4782781"/>
                <a:ext cx="145621" cy="143892"/>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2" name="矩形 101">
                <a:extLst/>
              </p:cNvPr>
              <p:cNvSpPr/>
              <p:nvPr/>
            </p:nvSpPr>
            <p:spPr>
              <a:xfrm>
                <a:off x="1563813" y="4782781"/>
                <a:ext cx="142974" cy="143892"/>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3" name="矩形 102">
                <a:extLst/>
              </p:cNvPr>
              <p:cNvSpPr/>
              <p:nvPr/>
            </p:nvSpPr>
            <p:spPr>
              <a:xfrm>
                <a:off x="1124300" y="4935956"/>
                <a:ext cx="142974" cy="14389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4" name="矩形 103">
                <a:extLst/>
              </p:cNvPr>
              <p:cNvSpPr/>
              <p:nvPr/>
            </p:nvSpPr>
            <p:spPr>
              <a:xfrm>
                <a:off x="1275216" y="4935956"/>
                <a:ext cx="145623" cy="143892"/>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5" name="矩形 104">
                <a:extLst/>
              </p:cNvPr>
              <p:cNvSpPr/>
              <p:nvPr/>
            </p:nvSpPr>
            <p:spPr>
              <a:xfrm>
                <a:off x="1410249" y="4935956"/>
                <a:ext cx="145621" cy="14389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6" name="矩形 105">
                <a:extLst/>
              </p:cNvPr>
              <p:cNvSpPr/>
              <p:nvPr/>
            </p:nvSpPr>
            <p:spPr>
              <a:xfrm>
                <a:off x="1563813" y="4935956"/>
                <a:ext cx="142974" cy="143892"/>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7" name="矩形 106">
                <a:extLst/>
              </p:cNvPr>
              <p:cNvSpPr/>
              <p:nvPr/>
            </p:nvSpPr>
            <p:spPr>
              <a:xfrm>
                <a:off x="1124300" y="5070564"/>
                <a:ext cx="142974" cy="143892"/>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8" name="矩形 107">
                <a:extLst/>
              </p:cNvPr>
              <p:cNvSpPr/>
              <p:nvPr/>
            </p:nvSpPr>
            <p:spPr>
              <a:xfrm>
                <a:off x="1275216" y="5070564"/>
                <a:ext cx="145623" cy="14389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09" name="矩形 108">
                <a:extLst/>
              </p:cNvPr>
              <p:cNvSpPr/>
              <p:nvPr/>
            </p:nvSpPr>
            <p:spPr>
              <a:xfrm>
                <a:off x="1410249" y="5070564"/>
                <a:ext cx="145621" cy="143892"/>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0" name="矩形 109">
                <a:extLst/>
              </p:cNvPr>
              <p:cNvSpPr/>
              <p:nvPr/>
            </p:nvSpPr>
            <p:spPr>
              <a:xfrm>
                <a:off x="1563813" y="5070564"/>
                <a:ext cx="142974" cy="14389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1" name="矩形 110">
                <a:extLst/>
              </p:cNvPr>
              <p:cNvSpPr/>
              <p:nvPr/>
            </p:nvSpPr>
            <p:spPr>
              <a:xfrm>
                <a:off x="1124300" y="5214456"/>
                <a:ext cx="142974" cy="14389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2" name="矩形 111">
                <a:extLst/>
              </p:cNvPr>
              <p:cNvSpPr/>
              <p:nvPr/>
            </p:nvSpPr>
            <p:spPr>
              <a:xfrm>
                <a:off x="1275216" y="5214456"/>
                <a:ext cx="145623" cy="143892"/>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3" name="矩形 112">
                <a:extLst/>
              </p:cNvPr>
              <p:cNvSpPr/>
              <p:nvPr/>
            </p:nvSpPr>
            <p:spPr>
              <a:xfrm>
                <a:off x="1410249" y="5214456"/>
                <a:ext cx="145621" cy="14389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114" name="矩形 113">
                <a:extLst/>
              </p:cNvPr>
              <p:cNvSpPr/>
              <p:nvPr/>
            </p:nvSpPr>
            <p:spPr>
              <a:xfrm>
                <a:off x="1563813" y="5214456"/>
                <a:ext cx="142974" cy="14389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cxnSp>
            <p:nvCxnSpPr>
              <p:cNvPr id="96352" name="直接箭头连接符 114"/>
              <p:cNvCxnSpPr>
                <a:cxnSpLocks noChangeShapeType="1"/>
                <a:stCxn id="99" idx="1"/>
              </p:cNvCxnSpPr>
              <p:nvPr/>
            </p:nvCxnSpPr>
            <p:spPr bwMode="auto">
              <a:xfrm>
                <a:off x="1123256" y="4855096"/>
                <a:ext cx="288032" cy="0"/>
              </a:xfrm>
              <a:prstGeom prst="straightConnector1">
                <a:avLst/>
              </a:prstGeom>
              <a:noFill/>
              <a:ln w="9525" algn="ctr">
                <a:solidFill>
                  <a:srgbClr val="FF0000"/>
                </a:solidFill>
                <a:round/>
                <a:headEnd/>
                <a:tailEnd type="arrow" w="med" len="med"/>
              </a:ln>
            </p:spPr>
          </p:cxnSp>
          <p:cxnSp>
            <p:nvCxnSpPr>
              <p:cNvPr id="96353" name="直接箭头连接符 115"/>
              <p:cNvCxnSpPr>
                <a:cxnSpLocks noChangeShapeType="1"/>
              </p:cNvCxnSpPr>
              <p:nvPr/>
            </p:nvCxnSpPr>
            <p:spPr bwMode="auto">
              <a:xfrm>
                <a:off x="1419673" y="5287144"/>
                <a:ext cx="288032" cy="0"/>
              </a:xfrm>
              <a:prstGeom prst="straightConnector1">
                <a:avLst/>
              </a:prstGeom>
              <a:noFill/>
              <a:ln w="9525" algn="ctr">
                <a:solidFill>
                  <a:srgbClr val="FF0000"/>
                </a:solidFill>
                <a:round/>
                <a:headEnd/>
                <a:tailEnd type="arrow" w="med" len="med"/>
              </a:ln>
            </p:spPr>
          </p:cxnSp>
        </p:grpSp>
        <p:grpSp>
          <p:nvGrpSpPr>
            <p:cNvPr id="96274" name="组合 29"/>
            <p:cNvGrpSpPr>
              <a:grpSpLocks/>
            </p:cNvGrpSpPr>
            <p:nvPr/>
          </p:nvGrpSpPr>
          <p:grpSpPr bwMode="auto">
            <a:xfrm>
              <a:off x="2328368" y="4136093"/>
              <a:ext cx="1121559" cy="1161155"/>
              <a:chOff x="1834952" y="4783088"/>
              <a:chExt cx="584448" cy="576064"/>
            </a:xfrm>
          </p:grpSpPr>
          <p:sp>
            <p:nvSpPr>
              <p:cNvPr id="81" name="矩形 80">
                <a:extLst/>
              </p:cNvPr>
              <p:cNvSpPr/>
              <p:nvPr/>
            </p:nvSpPr>
            <p:spPr>
              <a:xfrm>
                <a:off x="1833787" y="4782713"/>
                <a:ext cx="145703" cy="144364"/>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2" name="矩形 81">
                <a:extLst/>
              </p:cNvPr>
              <p:cNvSpPr/>
              <p:nvPr/>
            </p:nvSpPr>
            <p:spPr>
              <a:xfrm>
                <a:off x="1985094" y="4782713"/>
                <a:ext cx="145703" cy="144364"/>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3" name="矩形 82">
                <a:extLst/>
              </p:cNvPr>
              <p:cNvSpPr/>
              <p:nvPr/>
            </p:nvSpPr>
            <p:spPr>
              <a:xfrm>
                <a:off x="2122391" y="4782713"/>
                <a:ext cx="145703" cy="14436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4" name="矩形 83">
                <a:extLst/>
              </p:cNvPr>
              <p:cNvSpPr/>
              <p:nvPr/>
            </p:nvSpPr>
            <p:spPr>
              <a:xfrm>
                <a:off x="2273697" y="4782713"/>
                <a:ext cx="145703" cy="144364"/>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5" name="矩形 84">
                <a:extLst/>
              </p:cNvPr>
              <p:cNvSpPr/>
              <p:nvPr/>
            </p:nvSpPr>
            <p:spPr>
              <a:xfrm>
                <a:off x="1833787" y="4935696"/>
                <a:ext cx="145703" cy="144362"/>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6" name="矩形 85">
                <a:extLst/>
              </p:cNvPr>
              <p:cNvSpPr/>
              <p:nvPr/>
            </p:nvSpPr>
            <p:spPr>
              <a:xfrm>
                <a:off x="1985094" y="4935696"/>
                <a:ext cx="145703" cy="14436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7" name="矩形 86">
                <a:extLst/>
              </p:cNvPr>
              <p:cNvSpPr/>
              <p:nvPr/>
            </p:nvSpPr>
            <p:spPr>
              <a:xfrm>
                <a:off x="2122391" y="4935696"/>
                <a:ext cx="145703" cy="14436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8" name="矩形 87">
                <a:extLst/>
              </p:cNvPr>
              <p:cNvSpPr/>
              <p:nvPr/>
            </p:nvSpPr>
            <p:spPr>
              <a:xfrm>
                <a:off x="2273697" y="4935696"/>
                <a:ext cx="145703" cy="14436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89" name="矩形 88">
                <a:extLst/>
              </p:cNvPr>
              <p:cNvSpPr/>
              <p:nvPr/>
            </p:nvSpPr>
            <p:spPr>
              <a:xfrm>
                <a:off x="1833787" y="5071440"/>
                <a:ext cx="145703" cy="14436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0" name="矩形 89">
                <a:extLst/>
              </p:cNvPr>
              <p:cNvSpPr/>
              <p:nvPr/>
            </p:nvSpPr>
            <p:spPr>
              <a:xfrm>
                <a:off x="1985094" y="5071440"/>
                <a:ext cx="145703" cy="144364"/>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1" name="矩形 90">
                <a:extLst/>
              </p:cNvPr>
              <p:cNvSpPr/>
              <p:nvPr/>
            </p:nvSpPr>
            <p:spPr>
              <a:xfrm>
                <a:off x="2122391" y="5071440"/>
                <a:ext cx="145703" cy="144364"/>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2" name="矩形 91">
                <a:extLst/>
              </p:cNvPr>
              <p:cNvSpPr/>
              <p:nvPr/>
            </p:nvSpPr>
            <p:spPr>
              <a:xfrm>
                <a:off x="2273697" y="5071440"/>
                <a:ext cx="145703" cy="144364"/>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3" name="矩形 92">
                <a:extLst/>
              </p:cNvPr>
              <p:cNvSpPr/>
              <p:nvPr/>
            </p:nvSpPr>
            <p:spPr>
              <a:xfrm>
                <a:off x="1833787" y="5215803"/>
                <a:ext cx="145703" cy="144362"/>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4" name="矩形 93">
                <a:extLst/>
              </p:cNvPr>
              <p:cNvSpPr/>
              <p:nvPr/>
            </p:nvSpPr>
            <p:spPr>
              <a:xfrm>
                <a:off x="1985094" y="5215803"/>
                <a:ext cx="145703" cy="144362"/>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5" name="矩形 94">
                <a:extLst/>
              </p:cNvPr>
              <p:cNvSpPr/>
              <p:nvPr/>
            </p:nvSpPr>
            <p:spPr>
              <a:xfrm>
                <a:off x="2122391" y="5215803"/>
                <a:ext cx="145703" cy="144362"/>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96" name="矩形 95">
                <a:extLst/>
              </p:cNvPr>
              <p:cNvSpPr/>
              <p:nvPr/>
            </p:nvSpPr>
            <p:spPr>
              <a:xfrm>
                <a:off x="2273697" y="5215803"/>
                <a:ext cx="145703" cy="144362"/>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cxnSp>
            <p:nvCxnSpPr>
              <p:cNvPr id="96334" name="直接箭头连接符 96"/>
              <p:cNvCxnSpPr>
                <a:cxnSpLocks noChangeShapeType="1"/>
              </p:cNvCxnSpPr>
              <p:nvPr/>
            </p:nvCxnSpPr>
            <p:spPr bwMode="auto">
              <a:xfrm flipV="1">
                <a:off x="1906960" y="4855001"/>
                <a:ext cx="288032" cy="288032"/>
              </a:xfrm>
              <a:prstGeom prst="straightConnector1">
                <a:avLst/>
              </a:prstGeom>
              <a:noFill/>
              <a:ln w="9525" algn="ctr">
                <a:solidFill>
                  <a:srgbClr val="FF0000"/>
                </a:solidFill>
                <a:round/>
                <a:headEnd/>
                <a:tailEnd type="arrow" w="med" len="med"/>
              </a:ln>
            </p:spPr>
          </p:cxnSp>
          <p:cxnSp>
            <p:nvCxnSpPr>
              <p:cNvPr id="96335" name="直接箭头连接符 97"/>
              <p:cNvCxnSpPr>
                <a:cxnSpLocks noChangeShapeType="1"/>
              </p:cNvCxnSpPr>
              <p:nvPr/>
            </p:nvCxnSpPr>
            <p:spPr bwMode="auto">
              <a:xfrm flipV="1">
                <a:off x="2059360" y="5007401"/>
                <a:ext cx="288032" cy="288032"/>
              </a:xfrm>
              <a:prstGeom prst="straightConnector1">
                <a:avLst/>
              </a:prstGeom>
              <a:noFill/>
              <a:ln w="9525" algn="ctr">
                <a:solidFill>
                  <a:srgbClr val="FF0000"/>
                </a:solidFill>
                <a:round/>
                <a:headEnd/>
                <a:tailEnd type="arrow" w="med" len="med"/>
              </a:ln>
            </p:spPr>
          </p:cxnSp>
        </p:grpSp>
        <p:grpSp>
          <p:nvGrpSpPr>
            <p:cNvPr id="96275" name="组合 30"/>
            <p:cNvGrpSpPr>
              <a:grpSpLocks/>
            </p:cNvGrpSpPr>
            <p:nvPr/>
          </p:nvGrpSpPr>
          <p:grpSpPr bwMode="auto">
            <a:xfrm>
              <a:off x="770062" y="5356604"/>
              <a:ext cx="1195898" cy="1045839"/>
              <a:chOff x="1123256" y="5431160"/>
              <a:chExt cx="584448" cy="576064"/>
            </a:xfrm>
          </p:grpSpPr>
          <p:sp>
            <p:nvSpPr>
              <p:cNvPr id="61" name="矩形 60">
                <a:extLst/>
              </p:cNvPr>
              <p:cNvSpPr/>
              <p:nvPr/>
            </p:nvSpPr>
            <p:spPr>
              <a:xfrm>
                <a:off x="1124292" y="5430691"/>
                <a:ext cx="144528" cy="14353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2" name="矩形 61">
                <a:extLst/>
              </p:cNvPr>
              <p:cNvSpPr/>
              <p:nvPr/>
            </p:nvSpPr>
            <p:spPr>
              <a:xfrm>
                <a:off x="1276704" y="5430691"/>
                <a:ext cx="144528" cy="14353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3" name="矩形 62">
                <a:extLst/>
              </p:cNvPr>
              <p:cNvSpPr/>
              <p:nvPr/>
            </p:nvSpPr>
            <p:spPr>
              <a:xfrm>
                <a:off x="1410721" y="5430691"/>
                <a:ext cx="144530" cy="14353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4" name="矩形 63">
                <a:extLst/>
              </p:cNvPr>
              <p:cNvSpPr/>
              <p:nvPr/>
            </p:nvSpPr>
            <p:spPr>
              <a:xfrm>
                <a:off x="1563133" y="5430691"/>
                <a:ext cx="144530" cy="14353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5" name="矩形 64">
                <a:extLst/>
              </p:cNvPr>
              <p:cNvSpPr/>
              <p:nvPr/>
            </p:nvSpPr>
            <p:spPr>
              <a:xfrm>
                <a:off x="1124292" y="5583796"/>
                <a:ext cx="144528" cy="143535"/>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6" name="矩形 65">
                <a:extLst/>
              </p:cNvPr>
              <p:cNvSpPr/>
              <p:nvPr/>
            </p:nvSpPr>
            <p:spPr>
              <a:xfrm>
                <a:off x="1276704" y="5583796"/>
                <a:ext cx="144528" cy="14353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7" name="矩形 66">
                <a:extLst/>
              </p:cNvPr>
              <p:cNvSpPr/>
              <p:nvPr/>
            </p:nvSpPr>
            <p:spPr>
              <a:xfrm>
                <a:off x="1410721" y="5583796"/>
                <a:ext cx="144530" cy="14353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8" name="矩形 67">
                <a:extLst/>
              </p:cNvPr>
              <p:cNvSpPr/>
              <p:nvPr/>
            </p:nvSpPr>
            <p:spPr>
              <a:xfrm>
                <a:off x="1563133" y="5583796"/>
                <a:ext cx="144530" cy="14353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9" name="矩形 68">
                <a:extLst/>
              </p:cNvPr>
              <p:cNvSpPr/>
              <p:nvPr/>
            </p:nvSpPr>
            <p:spPr>
              <a:xfrm>
                <a:off x="1124292" y="5720153"/>
                <a:ext cx="144528" cy="14353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0" name="矩形 69">
                <a:extLst/>
              </p:cNvPr>
              <p:cNvSpPr/>
              <p:nvPr/>
            </p:nvSpPr>
            <p:spPr>
              <a:xfrm>
                <a:off x="1276704" y="5720153"/>
                <a:ext cx="144528" cy="143535"/>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1" name="矩形 70">
                <a:extLst/>
              </p:cNvPr>
              <p:cNvSpPr/>
              <p:nvPr/>
            </p:nvSpPr>
            <p:spPr>
              <a:xfrm>
                <a:off x="1410721" y="5720153"/>
                <a:ext cx="144530" cy="14353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2" name="矩形 71">
                <a:extLst/>
              </p:cNvPr>
              <p:cNvSpPr/>
              <p:nvPr/>
            </p:nvSpPr>
            <p:spPr>
              <a:xfrm>
                <a:off x="1563133" y="5720153"/>
                <a:ext cx="144530" cy="14353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3" name="矩形 72">
                <a:extLst/>
              </p:cNvPr>
              <p:cNvSpPr/>
              <p:nvPr/>
            </p:nvSpPr>
            <p:spPr>
              <a:xfrm>
                <a:off x="1124292" y="5863689"/>
                <a:ext cx="144528" cy="14353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4" name="矩形 73">
                <a:extLst/>
              </p:cNvPr>
              <p:cNvSpPr/>
              <p:nvPr/>
            </p:nvSpPr>
            <p:spPr>
              <a:xfrm>
                <a:off x="1276704" y="5863689"/>
                <a:ext cx="144528" cy="14353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5" name="矩形 74">
                <a:extLst/>
              </p:cNvPr>
              <p:cNvSpPr/>
              <p:nvPr/>
            </p:nvSpPr>
            <p:spPr>
              <a:xfrm>
                <a:off x="1410721" y="5863689"/>
                <a:ext cx="144530" cy="143535"/>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76" name="矩形 75">
                <a:extLst/>
              </p:cNvPr>
              <p:cNvSpPr/>
              <p:nvPr/>
            </p:nvSpPr>
            <p:spPr>
              <a:xfrm>
                <a:off x="1563133" y="5863689"/>
                <a:ext cx="144530" cy="14353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cxnSp>
            <p:nvCxnSpPr>
              <p:cNvPr id="96314" name="直接箭头连接符 76"/>
              <p:cNvCxnSpPr>
                <a:cxnSpLocks noChangeShapeType="1"/>
                <a:stCxn id="63" idx="0"/>
                <a:endCxn id="71" idx="2"/>
              </p:cNvCxnSpPr>
              <p:nvPr/>
            </p:nvCxnSpPr>
            <p:spPr bwMode="auto">
              <a:xfrm>
                <a:off x="1483296" y="5431160"/>
                <a:ext cx="0" cy="432048"/>
              </a:xfrm>
              <a:prstGeom prst="straightConnector1">
                <a:avLst/>
              </a:prstGeom>
              <a:noFill/>
              <a:ln w="9525" algn="ctr">
                <a:solidFill>
                  <a:srgbClr val="FF0000"/>
                </a:solidFill>
                <a:round/>
                <a:headEnd type="arrow" w="med" len="med"/>
                <a:tailEnd type="arrow" w="med" len="med"/>
              </a:ln>
            </p:spPr>
          </p:cxnSp>
          <p:cxnSp>
            <p:nvCxnSpPr>
              <p:cNvPr id="96315" name="直接箭头连接符 77"/>
              <p:cNvCxnSpPr>
                <a:cxnSpLocks noChangeShapeType="1"/>
              </p:cNvCxnSpPr>
              <p:nvPr/>
            </p:nvCxnSpPr>
            <p:spPr bwMode="auto">
              <a:xfrm>
                <a:off x="1195265" y="5647185"/>
                <a:ext cx="288032" cy="322399"/>
              </a:xfrm>
              <a:prstGeom prst="straightConnector1">
                <a:avLst/>
              </a:prstGeom>
              <a:noFill/>
              <a:ln w="9525" algn="ctr">
                <a:solidFill>
                  <a:srgbClr val="FF0000"/>
                </a:solidFill>
                <a:round/>
                <a:headEnd type="arrow" w="med" len="med"/>
                <a:tailEnd type="arrow" w="med" len="med"/>
              </a:ln>
            </p:spPr>
          </p:cxnSp>
          <p:cxnSp>
            <p:nvCxnSpPr>
              <p:cNvPr id="96316" name="直接箭头连接符 78"/>
              <p:cNvCxnSpPr>
                <a:cxnSpLocks noChangeShapeType="1"/>
              </p:cNvCxnSpPr>
              <p:nvPr/>
            </p:nvCxnSpPr>
            <p:spPr bwMode="auto">
              <a:xfrm flipH="1">
                <a:off x="1186880" y="5508030"/>
                <a:ext cx="152400" cy="0"/>
              </a:xfrm>
              <a:prstGeom prst="straightConnector1">
                <a:avLst/>
              </a:prstGeom>
              <a:noFill/>
              <a:ln w="9525" algn="ctr">
                <a:solidFill>
                  <a:srgbClr val="FF0000"/>
                </a:solidFill>
                <a:round/>
                <a:headEnd/>
                <a:tailEnd type="arrow" w="med" len="med"/>
              </a:ln>
            </p:spPr>
          </p:cxnSp>
          <p:cxnSp>
            <p:nvCxnSpPr>
              <p:cNvPr id="96317" name="直接箭头连接符 79"/>
              <p:cNvCxnSpPr>
                <a:cxnSpLocks noChangeShapeType="1"/>
              </p:cNvCxnSpPr>
              <p:nvPr/>
            </p:nvCxnSpPr>
            <p:spPr bwMode="auto">
              <a:xfrm>
                <a:off x="1339404" y="5509716"/>
                <a:ext cx="0" cy="152400"/>
              </a:xfrm>
              <a:prstGeom prst="straightConnector1">
                <a:avLst/>
              </a:prstGeom>
              <a:noFill/>
              <a:ln w="9525" algn="ctr">
                <a:solidFill>
                  <a:srgbClr val="FF0000"/>
                </a:solidFill>
                <a:round/>
                <a:headEnd/>
                <a:tailEnd type="arrow" w="med" len="med"/>
              </a:ln>
            </p:spPr>
          </p:cxnSp>
        </p:grpSp>
        <p:grpSp>
          <p:nvGrpSpPr>
            <p:cNvPr id="96276" name="组合 31"/>
            <p:cNvGrpSpPr>
              <a:grpSpLocks/>
            </p:cNvGrpSpPr>
            <p:nvPr/>
          </p:nvGrpSpPr>
          <p:grpSpPr bwMode="auto">
            <a:xfrm>
              <a:off x="2338926" y="5380379"/>
              <a:ext cx="1111001" cy="1022063"/>
              <a:chOff x="1843336" y="5431160"/>
              <a:chExt cx="584448" cy="576064"/>
            </a:xfrm>
          </p:grpSpPr>
          <p:sp>
            <p:nvSpPr>
              <p:cNvPr id="37" name="矩形 36">
                <a:extLst/>
              </p:cNvPr>
              <p:cNvSpPr/>
              <p:nvPr/>
            </p:nvSpPr>
            <p:spPr>
              <a:xfrm>
                <a:off x="1842263" y="5431968"/>
                <a:ext cx="144259" cy="14442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39" name="矩形 38">
                <a:extLst/>
              </p:cNvPr>
              <p:cNvSpPr/>
              <p:nvPr/>
            </p:nvSpPr>
            <p:spPr>
              <a:xfrm>
                <a:off x="1995008" y="5431968"/>
                <a:ext cx="144259" cy="1444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41" name="矩形 40">
                <a:extLst/>
              </p:cNvPr>
              <p:cNvSpPr/>
              <p:nvPr/>
            </p:nvSpPr>
            <p:spPr>
              <a:xfrm>
                <a:off x="2130780" y="5431968"/>
                <a:ext cx="144259" cy="14442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44" name="矩形 43">
                <a:extLst/>
              </p:cNvPr>
              <p:cNvSpPr/>
              <p:nvPr/>
            </p:nvSpPr>
            <p:spPr>
              <a:xfrm>
                <a:off x="2283525" y="5431968"/>
                <a:ext cx="144259" cy="14442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45" name="矩形 44">
                <a:extLst/>
              </p:cNvPr>
              <p:cNvSpPr/>
              <p:nvPr/>
            </p:nvSpPr>
            <p:spPr>
              <a:xfrm>
                <a:off x="1842263" y="5583738"/>
                <a:ext cx="144259" cy="1444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49" name="矩形 48">
                <a:extLst/>
              </p:cNvPr>
              <p:cNvSpPr/>
              <p:nvPr/>
            </p:nvSpPr>
            <p:spPr>
              <a:xfrm>
                <a:off x="1995008" y="5583738"/>
                <a:ext cx="144259" cy="144425"/>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0" name="矩形 49">
                <a:extLst/>
              </p:cNvPr>
              <p:cNvSpPr/>
              <p:nvPr/>
            </p:nvSpPr>
            <p:spPr>
              <a:xfrm>
                <a:off x="2130780" y="5583738"/>
                <a:ext cx="144259" cy="144425"/>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1" name="矩形 50">
                <a:extLst/>
              </p:cNvPr>
              <p:cNvSpPr/>
              <p:nvPr/>
            </p:nvSpPr>
            <p:spPr>
              <a:xfrm>
                <a:off x="2283525" y="5583738"/>
                <a:ext cx="144259" cy="1444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2" name="矩形 51">
                <a:extLst/>
              </p:cNvPr>
              <p:cNvSpPr/>
              <p:nvPr/>
            </p:nvSpPr>
            <p:spPr>
              <a:xfrm>
                <a:off x="1842263" y="5720820"/>
                <a:ext cx="144259" cy="141978"/>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3" name="矩形 52">
                <a:extLst/>
              </p:cNvPr>
              <p:cNvSpPr/>
              <p:nvPr/>
            </p:nvSpPr>
            <p:spPr>
              <a:xfrm>
                <a:off x="1995008" y="5720820"/>
                <a:ext cx="144259" cy="141978"/>
              </a:xfrm>
              <a:prstGeom prst="rect">
                <a:avLst/>
              </a:prstGeom>
              <a:solidFill>
                <a:srgbClr val="C0504D">
                  <a:lumMod val="75000"/>
                </a:srgbClr>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4" name="矩形 53">
                <a:extLst/>
              </p:cNvPr>
              <p:cNvSpPr/>
              <p:nvPr/>
            </p:nvSpPr>
            <p:spPr>
              <a:xfrm>
                <a:off x="2130780" y="5720820"/>
                <a:ext cx="144259" cy="141978"/>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5" name="矩形 54">
                <a:extLst/>
              </p:cNvPr>
              <p:cNvSpPr/>
              <p:nvPr/>
            </p:nvSpPr>
            <p:spPr>
              <a:xfrm>
                <a:off x="2283525" y="5720820"/>
                <a:ext cx="144259" cy="141978"/>
              </a:xfrm>
              <a:prstGeom prst="rect">
                <a:avLst/>
              </a:prstGeom>
              <a:solidFill>
                <a:srgbClr val="7030A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6" name="矩形 55">
                <a:extLst/>
              </p:cNvPr>
              <p:cNvSpPr/>
              <p:nvPr/>
            </p:nvSpPr>
            <p:spPr>
              <a:xfrm>
                <a:off x="1842263" y="5862799"/>
                <a:ext cx="144259" cy="1444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7" name="矩形 56">
                <a:extLst/>
              </p:cNvPr>
              <p:cNvSpPr/>
              <p:nvPr/>
            </p:nvSpPr>
            <p:spPr>
              <a:xfrm>
                <a:off x="1995008" y="5862799"/>
                <a:ext cx="144259" cy="1444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8" name="矩形 57">
                <a:extLst/>
              </p:cNvPr>
              <p:cNvSpPr/>
              <p:nvPr/>
            </p:nvSpPr>
            <p:spPr>
              <a:xfrm>
                <a:off x="2130780" y="5862799"/>
                <a:ext cx="144259" cy="144425"/>
              </a:xfrm>
              <a:prstGeom prst="rect">
                <a:avLst/>
              </a:prstGeom>
              <a:solidFill>
                <a:srgbClr val="FFFF00"/>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59" name="矩形 58">
                <a:extLst/>
              </p:cNvPr>
              <p:cNvSpPr/>
              <p:nvPr/>
            </p:nvSpPr>
            <p:spPr>
              <a:xfrm>
                <a:off x="2283525" y="5862799"/>
                <a:ext cx="144259" cy="144425"/>
              </a:xfrm>
              <a:prstGeom prst="rect">
                <a:avLst/>
              </a:prstGeom>
              <a:solidFill>
                <a:srgbClr val="4F81BD"/>
              </a:solidFill>
              <a:ln w="25400" cap="flat" cmpd="sng" algn="ctr">
                <a:solidFill>
                  <a:srgbClr val="4F81BD">
                    <a:shade val="50000"/>
                  </a:srgbClr>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sp>
            <p:nvSpPr>
              <p:cNvPr id="60" name="椭圆 59">
                <a:extLst/>
              </p:cNvPr>
              <p:cNvSpPr/>
              <p:nvPr/>
            </p:nvSpPr>
            <p:spPr>
              <a:xfrm>
                <a:off x="2043095" y="5627800"/>
                <a:ext cx="305489" cy="350049"/>
              </a:xfrm>
              <a:prstGeom prst="ellipse">
                <a:avLst/>
              </a:prstGeom>
              <a:noFill/>
              <a:ln w="12700" cap="flat" cmpd="sng" algn="ctr">
                <a:solidFill>
                  <a:srgbClr val="FF0000"/>
                </a:solidFill>
                <a:prstDash val="solid"/>
              </a:ln>
              <a:effectLst/>
            </p:spPr>
            <p:txBody>
              <a:bodyPr lIns="91429" tIns="45715" rIns="91429" bIns="45715" anchor="ctr"/>
              <a:lstStyle/>
              <a:p>
                <a:pPr algn="ctr" fontAlgn="auto">
                  <a:spcBef>
                    <a:spcPts val="0"/>
                  </a:spcBef>
                  <a:spcAft>
                    <a:spcPts val="0"/>
                  </a:spcAft>
                  <a:defRPr/>
                </a:pPr>
                <a:endParaRPr lang="zh-CN" altLang="en-US" sz="600" kern="0">
                  <a:solidFill>
                    <a:sysClr val="window" lastClr="FFFFFF"/>
                  </a:solidFill>
                  <a:latin typeface="Calibri"/>
                  <a:ea typeface="宋体"/>
                </a:endParaRPr>
              </a:p>
            </p:txBody>
          </p:sp>
        </p:grpSp>
        <p:sp>
          <p:nvSpPr>
            <p:cNvPr id="96277" name="TextBox 272"/>
            <p:cNvSpPr txBox="1">
              <a:spLocks noChangeArrowheads="1"/>
            </p:cNvSpPr>
            <p:nvPr/>
          </p:nvSpPr>
          <p:spPr bwMode="auto">
            <a:xfrm>
              <a:off x="358152" y="4123939"/>
              <a:ext cx="597105" cy="914314"/>
            </a:xfrm>
            <a:prstGeom prst="rect">
              <a:avLst/>
            </a:prstGeom>
            <a:noFill/>
            <a:ln w="9525">
              <a:noFill/>
              <a:miter lim="800000"/>
              <a:headEnd/>
              <a:tailEnd/>
            </a:ln>
          </p:spPr>
          <p:txBody>
            <a:bodyPr wrap="none">
              <a:spAutoFit/>
            </a:bodyPr>
            <a:lstStyle/>
            <a:p>
              <a:r>
                <a:rPr lang="en-US" altLang="zh-CN" sz="600" b="1">
                  <a:solidFill>
                    <a:srgbClr val="FFFF00"/>
                  </a:solidFill>
                  <a:ea typeface="黑体" pitchFamily="49" charset="-122"/>
                </a:rPr>
                <a:t>G</a:t>
              </a:r>
            </a:p>
            <a:p>
              <a:r>
                <a:rPr lang="en-US" altLang="zh-CN" sz="600" b="1">
                  <a:solidFill>
                    <a:srgbClr val="FFFF00"/>
                  </a:solidFill>
                  <a:ea typeface="黑体" pitchFamily="49" charset="-122"/>
                </a:rPr>
                <a:t>L</a:t>
              </a:r>
            </a:p>
            <a:p>
              <a:r>
                <a:rPr lang="en-US" altLang="zh-CN" sz="600" b="1">
                  <a:solidFill>
                    <a:srgbClr val="FFFF00"/>
                  </a:solidFill>
                  <a:ea typeface="黑体" pitchFamily="49" charset="-122"/>
                </a:rPr>
                <a:t>C</a:t>
              </a:r>
            </a:p>
            <a:p>
              <a:r>
                <a:rPr lang="en-US" altLang="zh-CN" sz="600" b="1">
                  <a:solidFill>
                    <a:srgbClr val="FFFF00"/>
                  </a:solidFill>
                  <a:ea typeface="黑体" pitchFamily="49" charset="-122"/>
                </a:rPr>
                <a:t>M</a:t>
              </a:r>
              <a:endParaRPr lang="zh-CN" altLang="en-US" sz="600" b="1">
                <a:solidFill>
                  <a:srgbClr val="FFFF00"/>
                </a:solidFill>
                <a:ea typeface="黑体" pitchFamily="49" charset="-122"/>
              </a:endParaRPr>
            </a:p>
          </p:txBody>
        </p:sp>
        <p:sp>
          <p:nvSpPr>
            <p:cNvPr id="96278" name="TextBox 273"/>
            <p:cNvSpPr txBox="1">
              <a:spLocks noChangeArrowheads="1"/>
            </p:cNvSpPr>
            <p:nvPr/>
          </p:nvSpPr>
          <p:spPr bwMode="auto">
            <a:xfrm>
              <a:off x="1956984" y="4052820"/>
              <a:ext cx="597105" cy="1097177"/>
            </a:xfrm>
            <a:prstGeom prst="rect">
              <a:avLst/>
            </a:prstGeom>
            <a:noFill/>
            <a:ln w="9525">
              <a:noFill/>
              <a:miter lim="800000"/>
              <a:headEnd/>
              <a:tailEnd/>
            </a:ln>
          </p:spPr>
          <p:txBody>
            <a:bodyPr wrap="none">
              <a:spAutoFit/>
            </a:bodyPr>
            <a:lstStyle/>
            <a:p>
              <a:r>
                <a:rPr lang="en-US" altLang="zh-CN" sz="600" b="1">
                  <a:solidFill>
                    <a:srgbClr val="FFFF00"/>
                  </a:solidFill>
                  <a:ea typeface="黑体" pitchFamily="49" charset="-122"/>
                </a:rPr>
                <a:t>G</a:t>
              </a:r>
            </a:p>
            <a:p>
              <a:r>
                <a:rPr lang="en-US" altLang="zh-CN" sz="600" b="1">
                  <a:solidFill>
                    <a:srgbClr val="FFFF00"/>
                  </a:solidFill>
                  <a:ea typeface="黑体" pitchFamily="49" charset="-122"/>
                </a:rPr>
                <a:t>L</a:t>
              </a:r>
            </a:p>
            <a:p>
              <a:r>
                <a:rPr lang="en-US" altLang="zh-CN" sz="600" b="1">
                  <a:solidFill>
                    <a:srgbClr val="FFFF00"/>
                  </a:solidFill>
                  <a:ea typeface="黑体" pitchFamily="49" charset="-122"/>
                </a:rPr>
                <a:t>R</a:t>
              </a:r>
            </a:p>
            <a:p>
              <a:r>
                <a:rPr lang="en-US" altLang="zh-CN" sz="600" b="1">
                  <a:solidFill>
                    <a:srgbClr val="FFFF00"/>
                  </a:solidFill>
                  <a:ea typeface="黑体" pitchFamily="49" charset="-122"/>
                </a:rPr>
                <a:t>L</a:t>
              </a:r>
            </a:p>
            <a:p>
              <a:r>
                <a:rPr lang="en-US" altLang="zh-CN" sz="600" b="1">
                  <a:solidFill>
                    <a:srgbClr val="FFFF00"/>
                  </a:solidFill>
                  <a:ea typeface="黑体" pitchFamily="49" charset="-122"/>
                </a:rPr>
                <a:t>M</a:t>
              </a:r>
              <a:endParaRPr lang="zh-CN" altLang="en-US" sz="600" b="1">
                <a:solidFill>
                  <a:srgbClr val="FFFF00"/>
                </a:solidFill>
                <a:ea typeface="黑体" pitchFamily="49" charset="-122"/>
              </a:endParaRPr>
            </a:p>
          </p:txBody>
        </p:sp>
        <p:sp>
          <p:nvSpPr>
            <p:cNvPr id="96279" name="TextBox 274"/>
            <p:cNvSpPr txBox="1">
              <a:spLocks noChangeArrowheads="1"/>
            </p:cNvSpPr>
            <p:nvPr/>
          </p:nvSpPr>
          <p:spPr bwMode="auto">
            <a:xfrm>
              <a:off x="366168" y="5202178"/>
              <a:ext cx="597105" cy="1097177"/>
            </a:xfrm>
            <a:prstGeom prst="rect">
              <a:avLst/>
            </a:prstGeom>
            <a:noFill/>
            <a:ln w="9525">
              <a:noFill/>
              <a:miter lim="800000"/>
              <a:headEnd/>
              <a:tailEnd/>
            </a:ln>
          </p:spPr>
          <p:txBody>
            <a:bodyPr wrap="none">
              <a:spAutoFit/>
            </a:bodyPr>
            <a:lstStyle/>
            <a:p>
              <a:r>
                <a:rPr lang="en-US" altLang="zh-CN" sz="600">
                  <a:solidFill>
                    <a:srgbClr val="FFFF00"/>
                  </a:solidFill>
                  <a:ea typeface="黑体" pitchFamily="49" charset="-122"/>
                </a:rPr>
                <a:t>G</a:t>
              </a:r>
            </a:p>
            <a:p>
              <a:r>
                <a:rPr lang="en-US" altLang="zh-CN" sz="600">
                  <a:solidFill>
                    <a:srgbClr val="FFFF00"/>
                  </a:solidFill>
                  <a:ea typeface="黑体" pitchFamily="49" charset="-122"/>
                </a:rPr>
                <a:t>L</a:t>
              </a:r>
            </a:p>
            <a:p>
              <a:r>
                <a:rPr lang="en-US" altLang="zh-CN" sz="600">
                  <a:solidFill>
                    <a:srgbClr val="FFFF00"/>
                  </a:solidFill>
                  <a:ea typeface="黑体" pitchFamily="49" charset="-122"/>
                </a:rPr>
                <a:t>S</a:t>
              </a:r>
            </a:p>
            <a:p>
              <a:r>
                <a:rPr lang="en-US" altLang="zh-CN" sz="600">
                  <a:solidFill>
                    <a:srgbClr val="FFFF00"/>
                  </a:solidFill>
                  <a:ea typeface="黑体" pitchFamily="49" charset="-122"/>
                </a:rPr>
                <a:t>Z</a:t>
              </a:r>
            </a:p>
            <a:p>
              <a:r>
                <a:rPr lang="en-US" altLang="zh-CN" sz="600">
                  <a:solidFill>
                    <a:srgbClr val="FFFF00"/>
                  </a:solidFill>
                  <a:ea typeface="黑体" pitchFamily="49" charset="-122"/>
                </a:rPr>
                <a:t>M</a:t>
              </a:r>
              <a:endParaRPr lang="zh-CN" altLang="en-US" sz="600">
                <a:solidFill>
                  <a:srgbClr val="FFFF00"/>
                </a:solidFill>
                <a:ea typeface="黑体" pitchFamily="49" charset="-122"/>
              </a:endParaRPr>
            </a:p>
          </p:txBody>
        </p:sp>
        <p:sp>
          <p:nvSpPr>
            <p:cNvPr id="96280" name="TextBox 275"/>
            <p:cNvSpPr txBox="1">
              <a:spLocks noChangeArrowheads="1"/>
            </p:cNvSpPr>
            <p:nvPr/>
          </p:nvSpPr>
          <p:spPr bwMode="auto">
            <a:xfrm>
              <a:off x="1981609" y="5278377"/>
              <a:ext cx="597105" cy="1097177"/>
            </a:xfrm>
            <a:prstGeom prst="rect">
              <a:avLst/>
            </a:prstGeom>
            <a:noFill/>
            <a:ln w="9525">
              <a:noFill/>
              <a:miter lim="800000"/>
              <a:headEnd/>
              <a:tailEnd/>
            </a:ln>
          </p:spPr>
          <p:txBody>
            <a:bodyPr wrap="none">
              <a:spAutoFit/>
            </a:bodyPr>
            <a:lstStyle/>
            <a:p>
              <a:r>
                <a:rPr lang="en-US" altLang="zh-CN" sz="600">
                  <a:solidFill>
                    <a:srgbClr val="FFFF00"/>
                  </a:solidFill>
                  <a:ea typeface="黑体" pitchFamily="49" charset="-122"/>
                </a:rPr>
                <a:t>N</a:t>
              </a:r>
            </a:p>
            <a:p>
              <a:r>
                <a:rPr lang="en-US" altLang="zh-CN" sz="600">
                  <a:solidFill>
                    <a:srgbClr val="FFFF00"/>
                  </a:solidFill>
                  <a:ea typeface="黑体" pitchFamily="49" charset="-122"/>
                </a:rPr>
                <a:t>G</a:t>
              </a:r>
            </a:p>
            <a:p>
              <a:r>
                <a:rPr lang="en-US" altLang="zh-CN" sz="600">
                  <a:solidFill>
                    <a:srgbClr val="FFFF00"/>
                  </a:solidFill>
                  <a:ea typeface="黑体" pitchFamily="49" charset="-122"/>
                </a:rPr>
                <a:t>T</a:t>
              </a:r>
            </a:p>
            <a:p>
              <a:r>
                <a:rPr lang="en-US" altLang="zh-CN" sz="600">
                  <a:solidFill>
                    <a:srgbClr val="FFFF00"/>
                  </a:solidFill>
                  <a:ea typeface="黑体" pitchFamily="49" charset="-122"/>
                </a:rPr>
                <a:t>D</a:t>
              </a:r>
            </a:p>
            <a:p>
              <a:r>
                <a:rPr lang="en-US" altLang="zh-CN" sz="600">
                  <a:solidFill>
                    <a:srgbClr val="FFFF00"/>
                  </a:solidFill>
                  <a:ea typeface="黑体" pitchFamily="49" charset="-122"/>
                </a:rPr>
                <a:t>M</a:t>
              </a:r>
              <a:endParaRPr lang="zh-CN" altLang="en-US" sz="600">
                <a:solidFill>
                  <a:srgbClr val="FFFF00"/>
                </a:solidFill>
                <a:ea typeface="黑体" pitchFamily="49" charset="-122"/>
              </a:endParaRPr>
            </a:p>
          </p:txBody>
        </p:sp>
      </p:grpSp>
      <p:pic>
        <p:nvPicPr>
          <p:cNvPr id="96272" name="Picture 7"/>
          <p:cNvPicPr>
            <a:picLocks noChangeAspect="1" noChangeArrowheads="1"/>
          </p:cNvPicPr>
          <p:nvPr/>
        </p:nvPicPr>
        <p:blipFill>
          <a:blip r:embed="rId10"/>
          <a:srcRect/>
          <a:stretch>
            <a:fillRect/>
          </a:stretch>
        </p:blipFill>
        <p:spPr bwMode="auto">
          <a:xfrm>
            <a:off x="687388" y="5330825"/>
            <a:ext cx="1719262" cy="126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txBox="1">
            <a:spLocks/>
          </p:cNvSpPr>
          <p:nvPr/>
        </p:nvSpPr>
        <p:spPr bwMode="auto">
          <a:xfrm>
            <a:off x="34925" y="34925"/>
            <a:ext cx="8285163" cy="73025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cs typeface="Arial" charset="0"/>
              </a:rPr>
              <a:t>共享交流平台</a:t>
            </a:r>
            <a:r>
              <a:rPr lang="en-US" altLang="zh-CN" sz="3600">
                <a:solidFill>
                  <a:srgbClr val="FFFF00"/>
                </a:solidFill>
                <a:ea typeface="黑体" pitchFamily="49" charset="-122"/>
                <a:cs typeface="Arial" charset="0"/>
              </a:rPr>
              <a:t>(3/3)</a:t>
            </a:r>
          </a:p>
        </p:txBody>
      </p:sp>
      <p:sp>
        <p:nvSpPr>
          <p:cNvPr id="97282" name="矩形 8"/>
          <p:cNvSpPr>
            <a:spLocks noChangeArrowheads="1"/>
          </p:cNvSpPr>
          <p:nvPr/>
        </p:nvSpPr>
        <p:spPr bwMode="auto">
          <a:xfrm>
            <a:off x="539750" y="908050"/>
            <a:ext cx="2165350" cy="954088"/>
          </a:xfrm>
          <a:prstGeom prst="rect">
            <a:avLst/>
          </a:prstGeom>
          <a:noFill/>
          <a:ln w="28575">
            <a:solidFill>
              <a:schemeClr val="tx1"/>
            </a:solidFill>
            <a:miter lim="800000"/>
            <a:headEnd/>
            <a:tailEnd/>
          </a:ln>
        </p:spPr>
        <p:txBody>
          <a:bodyPr>
            <a:spAutoFit/>
          </a:bodyPr>
          <a:lstStyle/>
          <a:p>
            <a:pPr algn="ctr"/>
            <a:r>
              <a:rPr lang="zh-CN" altLang="en-US" sz="2800">
                <a:ea typeface="黑体" pitchFamily="49" charset="-122"/>
              </a:rPr>
              <a:t>肿瘤诊疗</a:t>
            </a:r>
            <a:endParaRPr lang="en-US" altLang="zh-CN" sz="2800">
              <a:ea typeface="黑体" pitchFamily="49" charset="-122"/>
            </a:endParaRPr>
          </a:p>
          <a:p>
            <a:pPr algn="ctr"/>
            <a:r>
              <a:rPr lang="zh-CN" altLang="en-US" sz="2800">
                <a:ea typeface="黑体" pitchFamily="49" charset="-122"/>
              </a:rPr>
              <a:t>临床问题</a:t>
            </a:r>
          </a:p>
        </p:txBody>
      </p:sp>
      <p:sp>
        <p:nvSpPr>
          <p:cNvPr id="97283" name="矩形 8"/>
          <p:cNvSpPr>
            <a:spLocks noChangeArrowheads="1"/>
          </p:cNvSpPr>
          <p:nvPr/>
        </p:nvSpPr>
        <p:spPr bwMode="auto">
          <a:xfrm>
            <a:off x="3492500" y="908050"/>
            <a:ext cx="2165350" cy="954088"/>
          </a:xfrm>
          <a:prstGeom prst="rect">
            <a:avLst/>
          </a:prstGeom>
          <a:noFill/>
          <a:ln w="28575">
            <a:solidFill>
              <a:schemeClr val="tx1"/>
            </a:solidFill>
            <a:miter lim="800000"/>
            <a:headEnd/>
            <a:tailEnd/>
          </a:ln>
        </p:spPr>
        <p:txBody>
          <a:bodyPr>
            <a:spAutoFit/>
          </a:bodyPr>
          <a:lstStyle/>
          <a:p>
            <a:pPr algn="ctr"/>
            <a:r>
              <a:rPr lang="zh-CN" altLang="en-US" sz="2800">
                <a:ea typeface="黑体" pitchFamily="49" charset="-122"/>
              </a:rPr>
              <a:t>人工智能</a:t>
            </a:r>
            <a:endParaRPr lang="en-US" altLang="zh-CN" sz="2800">
              <a:ea typeface="黑体" pitchFamily="49" charset="-122"/>
            </a:endParaRPr>
          </a:p>
          <a:p>
            <a:pPr algn="ctr"/>
            <a:r>
              <a:rPr lang="zh-CN" altLang="en-US" sz="2800">
                <a:ea typeface="黑体" pitchFamily="49" charset="-122"/>
              </a:rPr>
              <a:t>分析方法</a:t>
            </a:r>
          </a:p>
        </p:txBody>
      </p:sp>
      <p:sp>
        <p:nvSpPr>
          <p:cNvPr id="97284" name="矩形 8"/>
          <p:cNvSpPr>
            <a:spLocks noChangeArrowheads="1"/>
          </p:cNvSpPr>
          <p:nvPr/>
        </p:nvSpPr>
        <p:spPr bwMode="auto">
          <a:xfrm>
            <a:off x="6438900" y="908050"/>
            <a:ext cx="2165350" cy="954088"/>
          </a:xfrm>
          <a:prstGeom prst="rect">
            <a:avLst/>
          </a:prstGeom>
          <a:noFill/>
          <a:ln w="28575">
            <a:solidFill>
              <a:schemeClr val="tx1"/>
            </a:solidFill>
            <a:miter lim="800000"/>
            <a:headEnd/>
            <a:tailEnd/>
          </a:ln>
        </p:spPr>
        <p:txBody>
          <a:bodyPr>
            <a:spAutoFit/>
          </a:bodyPr>
          <a:lstStyle/>
          <a:p>
            <a:pPr algn="ctr"/>
            <a:r>
              <a:rPr lang="zh-CN" altLang="en-US" sz="2800">
                <a:ea typeface="黑体" pitchFamily="49" charset="-122"/>
              </a:rPr>
              <a:t>诊疗分析</a:t>
            </a:r>
            <a:endParaRPr lang="en-US" altLang="zh-CN" sz="2800">
              <a:ea typeface="黑体" pitchFamily="49" charset="-122"/>
            </a:endParaRPr>
          </a:p>
          <a:p>
            <a:pPr algn="ctr"/>
            <a:r>
              <a:rPr lang="zh-CN" altLang="en-US" sz="2800">
                <a:ea typeface="黑体" pitchFamily="49" charset="-122"/>
              </a:rPr>
              <a:t>预测模型</a:t>
            </a:r>
          </a:p>
        </p:txBody>
      </p:sp>
      <p:cxnSp>
        <p:nvCxnSpPr>
          <p:cNvPr id="97285" name="直接箭头连接符 20"/>
          <p:cNvCxnSpPr>
            <a:cxnSpLocks noChangeShapeType="1"/>
            <a:stCxn id="97282" idx="3"/>
            <a:endCxn id="97283" idx="1"/>
          </p:cNvCxnSpPr>
          <p:nvPr/>
        </p:nvCxnSpPr>
        <p:spPr bwMode="auto">
          <a:xfrm>
            <a:off x="2705100" y="1385888"/>
            <a:ext cx="787400" cy="0"/>
          </a:xfrm>
          <a:prstGeom prst="straightConnector1">
            <a:avLst/>
          </a:prstGeom>
          <a:noFill/>
          <a:ln w="28575" algn="ctr">
            <a:solidFill>
              <a:schemeClr val="tx1"/>
            </a:solidFill>
            <a:round/>
            <a:headEnd/>
            <a:tailEnd type="arrow" w="med" len="med"/>
          </a:ln>
        </p:spPr>
      </p:cxnSp>
      <p:cxnSp>
        <p:nvCxnSpPr>
          <p:cNvPr id="97286" name="直接箭头连接符 24"/>
          <p:cNvCxnSpPr>
            <a:cxnSpLocks noChangeShapeType="1"/>
            <a:stCxn id="97283" idx="3"/>
            <a:endCxn id="97284" idx="1"/>
          </p:cNvCxnSpPr>
          <p:nvPr/>
        </p:nvCxnSpPr>
        <p:spPr bwMode="auto">
          <a:xfrm>
            <a:off x="5657850" y="1385888"/>
            <a:ext cx="781050" cy="0"/>
          </a:xfrm>
          <a:prstGeom prst="straightConnector1">
            <a:avLst/>
          </a:prstGeom>
          <a:noFill/>
          <a:ln w="28575" algn="ctr">
            <a:solidFill>
              <a:schemeClr val="tx1"/>
            </a:solidFill>
            <a:round/>
            <a:headEnd/>
            <a:tailEnd type="arrow" w="med" len="med"/>
          </a:ln>
        </p:spPr>
      </p:cxnSp>
      <p:sp>
        <p:nvSpPr>
          <p:cNvPr id="97287" name="椭圆 43"/>
          <p:cNvSpPr>
            <a:spLocks noChangeArrowheads="1"/>
          </p:cNvSpPr>
          <p:nvPr/>
        </p:nvSpPr>
        <p:spPr bwMode="auto">
          <a:xfrm>
            <a:off x="2076450" y="2441575"/>
            <a:ext cx="2795588" cy="2520950"/>
          </a:xfrm>
          <a:prstGeom prst="ellipse">
            <a:avLst/>
          </a:prstGeom>
          <a:noFill/>
          <a:ln w="25400" algn="ctr">
            <a:solidFill>
              <a:srgbClr val="FFFF00"/>
            </a:solidFill>
            <a:round/>
            <a:headEnd/>
            <a:tailEnd/>
          </a:ln>
        </p:spPr>
        <p:txBody>
          <a:bodyPr lIns="96167" tIns="48084" rIns="96167" bIns="48084"/>
          <a:lstStyle/>
          <a:p>
            <a:pPr algn="ctr">
              <a:spcBef>
                <a:spcPts val="600"/>
              </a:spcBef>
              <a:spcAft>
                <a:spcPts val="600"/>
              </a:spcAft>
            </a:pPr>
            <a:endParaRPr lang="en-US" altLang="zh-CN" sz="2800">
              <a:latin typeface="黑体" pitchFamily="49" charset="-122"/>
              <a:ea typeface="黑体" pitchFamily="49" charset="-122"/>
            </a:endParaRPr>
          </a:p>
        </p:txBody>
      </p:sp>
      <p:sp>
        <p:nvSpPr>
          <p:cNvPr id="97288" name="椭圆 54"/>
          <p:cNvSpPr>
            <a:spLocks noChangeArrowheads="1"/>
          </p:cNvSpPr>
          <p:nvPr/>
        </p:nvSpPr>
        <p:spPr bwMode="auto">
          <a:xfrm>
            <a:off x="4224338" y="2441575"/>
            <a:ext cx="2867025" cy="2520950"/>
          </a:xfrm>
          <a:prstGeom prst="ellipse">
            <a:avLst/>
          </a:prstGeom>
          <a:noFill/>
          <a:ln w="25400" algn="ctr">
            <a:solidFill>
              <a:srgbClr val="FFFF00"/>
            </a:solidFill>
            <a:round/>
            <a:headEnd/>
            <a:tailEnd/>
          </a:ln>
        </p:spPr>
        <p:txBody>
          <a:bodyPr lIns="96167" tIns="48084" rIns="96167" bIns="48084"/>
          <a:lstStyle/>
          <a:p>
            <a:pPr algn="ctr">
              <a:spcBef>
                <a:spcPts val="600"/>
              </a:spcBef>
              <a:spcAft>
                <a:spcPts val="600"/>
              </a:spcAft>
            </a:pPr>
            <a:endParaRPr lang="zh-CN" altLang="en-US" sz="2800">
              <a:latin typeface="黑体" pitchFamily="49" charset="-122"/>
              <a:ea typeface="黑体" pitchFamily="49" charset="-122"/>
            </a:endParaRPr>
          </a:p>
        </p:txBody>
      </p:sp>
      <p:sp>
        <p:nvSpPr>
          <p:cNvPr id="97289" name="矩形 8"/>
          <p:cNvSpPr>
            <a:spLocks noChangeArrowheads="1"/>
          </p:cNvSpPr>
          <p:nvPr/>
        </p:nvSpPr>
        <p:spPr bwMode="auto">
          <a:xfrm>
            <a:off x="1155700" y="2435225"/>
            <a:ext cx="538163" cy="2554288"/>
          </a:xfrm>
          <a:prstGeom prst="rect">
            <a:avLst/>
          </a:prstGeom>
          <a:noFill/>
          <a:ln w="19050">
            <a:noFill/>
            <a:miter lim="800000"/>
            <a:headEnd/>
            <a:tailEnd/>
          </a:ln>
        </p:spPr>
        <p:txBody>
          <a:bodyPr>
            <a:spAutoFit/>
          </a:bodyPr>
          <a:lstStyle/>
          <a:p>
            <a:pPr algn="ctr"/>
            <a:r>
              <a:rPr lang="zh-CN" altLang="en-US" sz="4000">
                <a:solidFill>
                  <a:srgbClr val="FFFF00"/>
                </a:solidFill>
                <a:ea typeface="黑体" pitchFamily="49" charset="-122"/>
              </a:rPr>
              <a:t>临床医院</a:t>
            </a:r>
          </a:p>
        </p:txBody>
      </p:sp>
      <p:sp>
        <p:nvSpPr>
          <p:cNvPr id="97290" name="矩形 8"/>
          <p:cNvSpPr>
            <a:spLocks noChangeArrowheads="1"/>
          </p:cNvSpPr>
          <p:nvPr/>
        </p:nvSpPr>
        <p:spPr bwMode="auto">
          <a:xfrm>
            <a:off x="7539038" y="2435225"/>
            <a:ext cx="633412" cy="2554288"/>
          </a:xfrm>
          <a:prstGeom prst="rect">
            <a:avLst/>
          </a:prstGeom>
          <a:noFill/>
          <a:ln w="19050">
            <a:noFill/>
            <a:miter lim="800000"/>
            <a:headEnd/>
            <a:tailEnd/>
          </a:ln>
        </p:spPr>
        <p:txBody>
          <a:bodyPr>
            <a:spAutoFit/>
          </a:bodyPr>
          <a:lstStyle/>
          <a:p>
            <a:pPr algn="ctr"/>
            <a:r>
              <a:rPr lang="zh-CN" altLang="en-US" sz="4000">
                <a:solidFill>
                  <a:srgbClr val="FFFF00"/>
                </a:solidFill>
                <a:ea typeface="黑体" pitchFamily="49" charset="-122"/>
              </a:rPr>
              <a:t>信息团队</a:t>
            </a:r>
          </a:p>
        </p:txBody>
      </p:sp>
      <p:sp>
        <p:nvSpPr>
          <p:cNvPr id="59" name="上箭头 58"/>
          <p:cNvSpPr/>
          <p:nvPr/>
        </p:nvSpPr>
        <p:spPr bwMode="auto">
          <a:xfrm rot="10800000">
            <a:off x="4243388" y="2027238"/>
            <a:ext cx="615950" cy="700087"/>
          </a:xfrm>
          <a:prstGeom prst="upArrow">
            <a:avLst/>
          </a:prstGeom>
          <a:noFill/>
          <a:ln w="38100" cap="flat" cmpd="sng" algn="ctr">
            <a:solidFill>
              <a:srgbClr val="FFFF00"/>
            </a:solidFill>
            <a:prstDash val="solid"/>
            <a:round/>
            <a:headEnd type="none" w="med" len="med"/>
            <a:tailEnd type="none" w="med" len="med"/>
          </a:ln>
          <a:effectLst/>
        </p:spPr>
        <p:txBody>
          <a:bodyPr vert="eaVert" wrap="none" anchor="ctr"/>
          <a:lstStyle/>
          <a:p>
            <a:pPr algn="ctr">
              <a:defRPr/>
            </a:pPr>
            <a:endParaRPr lang="zh-CN" altLang="en-US" sz="2600" b="1" dirty="0">
              <a:solidFill>
                <a:srgbClr val="FFFF00"/>
              </a:solidFill>
              <a:latin typeface="+mn-lt"/>
              <a:ea typeface="黑体" pitchFamily="49" charset="-122"/>
            </a:endParaRPr>
          </a:p>
        </p:txBody>
      </p:sp>
      <p:sp>
        <p:nvSpPr>
          <p:cNvPr id="97292" name="矩形 8"/>
          <p:cNvSpPr>
            <a:spLocks noChangeArrowheads="1"/>
          </p:cNvSpPr>
          <p:nvPr/>
        </p:nvSpPr>
        <p:spPr bwMode="auto">
          <a:xfrm>
            <a:off x="539750" y="4989513"/>
            <a:ext cx="8280400" cy="1938337"/>
          </a:xfrm>
          <a:prstGeom prst="rect">
            <a:avLst/>
          </a:prstGeom>
          <a:noFill/>
          <a:ln w="19050">
            <a:noFill/>
            <a:miter lim="800000"/>
            <a:headEnd/>
            <a:tailEnd/>
          </a:ln>
        </p:spPr>
        <p:txBody>
          <a:bodyPr>
            <a:spAutoFit/>
          </a:bodyPr>
          <a:lstStyle/>
          <a:p>
            <a:pPr algn="ctr"/>
            <a:r>
              <a:rPr lang="zh-CN" altLang="en-US" sz="4000">
                <a:solidFill>
                  <a:srgbClr val="FFFF00"/>
                </a:solidFill>
                <a:ea typeface="黑体" pitchFamily="49" charset="-122"/>
              </a:rPr>
              <a:t>源于临床  高于临床</a:t>
            </a:r>
            <a:r>
              <a:rPr lang="en-US" altLang="zh-CN" sz="4000">
                <a:solidFill>
                  <a:srgbClr val="FFFF00"/>
                </a:solidFill>
                <a:ea typeface="黑体" pitchFamily="49" charset="-122"/>
              </a:rPr>
              <a:t> </a:t>
            </a:r>
            <a:r>
              <a:rPr lang="zh-CN" altLang="en-US" sz="4000">
                <a:solidFill>
                  <a:srgbClr val="FFFF00"/>
                </a:solidFill>
                <a:ea typeface="黑体" pitchFamily="49" charset="-122"/>
              </a:rPr>
              <a:t>回归临床   </a:t>
            </a:r>
            <a:endParaRPr lang="en-US" altLang="zh-CN" sz="4000">
              <a:solidFill>
                <a:srgbClr val="FFFF00"/>
              </a:solidFill>
              <a:ea typeface="黑体" pitchFamily="49" charset="-122"/>
            </a:endParaRPr>
          </a:p>
          <a:p>
            <a:pPr algn="ctr"/>
            <a:r>
              <a:rPr lang="zh-CN" altLang="en-US" sz="4000">
                <a:solidFill>
                  <a:srgbClr val="FFFF00"/>
                </a:solidFill>
                <a:ea typeface="黑体" pitchFamily="49" charset="-122"/>
              </a:rPr>
              <a:t>医工交叉 互补合作  共赢发展</a:t>
            </a:r>
          </a:p>
          <a:p>
            <a:pPr algn="ctr"/>
            <a:endParaRPr lang="zh-CN" altLang="en-US" sz="4000">
              <a:solidFill>
                <a:srgbClr val="FFFF00"/>
              </a:solidFill>
              <a:ea typeface="黑体" pitchFamily="49" charset="-122"/>
            </a:endParaRPr>
          </a:p>
        </p:txBody>
      </p:sp>
      <p:sp>
        <p:nvSpPr>
          <p:cNvPr id="97293" name="矩形 19"/>
          <p:cNvSpPr>
            <a:spLocks noChangeArrowheads="1"/>
          </p:cNvSpPr>
          <p:nvPr/>
        </p:nvSpPr>
        <p:spPr bwMode="auto">
          <a:xfrm>
            <a:off x="4427538" y="2997200"/>
            <a:ext cx="2717800" cy="1384300"/>
          </a:xfrm>
          <a:prstGeom prst="rect">
            <a:avLst/>
          </a:prstGeom>
          <a:noFill/>
          <a:ln w="9525">
            <a:noFill/>
            <a:miter lim="800000"/>
            <a:headEnd/>
            <a:tailEnd/>
          </a:ln>
        </p:spPr>
        <p:txBody>
          <a:bodyPr>
            <a:spAutoFit/>
          </a:bodyPr>
          <a:lstStyle/>
          <a:p>
            <a:pPr algn="ctr"/>
            <a:r>
              <a:rPr lang="zh-CN" altLang="en-US" sz="2800">
                <a:solidFill>
                  <a:srgbClr val="FFFFFF"/>
                </a:solidFill>
                <a:ea typeface="黑体" pitchFamily="49" charset="-122"/>
              </a:rPr>
              <a:t>智能分析</a:t>
            </a:r>
            <a:endParaRPr lang="en-US" altLang="zh-CN" sz="2800">
              <a:solidFill>
                <a:srgbClr val="FFFFFF"/>
              </a:solidFill>
              <a:ea typeface="黑体" pitchFamily="49" charset="-122"/>
            </a:endParaRPr>
          </a:p>
          <a:p>
            <a:pPr algn="ctr"/>
            <a:r>
              <a:rPr lang="zh-CN" altLang="en-US" sz="2800">
                <a:solidFill>
                  <a:srgbClr val="FFFFFF"/>
                </a:solidFill>
                <a:ea typeface="黑体" pitchFamily="49" charset="-122"/>
              </a:rPr>
              <a:t>预测模型</a:t>
            </a:r>
            <a:endParaRPr lang="en-US" altLang="zh-CN" sz="2800">
              <a:solidFill>
                <a:srgbClr val="FFFFFF"/>
              </a:solidFill>
              <a:ea typeface="黑体" pitchFamily="49" charset="-122"/>
            </a:endParaRPr>
          </a:p>
          <a:p>
            <a:pPr algn="ctr"/>
            <a:r>
              <a:rPr lang="zh-CN" altLang="en-US" sz="2800">
                <a:solidFill>
                  <a:srgbClr val="FFFFFF"/>
                </a:solidFill>
                <a:ea typeface="黑体" pitchFamily="49" charset="-122"/>
              </a:rPr>
              <a:t>诊疗软件</a:t>
            </a:r>
          </a:p>
        </p:txBody>
      </p:sp>
      <p:sp>
        <p:nvSpPr>
          <p:cNvPr id="97294" name="矩形 21"/>
          <p:cNvSpPr>
            <a:spLocks noChangeArrowheads="1"/>
          </p:cNvSpPr>
          <p:nvPr/>
        </p:nvSpPr>
        <p:spPr bwMode="auto">
          <a:xfrm>
            <a:off x="2246313" y="3068638"/>
            <a:ext cx="2181225" cy="1385887"/>
          </a:xfrm>
          <a:prstGeom prst="rect">
            <a:avLst/>
          </a:prstGeom>
          <a:noFill/>
          <a:ln w="9525">
            <a:noFill/>
            <a:miter lim="800000"/>
            <a:headEnd/>
            <a:tailEnd/>
          </a:ln>
        </p:spPr>
        <p:txBody>
          <a:bodyPr>
            <a:spAutoFit/>
          </a:bodyPr>
          <a:lstStyle/>
          <a:p>
            <a:pPr algn="ctr"/>
            <a:r>
              <a:rPr lang="zh-CN" altLang="en-US" sz="2800">
                <a:solidFill>
                  <a:srgbClr val="FFFFFF"/>
                </a:solidFill>
                <a:ea typeface="黑体" pitchFamily="49" charset="-122"/>
              </a:rPr>
              <a:t>临床问题</a:t>
            </a:r>
            <a:endParaRPr lang="en-US" altLang="zh-CN" sz="2800">
              <a:solidFill>
                <a:srgbClr val="FFFFFF"/>
              </a:solidFill>
              <a:ea typeface="黑体" pitchFamily="49" charset="-122"/>
            </a:endParaRPr>
          </a:p>
          <a:p>
            <a:pPr algn="ctr"/>
            <a:r>
              <a:rPr lang="zh-CN" altLang="en-US" sz="2800">
                <a:solidFill>
                  <a:srgbClr val="FFFFFF"/>
                </a:solidFill>
                <a:ea typeface="黑体" pitchFamily="49" charset="-122"/>
              </a:rPr>
              <a:t>医疗数据</a:t>
            </a:r>
            <a:endParaRPr lang="en-US" altLang="zh-CN" sz="2800">
              <a:solidFill>
                <a:srgbClr val="FFFFFF"/>
              </a:solidFill>
              <a:ea typeface="黑体" pitchFamily="49" charset="-122"/>
            </a:endParaRPr>
          </a:p>
          <a:p>
            <a:pPr algn="ctr"/>
            <a:r>
              <a:rPr lang="zh-CN" altLang="en-US" sz="2800">
                <a:solidFill>
                  <a:srgbClr val="FFFFFF"/>
                </a:solidFill>
                <a:ea typeface="黑体" pitchFamily="49" charset="-122"/>
              </a:rPr>
              <a:t>专家知识</a:t>
            </a: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bwMode="auto">
          <a:xfrm>
            <a:off x="107950" y="6218238"/>
            <a:ext cx="9144000" cy="523875"/>
          </a:xfrm>
          <a:prstGeom prst="rect">
            <a:avLst/>
          </a:prstGeom>
        </p:spPr>
        <p:txBody>
          <a:bodyPr>
            <a:spAutoFit/>
          </a:bodyPr>
          <a:lstStyle/>
          <a:p>
            <a:pPr algn="ctr">
              <a:defRPr/>
            </a:pPr>
            <a:r>
              <a:rPr lang="en-US" altLang="zh-CN" sz="2800" kern="100" dirty="0">
                <a:solidFill>
                  <a:srgbClr val="FFFF00"/>
                </a:solidFill>
                <a:latin typeface="Arial" pitchFamily="34" charset="0"/>
                <a:ea typeface="黑体" pitchFamily="2" charset="-122"/>
                <a:cs typeface="Arial" pitchFamily="34" charset="0"/>
              </a:rPr>
              <a:t>5</a:t>
            </a:r>
            <a:r>
              <a:rPr lang="zh-CN" altLang="en-US" sz="2800" kern="100" dirty="0">
                <a:solidFill>
                  <a:srgbClr val="FFFF00"/>
                </a:solidFill>
                <a:latin typeface="Arial" pitchFamily="34" charset="0"/>
                <a:ea typeface="黑体" pitchFamily="2" charset="-122"/>
                <a:cs typeface="Arial" pitchFamily="34" charset="0"/>
              </a:rPr>
              <a:t>位老师、</a:t>
            </a:r>
            <a:r>
              <a:rPr lang="en-US" altLang="zh-CN" sz="2800" kern="100" dirty="0">
                <a:solidFill>
                  <a:srgbClr val="FFFF00"/>
                </a:solidFill>
                <a:latin typeface="Arial" pitchFamily="34" charset="0"/>
                <a:ea typeface="黑体" pitchFamily="2" charset="-122"/>
                <a:cs typeface="Arial" pitchFamily="34" charset="0"/>
              </a:rPr>
              <a:t>8</a:t>
            </a:r>
            <a:r>
              <a:rPr lang="zh-CN" altLang="en-US" sz="2800" kern="100" dirty="0">
                <a:solidFill>
                  <a:srgbClr val="FFFF00"/>
                </a:solidFill>
                <a:latin typeface="Arial" pitchFamily="34" charset="0"/>
                <a:ea typeface="黑体" pitchFamily="2" charset="-122"/>
                <a:cs typeface="Arial" pitchFamily="34" charset="0"/>
              </a:rPr>
              <a:t>名博士、</a:t>
            </a:r>
            <a:r>
              <a:rPr lang="en-US" altLang="zh-CN" sz="2800" kern="100" dirty="0">
                <a:solidFill>
                  <a:srgbClr val="FFFF00"/>
                </a:solidFill>
                <a:latin typeface="Arial" pitchFamily="34" charset="0"/>
                <a:ea typeface="黑体" pitchFamily="2" charset="-122"/>
                <a:cs typeface="Arial" pitchFamily="34" charset="0"/>
              </a:rPr>
              <a:t>7</a:t>
            </a:r>
            <a:r>
              <a:rPr lang="zh-CN" altLang="en-US" sz="2800" kern="100" dirty="0">
                <a:solidFill>
                  <a:srgbClr val="FFFF00"/>
                </a:solidFill>
                <a:latin typeface="Arial" pitchFamily="34" charset="0"/>
                <a:ea typeface="黑体" pitchFamily="2" charset="-122"/>
                <a:cs typeface="Arial" pitchFamily="34" charset="0"/>
              </a:rPr>
              <a:t>名硕士、</a:t>
            </a:r>
            <a:r>
              <a:rPr lang="en-US" altLang="zh-CN" sz="2800" kern="100" dirty="0">
                <a:solidFill>
                  <a:srgbClr val="FFFF00"/>
                </a:solidFill>
                <a:latin typeface="Arial" pitchFamily="34" charset="0"/>
                <a:ea typeface="黑体" pitchFamily="2" charset="-122"/>
                <a:cs typeface="Arial" pitchFamily="34" charset="0"/>
              </a:rPr>
              <a:t>11</a:t>
            </a:r>
            <a:r>
              <a:rPr lang="zh-CN" altLang="en-US" sz="2800" kern="100" dirty="0">
                <a:solidFill>
                  <a:srgbClr val="FFFF00"/>
                </a:solidFill>
                <a:latin typeface="Arial" pitchFamily="34" charset="0"/>
                <a:ea typeface="黑体" pitchFamily="2" charset="-122"/>
                <a:cs typeface="Arial" pitchFamily="34" charset="0"/>
              </a:rPr>
              <a:t>位医生</a:t>
            </a:r>
            <a:endParaRPr lang="zh-CN" altLang="en-US" sz="2800" b="1" dirty="0">
              <a:solidFill>
                <a:srgbClr val="FFFF00"/>
              </a:solidFill>
            </a:endParaRPr>
          </a:p>
        </p:txBody>
      </p:sp>
      <p:sp>
        <p:nvSpPr>
          <p:cNvPr id="28" name="标题 1"/>
          <p:cNvSpPr txBox="1">
            <a:spLocks/>
          </p:cNvSpPr>
          <p:nvPr/>
        </p:nvSpPr>
        <p:spPr>
          <a:xfrm>
            <a:off x="34925" y="34925"/>
            <a:ext cx="8285163" cy="730250"/>
          </a:xfrm>
          <a:prstGeom prst="rect">
            <a:avLst/>
          </a:prstGeom>
        </p:spPr>
        <p:txBody>
          <a:bodyPr/>
          <a:lst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ea typeface="宋体" pitchFamily="2" charset="-122"/>
              </a:defRPr>
            </a:lvl9pPr>
          </a:lstStyle>
          <a:p>
            <a:pPr>
              <a:defRPr/>
            </a:pPr>
            <a:r>
              <a:rPr lang="zh-CN" altLang="en-US" sz="3600" b="0" dirty="0" smtClean="0">
                <a:solidFill>
                  <a:srgbClr val="FFFF00"/>
                </a:solidFill>
                <a:latin typeface="Arial" pitchFamily="34" charset="0"/>
                <a:ea typeface="黑体" pitchFamily="49" charset="-122"/>
              </a:rPr>
              <a:t>影像组学核心</a:t>
            </a:r>
            <a:r>
              <a:rPr lang="zh-CN" altLang="en-US" sz="3600" b="0" dirty="0">
                <a:solidFill>
                  <a:srgbClr val="FFFF00"/>
                </a:solidFill>
                <a:latin typeface="Arial" pitchFamily="34" charset="0"/>
                <a:ea typeface="黑体" pitchFamily="49" charset="-122"/>
              </a:rPr>
              <a:t>成员</a:t>
            </a:r>
            <a:endParaRPr lang="en-US" altLang="zh-CN" sz="3600" b="0" dirty="0">
              <a:solidFill>
                <a:srgbClr val="FFFF00"/>
              </a:solidFill>
              <a:latin typeface="Arial" pitchFamily="34" charset="0"/>
              <a:ea typeface="黑体" pitchFamily="49" charset="-122"/>
            </a:endParaRPr>
          </a:p>
        </p:txBody>
      </p:sp>
      <p:sp>
        <p:nvSpPr>
          <p:cNvPr id="25" name="TextBox 24"/>
          <p:cNvSpPr txBox="1"/>
          <p:nvPr/>
        </p:nvSpPr>
        <p:spPr>
          <a:xfrm>
            <a:off x="6804025" y="2720975"/>
            <a:ext cx="1512888" cy="646113"/>
          </a:xfrm>
          <a:prstGeom prst="rect">
            <a:avLst/>
          </a:prstGeom>
          <a:noFill/>
          <a:ln w="28575">
            <a:noFill/>
          </a:ln>
        </p:spPr>
        <p:txBody>
          <a:bodyPr>
            <a:spAutoFit/>
          </a:bodyPr>
          <a:lstStyle/>
          <a:p>
            <a:pPr algn="ctr" fontAlgn="auto">
              <a:spcBef>
                <a:spcPts val="0"/>
              </a:spcBef>
              <a:spcAft>
                <a:spcPts val="0"/>
              </a:spcAft>
              <a:defRPr/>
            </a:pPr>
            <a:r>
              <a:rPr lang="zh-CN" altLang="en-US" kern="0" dirty="0">
                <a:solidFill>
                  <a:srgbClr val="FFFF00"/>
                </a:solidFill>
                <a:latin typeface="Arial" pitchFamily="34" charset="0"/>
                <a:ea typeface="黑体" pitchFamily="49" charset="-122"/>
              </a:rPr>
              <a:t> 牟玮</a:t>
            </a:r>
            <a:endParaRPr lang="en-US" altLang="zh-CN" kern="0" dirty="0">
              <a:solidFill>
                <a:srgbClr val="FFFF00"/>
              </a:solidFill>
              <a:latin typeface="Arial" pitchFamily="34" charset="0"/>
              <a:ea typeface="黑体" pitchFamily="49" charset="-122"/>
            </a:endParaRPr>
          </a:p>
          <a:p>
            <a:pPr algn="ctr" fontAlgn="auto">
              <a:spcBef>
                <a:spcPts val="0"/>
              </a:spcBef>
              <a:spcAft>
                <a:spcPts val="0"/>
              </a:spcAft>
              <a:defRPr/>
            </a:pPr>
            <a:r>
              <a:rPr lang="zh-CN" altLang="en-US" kern="0" dirty="0">
                <a:solidFill>
                  <a:srgbClr val="FFFF00"/>
                </a:solidFill>
                <a:latin typeface="Arial" pitchFamily="34" charset="0"/>
                <a:ea typeface="黑体" pitchFamily="49" charset="-122"/>
              </a:rPr>
              <a:t> 助研</a:t>
            </a:r>
            <a:endParaRPr lang="en-US" altLang="zh-CN" kern="0" dirty="0">
              <a:solidFill>
                <a:srgbClr val="FFFF00"/>
              </a:solidFill>
              <a:latin typeface="Arial" pitchFamily="34" charset="0"/>
              <a:ea typeface="黑体" pitchFamily="49" charset="-122"/>
            </a:endParaRPr>
          </a:p>
        </p:txBody>
      </p:sp>
      <p:sp>
        <p:nvSpPr>
          <p:cNvPr id="33" name="TextBox 32"/>
          <p:cNvSpPr txBox="1"/>
          <p:nvPr/>
        </p:nvSpPr>
        <p:spPr>
          <a:xfrm>
            <a:off x="755650" y="2720975"/>
            <a:ext cx="1423988" cy="646113"/>
          </a:xfrm>
          <a:prstGeom prst="rect">
            <a:avLst/>
          </a:prstGeom>
          <a:noFill/>
          <a:ln w="28575">
            <a:noFill/>
          </a:ln>
        </p:spPr>
        <p:txBody>
          <a:bodyPr>
            <a:spAutoFit/>
          </a:bodyPr>
          <a:lstStyle/>
          <a:p>
            <a:pPr algn="ctr" fontAlgn="auto">
              <a:spcBef>
                <a:spcPts val="0"/>
              </a:spcBef>
              <a:spcAft>
                <a:spcPts val="0"/>
              </a:spcAft>
              <a:defRPr/>
            </a:pPr>
            <a:r>
              <a:rPr lang="zh-CN" altLang="en-US" kern="0" dirty="0">
                <a:solidFill>
                  <a:srgbClr val="FFFF00"/>
                </a:solidFill>
                <a:latin typeface="Arial" pitchFamily="34" charset="0"/>
                <a:ea typeface="黑体" pitchFamily="49" charset="-122"/>
              </a:rPr>
              <a:t>董迪</a:t>
            </a:r>
            <a:endParaRPr lang="en-US" altLang="zh-CN" kern="0" dirty="0">
              <a:solidFill>
                <a:srgbClr val="FFFF00"/>
              </a:solidFill>
              <a:latin typeface="Arial" pitchFamily="34" charset="0"/>
              <a:ea typeface="黑体" pitchFamily="49" charset="-122"/>
            </a:endParaRPr>
          </a:p>
          <a:p>
            <a:pPr algn="ctr" fontAlgn="auto">
              <a:spcBef>
                <a:spcPts val="0"/>
              </a:spcBef>
              <a:spcAft>
                <a:spcPts val="0"/>
              </a:spcAft>
              <a:defRPr/>
            </a:pPr>
            <a:r>
              <a:rPr lang="zh-CN" altLang="en-US" kern="0" dirty="0">
                <a:solidFill>
                  <a:srgbClr val="FFFF00"/>
                </a:solidFill>
                <a:latin typeface="Arial" pitchFamily="34" charset="0"/>
                <a:ea typeface="黑体" pitchFamily="49" charset="-122"/>
              </a:rPr>
              <a:t>副研</a:t>
            </a:r>
            <a:endParaRPr lang="en-US" altLang="zh-CN" kern="0" dirty="0">
              <a:solidFill>
                <a:srgbClr val="FFFF00"/>
              </a:solidFill>
              <a:latin typeface="Arial" pitchFamily="34" charset="0"/>
              <a:ea typeface="黑体" pitchFamily="49" charset="-122"/>
            </a:endParaRPr>
          </a:p>
        </p:txBody>
      </p:sp>
      <p:sp>
        <p:nvSpPr>
          <p:cNvPr id="35" name="TextBox 34"/>
          <p:cNvSpPr txBox="1"/>
          <p:nvPr/>
        </p:nvSpPr>
        <p:spPr>
          <a:xfrm>
            <a:off x="3779838" y="2720975"/>
            <a:ext cx="1512887" cy="646113"/>
          </a:xfrm>
          <a:prstGeom prst="rect">
            <a:avLst/>
          </a:prstGeom>
          <a:noFill/>
          <a:ln w="28575">
            <a:noFill/>
          </a:ln>
        </p:spPr>
        <p:txBody>
          <a:bodyPr>
            <a:spAutoFit/>
          </a:bodyPr>
          <a:lstStyle/>
          <a:p>
            <a:pPr algn="ctr" fontAlgn="auto">
              <a:spcBef>
                <a:spcPts val="0"/>
              </a:spcBef>
              <a:spcAft>
                <a:spcPts val="0"/>
              </a:spcAft>
              <a:defRPr/>
            </a:pPr>
            <a:r>
              <a:rPr lang="zh-CN" altLang="en-US" kern="0" dirty="0">
                <a:solidFill>
                  <a:srgbClr val="FFFF00"/>
                </a:solidFill>
                <a:latin typeface="Arial" pitchFamily="34" charset="0"/>
                <a:ea typeface="黑体" pitchFamily="49" charset="-122"/>
              </a:rPr>
              <a:t> 臧亚丽</a:t>
            </a:r>
            <a:endParaRPr lang="en-US" altLang="zh-CN" kern="0" dirty="0">
              <a:solidFill>
                <a:srgbClr val="FFFF00"/>
              </a:solidFill>
              <a:latin typeface="Arial" pitchFamily="34" charset="0"/>
              <a:ea typeface="黑体" pitchFamily="49" charset="-122"/>
            </a:endParaRPr>
          </a:p>
          <a:p>
            <a:pPr algn="ctr" fontAlgn="auto">
              <a:spcBef>
                <a:spcPts val="0"/>
              </a:spcBef>
              <a:spcAft>
                <a:spcPts val="0"/>
              </a:spcAft>
              <a:defRPr/>
            </a:pPr>
            <a:r>
              <a:rPr lang="zh-CN" altLang="en-US" kern="0" dirty="0">
                <a:solidFill>
                  <a:srgbClr val="FFFF00"/>
                </a:solidFill>
                <a:latin typeface="Arial" pitchFamily="34" charset="0"/>
                <a:ea typeface="黑体" pitchFamily="49" charset="-122"/>
              </a:rPr>
              <a:t>副研</a:t>
            </a:r>
            <a:endParaRPr lang="en-US" altLang="zh-CN" kern="0" dirty="0">
              <a:solidFill>
                <a:srgbClr val="FFFF00"/>
              </a:solidFill>
              <a:latin typeface="Arial" pitchFamily="34" charset="0"/>
              <a:ea typeface="黑体" pitchFamily="49" charset="-122"/>
            </a:endParaRPr>
          </a:p>
        </p:txBody>
      </p:sp>
      <p:sp>
        <p:nvSpPr>
          <p:cNvPr id="36" name="TextBox 35"/>
          <p:cNvSpPr txBox="1"/>
          <p:nvPr/>
        </p:nvSpPr>
        <p:spPr>
          <a:xfrm>
            <a:off x="2124075" y="2720975"/>
            <a:ext cx="1511300" cy="646113"/>
          </a:xfrm>
          <a:prstGeom prst="rect">
            <a:avLst/>
          </a:prstGeom>
          <a:noFill/>
          <a:ln w="28575">
            <a:noFill/>
          </a:ln>
        </p:spPr>
        <p:txBody>
          <a:bodyPr>
            <a:spAutoFit/>
          </a:bodyPr>
          <a:lstStyle/>
          <a:p>
            <a:pPr algn="ctr" fontAlgn="auto">
              <a:spcBef>
                <a:spcPts val="0"/>
              </a:spcBef>
              <a:spcAft>
                <a:spcPts val="0"/>
              </a:spcAft>
              <a:defRPr/>
            </a:pPr>
            <a:r>
              <a:rPr lang="zh-CN" altLang="en-US" kern="0" dirty="0">
                <a:solidFill>
                  <a:srgbClr val="FFFF00"/>
                </a:solidFill>
                <a:latin typeface="Arial" pitchFamily="34" charset="0"/>
                <a:ea typeface="黑体" pitchFamily="49" charset="-122"/>
              </a:rPr>
              <a:t> 刘振宇</a:t>
            </a:r>
            <a:endParaRPr lang="en-US" altLang="zh-CN" kern="0" dirty="0">
              <a:solidFill>
                <a:srgbClr val="FFFF00"/>
              </a:solidFill>
              <a:latin typeface="Arial" pitchFamily="34" charset="0"/>
              <a:ea typeface="黑体" pitchFamily="49" charset="-122"/>
            </a:endParaRPr>
          </a:p>
          <a:p>
            <a:pPr algn="ctr" fontAlgn="auto">
              <a:spcBef>
                <a:spcPts val="0"/>
              </a:spcBef>
              <a:spcAft>
                <a:spcPts val="0"/>
              </a:spcAft>
              <a:defRPr/>
            </a:pPr>
            <a:r>
              <a:rPr lang="zh-CN" altLang="en-US" kern="0" dirty="0">
                <a:solidFill>
                  <a:srgbClr val="FFFF00"/>
                </a:solidFill>
                <a:latin typeface="Arial" pitchFamily="34" charset="0"/>
                <a:ea typeface="黑体" pitchFamily="49" charset="-122"/>
              </a:rPr>
              <a:t>副研</a:t>
            </a:r>
            <a:endParaRPr lang="en-US" altLang="zh-CN" kern="0" dirty="0">
              <a:solidFill>
                <a:srgbClr val="FFFF00"/>
              </a:solidFill>
              <a:latin typeface="Arial" pitchFamily="34" charset="0"/>
              <a:ea typeface="黑体" pitchFamily="49" charset="-122"/>
            </a:endParaRPr>
          </a:p>
        </p:txBody>
      </p:sp>
      <p:pic>
        <p:nvPicPr>
          <p:cNvPr id="99335" name="Picture 2" descr="http://www.3dmed.net/wp-content/uploads/2013/08/20130822142326_15182.jpg">
            <a:hlinkClick r:id="rId3"/>
          </p:cNvPr>
          <p:cNvPicPr>
            <a:picLocks noChangeAspect="1" noChangeArrowheads="1"/>
          </p:cNvPicPr>
          <p:nvPr/>
        </p:nvPicPr>
        <p:blipFill>
          <a:blip r:embed="rId4"/>
          <a:srcRect/>
          <a:stretch>
            <a:fillRect/>
          </a:stretch>
        </p:blipFill>
        <p:spPr bwMode="auto">
          <a:xfrm>
            <a:off x="3921125" y="1095375"/>
            <a:ext cx="1143000" cy="1654175"/>
          </a:xfrm>
          <a:prstGeom prst="rect">
            <a:avLst/>
          </a:prstGeom>
          <a:noFill/>
          <a:ln w="9525">
            <a:noFill/>
            <a:miter lim="800000"/>
            <a:headEnd/>
            <a:tailEnd/>
          </a:ln>
        </p:spPr>
      </p:pic>
      <p:pic>
        <p:nvPicPr>
          <p:cNvPr id="99336" name="图片 23"/>
          <p:cNvPicPr>
            <a:picLocks noChangeAspect="1"/>
          </p:cNvPicPr>
          <p:nvPr/>
        </p:nvPicPr>
        <p:blipFill>
          <a:blip r:embed="rId5"/>
          <a:srcRect/>
          <a:stretch>
            <a:fillRect/>
          </a:stretch>
        </p:blipFill>
        <p:spPr bwMode="auto">
          <a:xfrm>
            <a:off x="2265363" y="3709988"/>
            <a:ext cx="1039812" cy="1443037"/>
          </a:xfrm>
          <a:prstGeom prst="rect">
            <a:avLst/>
          </a:prstGeom>
          <a:noFill/>
          <a:ln w="9525">
            <a:noFill/>
            <a:miter lim="800000"/>
            <a:headEnd/>
            <a:tailEnd/>
          </a:ln>
        </p:spPr>
      </p:pic>
      <p:sp>
        <p:nvSpPr>
          <p:cNvPr id="99337" name="TextBox 30"/>
          <p:cNvSpPr txBox="1">
            <a:spLocks noChangeArrowheads="1"/>
          </p:cNvSpPr>
          <p:nvPr/>
        </p:nvSpPr>
        <p:spPr bwMode="auto">
          <a:xfrm>
            <a:off x="3490913" y="5221288"/>
            <a:ext cx="1873250" cy="646112"/>
          </a:xfrm>
          <a:prstGeom prst="rect">
            <a:avLst/>
          </a:prstGeom>
          <a:noFill/>
          <a:ln w="28575">
            <a:noFill/>
            <a:miter lim="800000"/>
            <a:headEnd/>
            <a:tailEnd/>
          </a:ln>
        </p:spPr>
        <p:txBody>
          <a:bodyPr>
            <a:spAutoFit/>
          </a:bodyPr>
          <a:lstStyle/>
          <a:p>
            <a:pPr algn="ctr"/>
            <a:r>
              <a:rPr lang="zh-CN" altLang="en-US">
                <a:latin typeface="黑体" pitchFamily="49" charset="-122"/>
                <a:ea typeface="黑体" pitchFamily="49" charset="-122"/>
              </a:rPr>
              <a:t>王硕</a:t>
            </a:r>
            <a:endParaRPr lang="en-US" altLang="zh-CN">
              <a:latin typeface="黑体" pitchFamily="49" charset="-122"/>
              <a:ea typeface="黑体" pitchFamily="49" charset="-122"/>
            </a:endParaRPr>
          </a:p>
          <a:p>
            <a:pPr algn="ctr"/>
            <a:r>
              <a:rPr lang="zh-CN" altLang="en-US">
                <a:latin typeface="黑体" pitchFamily="49" charset="-122"/>
                <a:ea typeface="黑体" pitchFamily="49" charset="-122"/>
              </a:rPr>
              <a:t>博士生</a:t>
            </a:r>
            <a:endParaRPr lang="en-US" altLang="zh-CN">
              <a:latin typeface="黑体" pitchFamily="49" charset="-122"/>
              <a:ea typeface="黑体" pitchFamily="49" charset="-122"/>
            </a:endParaRPr>
          </a:p>
        </p:txBody>
      </p:sp>
      <p:sp>
        <p:nvSpPr>
          <p:cNvPr id="99338" name="TextBox 30"/>
          <p:cNvSpPr txBox="1">
            <a:spLocks noChangeArrowheads="1"/>
          </p:cNvSpPr>
          <p:nvPr/>
        </p:nvSpPr>
        <p:spPr bwMode="auto">
          <a:xfrm>
            <a:off x="4859338" y="5221288"/>
            <a:ext cx="1871662" cy="647700"/>
          </a:xfrm>
          <a:prstGeom prst="rect">
            <a:avLst/>
          </a:prstGeom>
          <a:noFill/>
          <a:ln w="28575">
            <a:noFill/>
            <a:miter lim="800000"/>
            <a:headEnd/>
            <a:tailEnd/>
          </a:ln>
        </p:spPr>
        <p:txBody>
          <a:bodyPr>
            <a:spAutoFit/>
          </a:bodyPr>
          <a:lstStyle/>
          <a:p>
            <a:pPr algn="ctr"/>
            <a:r>
              <a:rPr lang="zh-CN" altLang="en-US">
                <a:latin typeface="黑体" pitchFamily="49" charset="-122"/>
                <a:ea typeface="黑体" pitchFamily="49" charset="-122"/>
              </a:rPr>
              <a:t>方梦捷</a:t>
            </a:r>
            <a:endParaRPr lang="en-US" altLang="zh-CN">
              <a:latin typeface="黑体" pitchFamily="49" charset="-122"/>
              <a:ea typeface="黑体" pitchFamily="49" charset="-122"/>
            </a:endParaRPr>
          </a:p>
          <a:p>
            <a:pPr algn="ctr"/>
            <a:r>
              <a:rPr lang="zh-CN" altLang="en-US">
                <a:latin typeface="黑体" pitchFamily="49" charset="-122"/>
                <a:ea typeface="黑体" pitchFamily="49" charset="-122"/>
              </a:rPr>
              <a:t>博士生</a:t>
            </a:r>
            <a:endParaRPr lang="en-US" altLang="zh-CN">
              <a:latin typeface="黑体" pitchFamily="49" charset="-122"/>
              <a:ea typeface="黑体" pitchFamily="49" charset="-122"/>
            </a:endParaRPr>
          </a:p>
        </p:txBody>
      </p:sp>
      <p:sp>
        <p:nvSpPr>
          <p:cNvPr id="99339" name="TextBox 30"/>
          <p:cNvSpPr txBox="1">
            <a:spLocks noChangeArrowheads="1"/>
          </p:cNvSpPr>
          <p:nvPr/>
        </p:nvSpPr>
        <p:spPr bwMode="auto">
          <a:xfrm>
            <a:off x="6588125" y="5221288"/>
            <a:ext cx="1871663" cy="647700"/>
          </a:xfrm>
          <a:prstGeom prst="rect">
            <a:avLst/>
          </a:prstGeom>
          <a:noFill/>
          <a:ln w="28575">
            <a:noFill/>
            <a:miter lim="800000"/>
            <a:headEnd/>
            <a:tailEnd/>
          </a:ln>
        </p:spPr>
        <p:txBody>
          <a:bodyPr>
            <a:spAutoFit/>
          </a:bodyPr>
          <a:lstStyle/>
          <a:p>
            <a:pPr algn="ctr"/>
            <a:r>
              <a:rPr lang="zh-CN" altLang="en-US">
                <a:latin typeface="黑体" pitchFamily="49" charset="-122"/>
                <a:ea typeface="黑体" pitchFamily="49" charset="-122"/>
              </a:rPr>
              <a:t>沈忱</a:t>
            </a:r>
            <a:endParaRPr lang="en-US" altLang="zh-CN">
              <a:latin typeface="黑体" pitchFamily="49" charset="-122"/>
              <a:ea typeface="黑体" pitchFamily="49" charset="-122"/>
            </a:endParaRPr>
          </a:p>
          <a:p>
            <a:pPr algn="ctr"/>
            <a:r>
              <a:rPr lang="zh-CN" altLang="en-US">
                <a:latin typeface="黑体" pitchFamily="49" charset="-122"/>
                <a:ea typeface="黑体" pitchFamily="49" charset="-122"/>
              </a:rPr>
              <a:t>博士生</a:t>
            </a:r>
            <a:endParaRPr lang="en-US" altLang="zh-CN">
              <a:latin typeface="黑体" pitchFamily="49" charset="-122"/>
              <a:ea typeface="黑体" pitchFamily="49" charset="-122"/>
            </a:endParaRPr>
          </a:p>
        </p:txBody>
      </p:sp>
      <p:sp>
        <p:nvSpPr>
          <p:cNvPr id="99340" name="TextBox 30"/>
          <p:cNvSpPr txBox="1">
            <a:spLocks noChangeArrowheads="1"/>
          </p:cNvSpPr>
          <p:nvPr/>
        </p:nvSpPr>
        <p:spPr bwMode="auto">
          <a:xfrm>
            <a:off x="1865313" y="5221288"/>
            <a:ext cx="1871662" cy="647700"/>
          </a:xfrm>
          <a:prstGeom prst="rect">
            <a:avLst/>
          </a:prstGeom>
          <a:noFill/>
          <a:ln w="28575">
            <a:noFill/>
            <a:miter lim="800000"/>
            <a:headEnd/>
            <a:tailEnd/>
          </a:ln>
        </p:spPr>
        <p:txBody>
          <a:bodyPr>
            <a:spAutoFit/>
          </a:bodyPr>
          <a:lstStyle/>
          <a:p>
            <a:pPr algn="ctr"/>
            <a:r>
              <a:rPr lang="zh-CN" altLang="en-US">
                <a:latin typeface="黑体" pitchFamily="49" charset="-122"/>
                <a:ea typeface="黑体" pitchFamily="49" charset="-122"/>
              </a:rPr>
              <a:t>俞冬东</a:t>
            </a:r>
            <a:endParaRPr lang="en-US" altLang="zh-CN">
              <a:latin typeface="黑体" pitchFamily="49" charset="-122"/>
              <a:ea typeface="黑体" pitchFamily="49" charset="-122"/>
            </a:endParaRPr>
          </a:p>
          <a:p>
            <a:pPr algn="ctr"/>
            <a:r>
              <a:rPr lang="zh-CN" altLang="en-US">
                <a:latin typeface="黑体" pitchFamily="49" charset="-122"/>
                <a:ea typeface="黑体" pitchFamily="49" charset="-122"/>
              </a:rPr>
              <a:t>博士生</a:t>
            </a:r>
            <a:endParaRPr lang="en-US" altLang="zh-CN">
              <a:latin typeface="黑体" pitchFamily="49" charset="-122"/>
              <a:ea typeface="黑体" pitchFamily="49" charset="-122"/>
            </a:endParaRPr>
          </a:p>
        </p:txBody>
      </p:sp>
      <p:pic>
        <p:nvPicPr>
          <p:cNvPr id="99341" name="Picture 4" descr="http://www.3dmed.net/wp-content/uploads/2013/07/20130725195556_55971.jpg"/>
          <p:cNvPicPr>
            <a:picLocks noChangeAspect="1" noChangeArrowheads="1"/>
          </p:cNvPicPr>
          <p:nvPr/>
        </p:nvPicPr>
        <p:blipFill>
          <a:blip r:embed="rId6"/>
          <a:srcRect/>
          <a:stretch>
            <a:fillRect/>
          </a:stretch>
        </p:blipFill>
        <p:spPr bwMode="auto">
          <a:xfrm>
            <a:off x="6804025" y="1095375"/>
            <a:ext cx="1295400" cy="1654175"/>
          </a:xfrm>
          <a:prstGeom prst="rect">
            <a:avLst/>
          </a:prstGeom>
          <a:noFill/>
          <a:ln w="9525">
            <a:noFill/>
            <a:miter lim="800000"/>
            <a:headEnd/>
            <a:tailEnd/>
          </a:ln>
        </p:spPr>
      </p:pic>
      <p:sp>
        <p:nvSpPr>
          <p:cNvPr id="99342" name="TextBox 30"/>
          <p:cNvSpPr txBox="1">
            <a:spLocks noChangeArrowheads="1"/>
          </p:cNvSpPr>
          <p:nvPr/>
        </p:nvSpPr>
        <p:spPr bwMode="auto">
          <a:xfrm>
            <a:off x="468313" y="5221288"/>
            <a:ext cx="1871662" cy="647700"/>
          </a:xfrm>
          <a:prstGeom prst="rect">
            <a:avLst/>
          </a:prstGeom>
          <a:noFill/>
          <a:ln w="28575">
            <a:noFill/>
            <a:miter lim="800000"/>
            <a:headEnd/>
            <a:tailEnd/>
          </a:ln>
        </p:spPr>
        <p:txBody>
          <a:bodyPr>
            <a:spAutoFit/>
          </a:bodyPr>
          <a:lstStyle/>
          <a:p>
            <a:pPr algn="ctr"/>
            <a:r>
              <a:rPr lang="zh-CN" altLang="en-US">
                <a:latin typeface="黑体" pitchFamily="49" charset="-122"/>
                <a:ea typeface="黑体" pitchFamily="49" charset="-122"/>
              </a:rPr>
              <a:t>魏靖伟</a:t>
            </a:r>
            <a:endParaRPr lang="en-US" altLang="zh-CN">
              <a:latin typeface="黑体" pitchFamily="49" charset="-122"/>
              <a:ea typeface="黑体" pitchFamily="49" charset="-122"/>
            </a:endParaRPr>
          </a:p>
          <a:p>
            <a:pPr algn="ctr"/>
            <a:r>
              <a:rPr lang="zh-CN" altLang="en-US">
                <a:latin typeface="黑体" pitchFamily="49" charset="-122"/>
                <a:ea typeface="黑体" pitchFamily="49" charset="-122"/>
              </a:rPr>
              <a:t>博士生</a:t>
            </a:r>
            <a:endParaRPr lang="en-US" altLang="zh-CN">
              <a:latin typeface="黑体" pitchFamily="49" charset="-122"/>
              <a:ea typeface="黑体" pitchFamily="49" charset="-122"/>
            </a:endParaRPr>
          </a:p>
        </p:txBody>
      </p:sp>
      <p:pic>
        <p:nvPicPr>
          <p:cNvPr id="99343" name="Picture 3"/>
          <p:cNvPicPr>
            <a:picLocks noChangeAspect="1" noChangeArrowheads="1"/>
          </p:cNvPicPr>
          <p:nvPr/>
        </p:nvPicPr>
        <p:blipFill>
          <a:blip r:embed="rId7"/>
          <a:srcRect/>
          <a:stretch>
            <a:fillRect/>
          </a:stretch>
        </p:blipFill>
        <p:spPr bwMode="auto">
          <a:xfrm>
            <a:off x="3765550" y="3709988"/>
            <a:ext cx="1244600" cy="1447800"/>
          </a:xfrm>
          <a:prstGeom prst="rect">
            <a:avLst/>
          </a:prstGeom>
          <a:noFill/>
          <a:ln w="9525">
            <a:noFill/>
            <a:miter lim="800000"/>
            <a:headEnd/>
            <a:tailEnd/>
          </a:ln>
        </p:spPr>
      </p:pic>
      <p:pic>
        <p:nvPicPr>
          <p:cNvPr id="99344" name="Picture 5" descr="http://www.3dmed.net/u/cms/www/201608/10172914zp0m.jpg"/>
          <p:cNvPicPr>
            <a:picLocks noChangeAspect="1" noChangeArrowheads="1"/>
          </p:cNvPicPr>
          <p:nvPr/>
        </p:nvPicPr>
        <p:blipFill>
          <a:blip r:embed="rId8"/>
          <a:srcRect/>
          <a:stretch>
            <a:fillRect/>
          </a:stretch>
        </p:blipFill>
        <p:spPr bwMode="auto">
          <a:xfrm>
            <a:off x="5181600" y="3709988"/>
            <a:ext cx="1327150" cy="1428750"/>
          </a:xfrm>
          <a:prstGeom prst="rect">
            <a:avLst/>
          </a:prstGeom>
          <a:noFill/>
          <a:ln w="9525">
            <a:noFill/>
            <a:miter lim="800000"/>
            <a:headEnd/>
            <a:tailEnd/>
          </a:ln>
        </p:spPr>
      </p:pic>
      <p:pic>
        <p:nvPicPr>
          <p:cNvPr id="99345" name="Picture 8"/>
          <p:cNvPicPr>
            <a:picLocks noChangeAspect="1" noChangeArrowheads="1"/>
          </p:cNvPicPr>
          <p:nvPr/>
        </p:nvPicPr>
        <p:blipFill>
          <a:blip r:embed="rId9"/>
          <a:srcRect/>
          <a:stretch>
            <a:fillRect/>
          </a:stretch>
        </p:blipFill>
        <p:spPr bwMode="auto">
          <a:xfrm>
            <a:off x="6875463" y="3709988"/>
            <a:ext cx="1135062" cy="1428750"/>
          </a:xfrm>
          <a:prstGeom prst="rect">
            <a:avLst/>
          </a:prstGeom>
          <a:noFill/>
          <a:ln w="9525">
            <a:noFill/>
            <a:miter lim="800000"/>
            <a:headEnd/>
            <a:tailEnd/>
          </a:ln>
        </p:spPr>
      </p:pic>
      <p:pic>
        <p:nvPicPr>
          <p:cNvPr id="99346" name="Picture 2" descr="C:\Users\ThinkPad\Desktop\董迪微信简介\DSC_5230.jpg"/>
          <p:cNvPicPr>
            <a:picLocks noChangeAspect="1" noChangeArrowheads="1"/>
          </p:cNvPicPr>
          <p:nvPr/>
        </p:nvPicPr>
        <p:blipFill>
          <a:blip r:embed="rId10"/>
          <a:srcRect l="19278" r="23616"/>
          <a:stretch>
            <a:fillRect/>
          </a:stretch>
        </p:blipFill>
        <p:spPr bwMode="auto">
          <a:xfrm>
            <a:off x="755650" y="1095375"/>
            <a:ext cx="1387475" cy="1590675"/>
          </a:xfrm>
          <a:prstGeom prst="rect">
            <a:avLst/>
          </a:prstGeom>
          <a:noFill/>
          <a:ln w="9525">
            <a:noFill/>
            <a:miter lim="800000"/>
            <a:headEnd/>
            <a:tailEnd/>
          </a:ln>
        </p:spPr>
      </p:pic>
      <p:pic>
        <p:nvPicPr>
          <p:cNvPr id="99347" name="Picture 2"/>
          <p:cNvPicPr>
            <a:picLocks noChangeAspect="1" noChangeArrowheads="1"/>
          </p:cNvPicPr>
          <p:nvPr/>
        </p:nvPicPr>
        <p:blipFill>
          <a:blip r:embed="rId11"/>
          <a:srcRect/>
          <a:stretch>
            <a:fillRect/>
          </a:stretch>
        </p:blipFill>
        <p:spPr bwMode="auto">
          <a:xfrm>
            <a:off x="2401888" y="1095375"/>
            <a:ext cx="1306512" cy="1612900"/>
          </a:xfrm>
          <a:prstGeom prst="rect">
            <a:avLst/>
          </a:prstGeom>
          <a:noFill/>
          <a:ln w="9525">
            <a:noFill/>
            <a:miter lim="800000"/>
            <a:headEnd/>
            <a:tailEnd/>
          </a:ln>
        </p:spPr>
      </p:pic>
      <p:pic>
        <p:nvPicPr>
          <p:cNvPr id="99348" name="Picture 2" descr="730317831454224170_meitu_5"/>
          <p:cNvPicPr>
            <a:picLocks noChangeAspect="1" noChangeArrowheads="1"/>
          </p:cNvPicPr>
          <p:nvPr/>
        </p:nvPicPr>
        <p:blipFill>
          <a:blip r:embed="rId12"/>
          <a:srcRect l="-1721" t="3554"/>
          <a:stretch>
            <a:fillRect/>
          </a:stretch>
        </p:blipFill>
        <p:spPr bwMode="auto">
          <a:xfrm>
            <a:off x="849313" y="3709988"/>
            <a:ext cx="1058862" cy="1458912"/>
          </a:xfrm>
          <a:prstGeom prst="rect">
            <a:avLst/>
          </a:prstGeom>
          <a:noFill/>
          <a:ln w="9525">
            <a:noFill/>
            <a:miter lim="800000"/>
            <a:headEnd/>
            <a:tailEnd/>
          </a:ln>
        </p:spPr>
      </p:pic>
      <p:pic>
        <p:nvPicPr>
          <p:cNvPr id="99349" name="图片 23" descr="140824199107020017"/>
          <p:cNvPicPr>
            <a:picLocks noChangeAspect="1" noChangeArrowheads="1"/>
          </p:cNvPicPr>
          <p:nvPr/>
        </p:nvPicPr>
        <p:blipFill>
          <a:blip r:embed="rId13"/>
          <a:srcRect/>
          <a:stretch>
            <a:fillRect/>
          </a:stretch>
        </p:blipFill>
        <p:spPr bwMode="auto">
          <a:xfrm>
            <a:off x="5300663" y="1095375"/>
            <a:ext cx="1208087" cy="1654175"/>
          </a:xfrm>
          <a:prstGeom prst="rect">
            <a:avLst/>
          </a:prstGeom>
          <a:noFill/>
          <a:ln w="9525">
            <a:noFill/>
            <a:miter lim="800000"/>
            <a:headEnd/>
            <a:tailEnd/>
          </a:ln>
        </p:spPr>
      </p:pic>
      <p:sp>
        <p:nvSpPr>
          <p:cNvPr id="26" name="TextBox 25"/>
          <p:cNvSpPr txBox="1"/>
          <p:nvPr/>
        </p:nvSpPr>
        <p:spPr>
          <a:xfrm>
            <a:off x="5148263" y="2720975"/>
            <a:ext cx="1512887" cy="646113"/>
          </a:xfrm>
          <a:prstGeom prst="rect">
            <a:avLst/>
          </a:prstGeom>
          <a:noFill/>
          <a:ln w="28575">
            <a:noFill/>
          </a:ln>
        </p:spPr>
        <p:txBody>
          <a:bodyPr>
            <a:spAutoFit/>
          </a:bodyPr>
          <a:lstStyle/>
          <a:p>
            <a:pPr algn="ctr" fontAlgn="auto">
              <a:spcBef>
                <a:spcPts val="0"/>
              </a:spcBef>
              <a:spcAft>
                <a:spcPts val="0"/>
              </a:spcAft>
              <a:defRPr/>
            </a:pPr>
            <a:r>
              <a:rPr lang="zh-CN" altLang="en-US" kern="0" dirty="0">
                <a:solidFill>
                  <a:srgbClr val="FFFF00"/>
                </a:solidFill>
                <a:latin typeface="Arial" pitchFamily="34" charset="0"/>
                <a:ea typeface="黑体" pitchFamily="49" charset="-122"/>
              </a:rPr>
              <a:t> 胡朝恩</a:t>
            </a:r>
            <a:endParaRPr lang="en-US" altLang="zh-CN" kern="0" dirty="0">
              <a:solidFill>
                <a:srgbClr val="FFFF00"/>
              </a:solidFill>
              <a:latin typeface="Arial" pitchFamily="34" charset="0"/>
              <a:ea typeface="黑体" pitchFamily="49" charset="-122"/>
            </a:endParaRPr>
          </a:p>
          <a:p>
            <a:pPr algn="ctr" fontAlgn="auto">
              <a:spcBef>
                <a:spcPts val="0"/>
              </a:spcBef>
              <a:spcAft>
                <a:spcPts val="0"/>
              </a:spcAft>
              <a:defRPr/>
            </a:pPr>
            <a:r>
              <a:rPr lang="zh-CN" altLang="en-US" kern="0" dirty="0">
                <a:solidFill>
                  <a:srgbClr val="FFFF00"/>
                </a:solidFill>
                <a:latin typeface="Arial" pitchFamily="34" charset="0"/>
                <a:ea typeface="黑体" pitchFamily="49" charset="-122"/>
              </a:rPr>
              <a:t>助研</a:t>
            </a:r>
            <a:endParaRPr lang="en-US" altLang="zh-CN" kern="0" dirty="0">
              <a:solidFill>
                <a:srgbClr val="FFFF00"/>
              </a:solidFill>
              <a:latin typeface="Arial" pitchFamily="34" charset="0"/>
              <a:ea typeface="黑体"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WordArt 2"/>
          <p:cNvSpPr>
            <a:spLocks noChangeArrowheads="1" noChangeShapeType="1" noTextEdit="1"/>
          </p:cNvSpPr>
          <p:nvPr/>
        </p:nvSpPr>
        <p:spPr bwMode="auto">
          <a:xfrm>
            <a:off x="1187450" y="1268413"/>
            <a:ext cx="6624638" cy="1439862"/>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黑体"/>
                <a:ea typeface="黑体"/>
              </a:rPr>
              <a:t>敬请批评指导！</a:t>
            </a:r>
          </a:p>
        </p:txBody>
      </p:sp>
      <p:sp>
        <p:nvSpPr>
          <p:cNvPr id="101378" name="WordArt 3"/>
          <p:cNvSpPr>
            <a:spLocks noChangeArrowheads="1" noChangeShapeType="1" noTextEdit="1"/>
          </p:cNvSpPr>
          <p:nvPr/>
        </p:nvSpPr>
        <p:spPr bwMode="auto">
          <a:xfrm>
            <a:off x="3241675" y="3994150"/>
            <a:ext cx="1727200" cy="720725"/>
          </a:xfrm>
          <a:prstGeom prst="rect">
            <a:avLst/>
          </a:prstGeom>
        </p:spPr>
        <p:txBody>
          <a:bodyPr wrap="none" fromWordArt="1">
            <a:prstTxWarp prst="textFadeLeft">
              <a:avLst>
                <a:gd name="adj" fmla="val 28806"/>
              </a:avLst>
            </a:prstTxWarp>
            <a:scene3d>
              <a:camera prst="legacyPerspectiveFront">
                <a:rot lat="20519958" lon="1080000" rev="0"/>
              </a:camera>
              <a:lightRig rig="legacyHarsh2" dir="b"/>
            </a:scene3d>
            <a:sp3d extrusionH="430200" prstMaterial="legacyMatte">
              <a:extrusionClr>
                <a:srgbClr val="FF6600"/>
              </a:extrusionClr>
            </a:sp3d>
          </a:bodyPr>
          <a:lstStyle/>
          <a:p>
            <a:pPr algn="ctr"/>
            <a:r>
              <a:rPr lang="zh-CN" altLang="en-US" sz="4800" kern="10">
                <a:ln w="9525">
                  <a:round/>
                  <a:headEnd/>
                  <a:tailEnd/>
                </a:ln>
                <a:gradFill rotWithShape="1">
                  <a:gsLst>
                    <a:gs pos="0">
                      <a:srgbClr val="FF3300"/>
                    </a:gs>
                    <a:gs pos="100000">
                      <a:srgbClr val="FF6600"/>
                    </a:gs>
                  </a:gsLst>
                  <a:lin ang="5400000" scaled="1"/>
                </a:gradFill>
                <a:latin typeface="隶书"/>
              </a:rPr>
              <a:t>谢谢</a:t>
            </a:r>
          </a:p>
        </p:txBody>
      </p:sp>
      <p:pic>
        <p:nvPicPr>
          <p:cNvPr id="101379" name="Picture 4" descr="Boy6"/>
          <p:cNvPicPr>
            <a:picLocks noChangeAspect="1" noChangeArrowheads="1" noCrop="1"/>
          </p:cNvPicPr>
          <p:nvPr/>
        </p:nvPicPr>
        <p:blipFill>
          <a:blip r:embed="rId3"/>
          <a:srcRect/>
          <a:stretch>
            <a:fillRect/>
          </a:stretch>
        </p:blipFill>
        <p:spPr bwMode="auto">
          <a:xfrm>
            <a:off x="5113338" y="3778250"/>
            <a:ext cx="611187" cy="1090613"/>
          </a:xfrm>
          <a:prstGeom prst="rect">
            <a:avLst/>
          </a:prstGeom>
          <a:noFill/>
          <a:ln w="9525">
            <a:noFill/>
            <a:miter lim="800000"/>
            <a:headEnd/>
            <a:tailEnd/>
          </a:ln>
        </p:spPr>
      </p:pic>
    </p:spTree>
  </p:cSld>
  <p:clrMapOvr>
    <a:masterClrMapping/>
  </p:clrMapOvr>
  <p:transition spd="slow" advTm="12678"/>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16"/>
          <p:cNvPicPr>
            <a:picLocks noChangeAspect="1"/>
          </p:cNvPicPr>
          <p:nvPr/>
        </p:nvPicPr>
        <p:blipFill>
          <a:blip r:embed="rId2"/>
          <a:srcRect/>
          <a:stretch>
            <a:fillRect/>
          </a:stretch>
        </p:blipFill>
        <p:spPr bwMode="auto">
          <a:xfrm>
            <a:off x="395288" y="1522413"/>
            <a:ext cx="3756025" cy="2317750"/>
          </a:xfrm>
          <a:prstGeom prst="rect">
            <a:avLst/>
          </a:prstGeom>
          <a:noFill/>
          <a:ln w="9525">
            <a:solidFill>
              <a:schemeClr val="tx1"/>
            </a:solidFill>
            <a:miter lim="800000"/>
            <a:headEnd/>
            <a:tailEnd/>
          </a:ln>
        </p:spPr>
      </p:pic>
      <p:pic>
        <p:nvPicPr>
          <p:cNvPr id="17410" name="Picture 6" descr="2025年，10大改变医疗行业的新科技（人工智能、纳米机器人、3D打印……）"/>
          <p:cNvPicPr>
            <a:picLocks noChangeAspect="1" noChangeArrowheads="1"/>
          </p:cNvPicPr>
          <p:nvPr/>
        </p:nvPicPr>
        <p:blipFill>
          <a:blip r:embed="rId3"/>
          <a:srcRect/>
          <a:stretch>
            <a:fillRect/>
          </a:stretch>
        </p:blipFill>
        <p:spPr bwMode="auto">
          <a:xfrm>
            <a:off x="4992688" y="1522413"/>
            <a:ext cx="3756025" cy="2316162"/>
          </a:xfrm>
          <a:prstGeom prst="rect">
            <a:avLst/>
          </a:prstGeom>
          <a:noFill/>
          <a:ln w="9525">
            <a:solidFill>
              <a:schemeClr val="tx1"/>
            </a:solidFill>
            <a:miter lim="800000"/>
            <a:headEnd/>
            <a:tailEnd/>
          </a:ln>
        </p:spPr>
      </p:pic>
      <p:sp>
        <p:nvSpPr>
          <p:cNvPr id="17411" name="右箭头 18"/>
          <p:cNvSpPr>
            <a:spLocks noChangeArrowheads="1"/>
          </p:cNvSpPr>
          <p:nvPr/>
        </p:nvSpPr>
        <p:spPr bwMode="auto">
          <a:xfrm>
            <a:off x="4359275" y="2398713"/>
            <a:ext cx="425450" cy="563562"/>
          </a:xfrm>
          <a:prstGeom prst="rightArrow">
            <a:avLst>
              <a:gd name="adj1" fmla="val 50000"/>
              <a:gd name="adj2" fmla="val 50000"/>
            </a:avLst>
          </a:prstGeom>
          <a:noFill/>
          <a:ln w="28575" algn="ctr">
            <a:solidFill>
              <a:srgbClr val="FFFF00"/>
            </a:solidFill>
            <a:round/>
            <a:headEnd/>
            <a:tailEnd type="arrow" w="med" len="med"/>
          </a:ln>
        </p:spPr>
        <p:txBody>
          <a:bodyPr anchor="ctr"/>
          <a:lstStyle/>
          <a:p>
            <a:pPr algn="ctr"/>
            <a:endParaRPr lang="zh-CN" altLang="en-US"/>
          </a:p>
        </p:txBody>
      </p:sp>
      <p:sp>
        <p:nvSpPr>
          <p:cNvPr id="17412" name="TextBox 43"/>
          <p:cNvSpPr txBox="1">
            <a:spLocks noChangeArrowheads="1"/>
          </p:cNvSpPr>
          <p:nvPr/>
        </p:nvSpPr>
        <p:spPr bwMode="auto">
          <a:xfrm>
            <a:off x="1292225" y="839788"/>
            <a:ext cx="2111375" cy="573087"/>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3200">
                <a:solidFill>
                  <a:srgbClr val="FFFF00"/>
                </a:solidFill>
                <a:ea typeface="黑体" pitchFamily="49" charset="-122"/>
                <a:cs typeface="Arial" charset="0"/>
              </a:rPr>
              <a:t>传统医疗</a:t>
            </a:r>
          </a:p>
        </p:txBody>
      </p:sp>
      <p:sp>
        <p:nvSpPr>
          <p:cNvPr id="17413" name="TextBox 43"/>
          <p:cNvSpPr txBox="1">
            <a:spLocks noChangeArrowheads="1"/>
          </p:cNvSpPr>
          <p:nvPr/>
        </p:nvSpPr>
        <p:spPr bwMode="auto">
          <a:xfrm>
            <a:off x="5848350" y="836613"/>
            <a:ext cx="2184400" cy="571500"/>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3200">
                <a:solidFill>
                  <a:srgbClr val="FFFF00"/>
                </a:solidFill>
                <a:ea typeface="黑体" pitchFamily="49" charset="-122"/>
                <a:cs typeface="Arial" charset="0"/>
              </a:rPr>
              <a:t>智能医疗</a:t>
            </a:r>
          </a:p>
        </p:txBody>
      </p:sp>
      <p:sp>
        <p:nvSpPr>
          <p:cNvPr id="17414" name="标题 1"/>
          <p:cNvSpPr txBox="1">
            <a:spLocks/>
          </p:cNvSpPr>
          <p:nvPr/>
        </p:nvSpPr>
        <p:spPr bwMode="auto">
          <a:xfrm>
            <a:off x="0" y="0"/>
            <a:ext cx="91440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背景</a:t>
            </a:r>
            <a:r>
              <a:rPr lang="en-US" altLang="zh-CN" sz="3600">
                <a:solidFill>
                  <a:srgbClr val="FFFF00"/>
                </a:solidFill>
                <a:ea typeface="黑体" pitchFamily="49" charset="-122"/>
              </a:rPr>
              <a:t>—</a:t>
            </a:r>
            <a:r>
              <a:rPr lang="zh-CN" altLang="en-US" sz="3600">
                <a:solidFill>
                  <a:srgbClr val="FFFF00"/>
                </a:solidFill>
                <a:ea typeface="黑体" pitchFamily="49" charset="-122"/>
              </a:rPr>
              <a:t>现在是发展智能医疗最佳时机</a:t>
            </a:r>
          </a:p>
        </p:txBody>
      </p:sp>
      <p:sp>
        <p:nvSpPr>
          <p:cNvPr id="17415" name="TextBox 43"/>
          <p:cNvSpPr txBox="1">
            <a:spLocks noChangeArrowheads="1"/>
          </p:cNvSpPr>
          <p:nvPr/>
        </p:nvSpPr>
        <p:spPr bwMode="auto">
          <a:xfrm>
            <a:off x="395288" y="5018088"/>
            <a:ext cx="3756025" cy="571500"/>
          </a:xfrm>
          <a:prstGeom prst="rect">
            <a:avLst/>
          </a:prstGeom>
          <a:noFill/>
          <a:ln w="25400">
            <a:solidFill>
              <a:srgbClr val="FFFF00"/>
            </a:solidFill>
            <a:miter lim="800000"/>
            <a:headEnd/>
            <a:tailEnd/>
          </a:ln>
        </p:spPr>
        <p:txBody>
          <a:bodyPr lIns="91404" tIns="45704" rIns="91404" bIns="45704" anchor="ctr"/>
          <a:lstStyle/>
          <a:p>
            <a:pPr algn="ctr"/>
            <a:r>
              <a:rPr kumimoji="1" lang="zh-CN" altLang="en-US" sz="3200">
                <a:solidFill>
                  <a:srgbClr val="FFFF00"/>
                </a:solidFill>
                <a:ea typeface="黑体" pitchFamily="49" charset="-122"/>
                <a:cs typeface="Arial" charset="0"/>
              </a:rPr>
              <a:t>人工智能技术进步</a:t>
            </a:r>
          </a:p>
        </p:txBody>
      </p:sp>
      <p:sp>
        <p:nvSpPr>
          <p:cNvPr id="17416" name="TextBox 43"/>
          <p:cNvSpPr txBox="1">
            <a:spLocks noChangeArrowheads="1"/>
          </p:cNvSpPr>
          <p:nvPr/>
        </p:nvSpPr>
        <p:spPr bwMode="auto">
          <a:xfrm>
            <a:off x="4992688" y="5018088"/>
            <a:ext cx="3900487" cy="571500"/>
          </a:xfrm>
          <a:prstGeom prst="rect">
            <a:avLst/>
          </a:prstGeom>
          <a:noFill/>
          <a:ln w="25400">
            <a:solidFill>
              <a:srgbClr val="FFFF00"/>
            </a:solidFill>
            <a:miter lim="800000"/>
            <a:headEnd/>
            <a:tailEnd/>
          </a:ln>
        </p:spPr>
        <p:txBody>
          <a:bodyPr lIns="91404" tIns="45704" rIns="91404" bIns="45704" anchor="ctr"/>
          <a:lstStyle/>
          <a:p>
            <a:pPr algn="ctr"/>
            <a:r>
              <a:rPr kumimoji="1" lang="zh-CN" altLang="en-US" sz="3200">
                <a:solidFill>
                  <a:srgbClr val="FFFF00"/>
                </a:solidFill>
                <a:ea typeface="黑体" pitchFamily="49" charset="-122"/>
                <a:cs typeface="Arial" charset="0"/>
              </a:rPr>
              <a:t>医疗大数据不断积累</a:t>
            </a:r>
          </a:p>
        </p:txBody>
      </p:sp>
      <p:sp>
        <p:nvSpPr>
          <p:cNvPr id="17417" name="TextBox 43"/>
          <p:cNvSpPr txBox="1">
            <a:spLocks noChangeArrowheads="1"/>
          </p:cNvSpPr>
          <p:nvPr/>
        </p:nvSpPr>
        <p:spPr bwMode="auto">
          <a:xfrm>
            <a:off x="1979613" y="6026150"/>
            <a:ext cx="5184775" cy="571500"/>
          </a:xfrm>
          <a:prstGeom prst="rect">
            <a:avLst/>
          </a:prstGeom>
          <a:noFill/>
          <a:ln w="25400">
            <a:solidFill>
              <a:srgbClr val="FFFF00"/>
            </a:solidFill>
            <a:miter lim="800000"/>
            <a:headEnd/>
            <a:tailEnd/>
          </a:ln>
        </p:spPr>
        <p:txBody>
          <a:bodyPr lIns="91404" tIns="45704" rIns="91404" bIns="45704" anchor="ctr"/>
          <a:lstStyle/>
          <a:p>
            <a:pPr algn="dist"/>
            <a:r>
              <a:rPr kumimoji="1" lang="zh-CN" altLang="en-US" sz="3200">
                <a:solidFill>
                  <a:srgbClr val="FFFFFF"/>
                </a:solidFill>
                <a:ea typeface="黑体" pitchFamily="49" charset="-122"/>
                <a:cs typeface="Arial" charset="0"/>
              </a:rPr>
              <a:t>智能医疗发展的最佳时机</a:t>
            </a:r>
          </a:p>
        </p:txBody>
      </p:sp>
      <p:cxnSp>
        <p:nvCxnSpPr>
          <p:cNvPr id="17418" name="肘形连接符 4"/>
          <p:cNvCxnSpPr>
            <a:cxnSpLocks noChangeShapeType="1"/>
            <a:stCxn id="17415" idx="2"/>
            <a:endCxn id="17417" idx="0"/>
          </p:cNvCxnSpPr>
          <p:nvPr/>
        </p:nvCxnSpPr>
        <p:spPr bwMode="auto">
          <a:xfrm rot="16200000" flipH="1">
            <a:off x="3204369" y="4658519"/>
            <a:ext cx="436562" cy="2298700"/>
          </a:xfrm>
          <a:prstGeom prst="bentConnector3">
            <a:avLst>
              <a:gd name="adj1" fmla="val 50000"/>
            </a:avLst>
          </a:prstGeom>
          <a:noFill/>
          <a:ln w="28575" algn="ctr">
            <a:solidFill>
              <a:schemeClr val="tx1"/>
            </a:solidFill>
            <a:round/>
            <a:headEnd/>
            <a:tailEnd type="arrow" w="med" len="med"/>
          </a:ln>
        </p:spPr>
      </p:cxnSp>
      <p:cxnSp>
        <p:nvCxnSpPr>
          <p:cNvPr id="17419" name="肘形连接符 26"/>
          <p:cNvCxnSpPr>
            <a:cxnSpLocks noChangeShapeType="1"/>
            <a:stCxn id="17416" idx="2"/>
            <a:endCxn id="17417" idx="0"/>
          </p:cNvCxnSpPr>
          <p:nvPr/>
        </p:nvCxnSpPr>
        <p:spPr bwMode="auto">
          <a:xfrm rot="5400000">
            <a:off x="5538788" y="4622800"/>
            <a:ext cx="436562" cy="2370138"/>
          </a:xfrm>
          <a:prstGeom prst="bentConnector3">
            <a:avLst>
              <a:gd name="adj1" fmla="val 50000"/>
            </a:avLst>
          </a:prstGeom>
          <a:noFill/>
          <a:ln w="28575" algn="ctr">
            <a:solidFill>
              <a:schemeClr val="tx1"/>
            </a:solidFill>
            <a:round/>
            <a:headEnd/>
            <a:tailEnd type="arrow" w="med" len="med"/>
          </a:ln>
        </p:spPr>
      </p:cxnSp>
      <p:sp>
        <p:nvSpPr>
          <p:cNvPr id="17420" name="TextBox 43"/>
          <p:cNvSpPr txBox="1">
            <a:spLocks noChangeArrowheads="1"/>
          </p:cNvSpPr>
          <p:nvPr/>
        </p:nvSpPr>
        <p:spPr bwMode="auto">
          <a:xfrm>
            <a:off x="4710113" y="3933825"/>
            <a:ext cx="4321175" cy="571500"/>
          </a:xfrm>
          <a:prstGeom prst="rect">
            <a:avLst/>
          </a:prstGeom>
          <a:noFill/>
          <a:ln w="25400">
            <a:noFill/>
            <a:miter lim="800000"/>
            <a:headEnd/>
            <a:tailEnd/>
          </a:ln>
        </p:spPr>
        <p:txBody>
          <a:bodyPr lIns="91404" tIns="45704" rIns="91404" bIns="45704" anchor="ctr"/>
          <a:lstStyle/>
          <a:p>
            <a:pPr algn="ctr"/>
            <a:r>
              <a:rPr kumimoji="1" lang="zh-CN" altLang="en-US" sz="2800">
                <a:solidFill>
                  <a:srgbClr val="FFFF00"/>
                </a:solidFill>
                <a:ea typeface="黑体" pitchFamily="49" charset="-122"/>
                <a:cs typeface="Arial" charset="0"/>
              </a:rPr>
              <a:t>人脑 </a:t>
            </a:r>
            <a:r>
              <a:rPr kumimoji="1" lang="en-US" altLang="zh-CN" sz="2800">
                <a:solidFill>
                  <a:srgbClr val="FFFF00"/>
                </a:solidFill>
                <a:ea typeface="黑体" pitchFamily="49" charset="-122"/>
                <a:cs typeface="Arial" charset="0"/>
              </a:rPr>
              <a:t>+ </a:t>
            </a:r>
            <a:r>
              <a:rPr kumimoji="1" lang="zh-CN" altLang="en-US" sz="2800">
                <a:solidFill>
                  <a:srgbClr val="FFFF00"/>
                </a:solidFill>
                <a:ea typeface="黑体" pitchFamily="49" charset="-122"/>
                <a:cs typeface="Arial" charset="0"/>
              </a:rPr>
              <a:t>大数据 </a:t>
            </a:r>
            <a:r>
              <a:rPr kumimoji="1" lang="en-US" altLang="zh-CN" sz="2800">
                <a:solidFill>
                  <a:srgbClr val="FFFF00"/>
                </a:solidFill>
                <a:ea typeface="黑体" pitchFamily="49" charset="-122"/>
                <a:cs typeface="Arial" charset="0"/>
              </a:rPr>
              <a:t>+ </a:t>
            </a:r>
            <a:r>
              <a:rPr kumimoji="1" lang="zh-CN" altLang="en-US" sz="2800">
                <a:solidFill>
                  <a:srgbClr val="FFFF00"/>
                </a:solidFill>
                <a:ea typeface="黑体" pitchFamily="49" charset="-122"/>
                <a:cs typeface="Arial" charset="0"/>
              </a:rPr>
              <a:t>人工智能</a:t>
            </a:r>
          </a:p>
        </p:txBody>
      </p:sp>
      <p:sp>
        <p:nvSpPr>
          <p:cNvPr id="17421" name="TextBox 43"/>
          <p:cNvSpPr txBox="1">
            <a:spLocks noChangeArrowheads="1"/>
          </p:cNvSpPr>
          <p:nvPr/>
        </p:nvSpPr>
        <p:spPr bwMode="auto">
          <a:xfrm>
            <a:off x="1116013" y="3933825"/>
            <a:ext cx="2447925" cy="571500"/>
          </a:xfrm>
          <a:prstGeom prst="rect">
            <a:avLst/>
          </a:prstGeom>
          <a:noFill/>
          <a:ln w="25400">
            <a:noFill/>
            <a:miter lim="800000"/>
            <a:headEnd/>
            <a:tailEnd/>
          </a:ln>
        </p:spPr>
        <p:txBody>
          <a:bodyPr lIns="91404" tIns="45704" rIns="91404" bIns="45704" anchor="ctr"/>
          <a:lstStyle/>
          <a:p>
            <a:pPr algn="ctr"/>
            <a:r>
              <a:rPr kumimoji="1" lang="zh-CN" altLang="en-US" sz="2800">
                <a:solidFill>
                  <a:srgbClr val="FFFF00"/>
                </a:solidFill>
                <a:ea typeface="黑体" pitchFamily="49" charset="-122"/>
                <a:cs typeface="Arial" charset="0"/>
              </a:rPr>
              <a:t>人脑 </a:t>
            </a:r>
            <a:r>
              <a:rPr kumimoji="1" lang="en-US" altLang="zh-CN" sz="2800">
                <a:solidFill>
                  <a:srgbClr val="FFFF00"/>
                </a:solidFill>
                <a:ea typeface="黑体" pitchFamily="49" charset="-122"/>
                <a:cs typeface="Arial" charset="0"/>
              </a:rPr>
              <a:t>+ </a:t>
            </a:r>
            <a:r>
              <a:rPr kumimoji="1" lang="zh-CN" altLang="en-US" sz="2800">
                <a:solidFill>
                  <a:srgbClr val="FFFF00"/>
                </a:solidFill>
                <a:ea typeface="黑体" pitchFamily="49" charset="-122"/>
                <a:cs typeface="Arial" charset="0"/>
              </a:rPr>
              <a:t>小数据</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p:cNvPicPr>
            <a:picLocks noChangeAspect="1" noChangeArrowheads="1"/>
          </p:cNvPicPr>
          <p:nvPr/>
        </p:nvPicPr>
        <p:blipFill>
          <a:blip r:embed="rId2">
            <a:clrChange>
              <a:clrFrom>
                <a:srgbClr val="000000"/>
              </a:clrFrom>
              <a:clrTo>
                <a:srgbClr val="000000">
                  <a:alpha val="0"/>
                </a:srgbClr>
              </a:clrTo>
            </a:clrChange>
          </a:blip>
          <a:srcRect l="1111" t="2571" r="2499" b="1086"/>
          <a:stretch>
            <a:fillRect/>
          </a:stretch>
        </p:blipFill>
        <p:spPr bwMode="auto">
          <a:xfrm rot="-338166">
            <a:off x="1792288" y="868363"/>
            <a:ext cx="2224087" cy="2160587"/>
          </a:xfrm>
          <a:prstGeom prst="rect">
            <a:avLst/>
          </a:prstGeom>
          <a:noFill/>
          <a:ln w="9525">
            <a:noFill/>
            <a:miter lim="800000"/>
            <a:headEnd/>
            <a:tailEnd/>
          </a:ln>
        </p:spPr>
      </p:pic>
      <p:pic>
        <p:nvPicPr>
          <p:cNvPr id="13" name="Picture 5"/>
          <p:cNvPicPr>
            <a:picLocks noChangeAspect="1" noChangeArrowheads="1"/>
          </p:cNvPicPr>
          <p:nvPr/>
        </p:nvPicPr>
        <p:blipFill>
          <a:blip r:embed="rId2">
            <a:clrChange>
              <a:clrFrom>
                <a:srgbClr val="000000"/>
              </a:clrFrom>
              <a:clrTo>
                <a:srgbClr val="000000">
                  <a:alpha val="0"/>
                </a:srgbClr>
              </a:clrTo>
            </a:clrChange>
          </a:blip>
          <a:srcRect l="1111" t="2571" r="2499" b="1086"/>
          <a:stretch>
            <a:fillRect/>
          </a:stretch>
        </p:blipFill>
        <p:spPr bwMode="auto">
          <a:xfrm>
            <a:off x="3484563" y="2044700"/>
            <a:ext cx="2222500" cy="2159000"/>
          </a:xfrm>
          <a:prstGeom prst="rect">
            <a:avLst/>
          </a:prstGeom>
          <a:noFill/>
          <a:ln w="9525">
            <a:noFill/>
            <a:miter lim="800000"/>
            <a:headEnd/>
            <a:tailEnd/>
          </a:ln>
        </p:spPr>
      </p:pic>
      <p:sp>
        <p:nvSpPr>
          <p:cNvPr id="14" name="矩形 1"/>
          <p:cNvSpPr>
            <a:spLocks noChangeArrowheads="1"/>
          </p:cNvSpPr>
          <p:nvPr/>
        </p:nvSpPr>
        <p:spPr bwMode="auto">
          <a:xfrm>
            <a:off x="2173288" y="1479550"/>
            <a:ext cx="1511300" cy="862013"/>
          </a:xfrm>
          <a:prstGeom prst="rect">
            <a:avLst/>
          </a:prstGeom>
          <a:noFill/>
          <a:ln>
            <a:noFill/>
          </a:ln>
          <a:extLst/>
        </p:spPr>
        <p:txBody>
          <a:bodyPr lIns="0" tIns="0" rIns="0" bIns="0">
            <a:spAutoFit/>
          </a:bodyPr>
          <a:lstStyle/>
          <a:p>
            <a:pPr algn="ctr" fontAlgn="auto">
              <a:spcBef>
                <a:spcPts val="0"/>
              </a:spcBef>
              <a:spcAft>
                <a:spcPts val="0"/>
              </a:spcAft>
              <a:defRPr/>
            </a:pPr>
            <a:r>
              <a:rPr lang="zh-CN" altLang="en-US" sz="2800" b="1" dirty="0">
                <a:effectLst>
                  <a:outerShdw blurRad="38100" dist="38100" dir="2700000" algn="tl">
                    <a:srgbClr val="000000">
                      <a:alpha val="43137"/>
                    </a:srgbClr>
                  </a:outerShdw>
                </a:effectLst>
                <a:latin typeface="黑体" pitchFamily="49" charset="-122"/>
                <a:ea typeface="黑体" pitchFamily="49" charset="-122"/>
                <a:cs typeface="Arial" charset="0"/>
              </a:rPr>
              <a:t>满足国家战略需求</a:t>
            </a:r>
          </a:p>
        </p:txBody>
      </p:sp>
      <p:sp>
        <p:nvSpPr>
          <p:cNvPr id="15" name="矩形 11"/>
          <p:cNvSpPr>
            <a:spLocks noChangeArrowheads="1"/>
          </p:cNvSpPr>
          <p:nvPr/>
        </p:nvSpPr>
        <p:spPr bwMode="auto">
          <a:xfrm>
            <a:off x="3924300" y="2557463"/>
            <a:ext cx="1320800" cy="1231900"/>
          </a:xfrm>
          <a:prstGeom prst="rect">
            <a:avLst/>
          </a:prstGeom>
          <a:noFill/>
          <a:ln>
            <a:noFill/>
          </a:ln>
          <a:extLst/>
        </p:spPr>
        <p:txBody>
          <a:bodyPr lIns="0" tIns="0" rIns="0" bIns="0">
            <a:spAutoFit/>
          </a:bodyPr>
          <a:lstStyle/>
          <a:p>
            <a:pPr algn="ctr" fontAlgn="auto">
              <a:spcBef>
                <a:spcPts val="0"/>
              </a:spcBef>
              <a:spcAft>
                <a:spcPts val="0"/>
              </a:spcAft>
              <a:defRPr/>
            </a:pPr>
            <a:r>
              <a:rPr lang="zh-CN" altLang="en-US" sz="4000" b="1"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Arial" charset="0"/>
              </a:rPr>
              <a:t>智能</a:t>
            </a:r>
            <a:endParaRPr lang="en-US" altLang="zh-CN" sz="4000" b="1"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Arial" charset="0"/>
            </a:endParaRPr>
          </a:p>
          <a:p>
            <a:pPr algn="ctr" fontAlgn="auto">
              <a:spcBef>
                <a:spcPts val="0"/>
              </a:spcBef>
              <a:spcAft>
                <a:spcPts val="0"/>
              </a:spcAft>
              <a:defRPr/>
            </a:pPr>
            <a:r>
              <a:rPr lang="zh-CN" altLang="en-US" sz="4000" b="1" dirty="0">
                <a:solidFill>
                  <a:srgbClr val="FFFF00"/>
                </a:solidFill>
                <a:effectLst>
                  <a:outerShdw blurRad="38100" dist="38100" dir="2700000" algn="tl">
                    <a:srgbClr val="000000">
                      <a:alpha val="43137"/>
                    </a:srgbClr>
                  </a:outerShdw>
                </a:effectLst>
                <a:latin typeface="黑体" pitchFamily="49" charset="-122"/>
                <a:ea typeface="黑体" pitchFamily="49" charset="-122"/>
                <a:cs typeface="Arial" charset="0"/>
              </a:rPr>
              <a:t>医疗</a:t>
            </a:r>
          </a:p>
        </p:txBody>
      </p:sp>
      <p:pic>
        <p:nvPicPr>
          <p:cNvPr id="16" name="Picture 5"/>
          <p:cNvPicPr>
            <a:picLocks noChangeAspect="1" noChangeArrowheads="1"/>
          </p:cNvPicPr>
          <p:nvPr/>
        </p:nvPicPr>
        <p:blipFill>
          <a:blip r:embed="rId2">
            <a:clrChange>
              <a:clrFrom>
                <a:srgbClr val="000000"/>
              </a:clrFrom>
              <a:clrTo>
                <a:srgbClr val="000000">
                  <a:alpha val="0"/>
                </a:srgbClr>
              </a:clrTo>
            </a:clrChange>
          </a:blip>
          <a:srcRect l="1111" t="2571" r="2499" b="1086"/>
          <a:stretch>
            <a:fillRect/>
          </a:stretch>
        </p:blipFill>
        <p:spPr bwMode="auto">
          <a:xfrm rot="-338166">
            <a:off x="5105400" y="723900"/>
            <a:ext cx="2224088" cy="2160588"/>
          </a:xfrm>
          <a:prstGeom prst="rect">
            <a:avLst/>
          </a:prstGeom>
          <a:noFill/>
          <a:ln w="9525">
            <a:noFill/>
            <a:miter lim="800000"/>
            <a:headEnd/>
            <a:tailEnd/>
          </a:ln>
        </p:spPr>
      </p:pic>
      <p:pic>
        <p:nvPicPr>
          <p:cNvPr id="17" name="Picture 5"/>
          <p:cNvPicPr>
            <a:picLocks noChangeAspect="1" noChangeArrowheads="1"/>
          </p:cNvPicPr>
          <p:nvPr/>
        </p:nvPicPr>
        <p:blipFill>
          <a:blip r:embed="rId2">
            <a:clrChange>
              <a:clrFrom>
                <a:srgbClr val="000000"/>
              </a:clrFrom>
              <a:clrTo>
                <a:srgbClr val="000000">
                  <a:alpha val="0"/>
                </a:srgbClr>
              </a:clrTo>
            </a:clrChange>
          </a:blip>
          <a:srcRect l="1111" t="2571" r="2499" b="1086"/>
          <a:stretch>
            <a:fillRect/>
          </a:stretch>
        </p:blipFill>
        <p:spPr bwMode="auto">
          <a:xfrm rot="-338166">
            <a:off x="4838700" y="3613150"/>
            <a:ext cx="2224088" cy="2160588"/>
          </a:xfrm>
          <a:prstGeom prst="rect">
            <a:avLst/>
          </a:prstGeom>
          <a:noFill/>
          <a:ln w="9525">
            <a:noFill/>
            <a:miter lim="800000"/>
            <a:headEnd/>
            <a:tailEnd/>
          </a:ln>
        </p:spPr>
      </p:pic>
      <p:pic>
        <p:nvPicPr>
          <p:cNvPr id="18" name="Picture 5"/>
          <p:cNvPicPr>
            <a:picLocks noChangeAspect="1" noChangeArrowheads="1"/>
          </p:cNvPicPr>
          <p:nvPr/>
        </p:nvPicPr>
        <p:blipFill>
          <a:blip r:embed="rId2">
            <a:clrChange>
              <a:clrFrom>
                <a:srgbClr val="000000"/>
              </a:clrFrom>
              <a:clrTo>
                <a:srgbClr val="000000">
                  <a:alpha val="0"/>
                </a:srgbClr>
              </a:clrTo>
            </a:clrChange>
          </a:blip>
          <a:srcRect l="1111" t="2571" r="2499" b="1086"/>
          <a:stretch>
            <a:fillRect/>
          </a:stretch>
        </p:blipFill>
        <p:spPr bwMode="auto">
          <a:xfrm rot="-338166">
            <a:off x="1936750" y="3389313"/>
            <a:ext cx="2224088" cy="2160587"/>
          </a:xfrm>
          <a:prstGeom prst="rect">
            <a:avLst/>
          </a:prstGeom>
          <a:noFill/>
          <a:ln w="9525">
            <a:noFill/>
            <a:miter lim="800000"/>
            <a:headEnd/>
            <a:tailEnd/>
          </a:ln>
        </p:spPr>
      </p:pic>
      <p:sp>
        <p:nvSpPr>
          <p:cNvPr id="19" name="矩形 1"/>
          <p:cNvSpPr>
            <a:spLocks noChangeArrowheads="1"/>
          </p:cNvSpPr>
          <p:nvPr/>
        </p:nvSpPr>
        <p:spPr bwMode="auto">
          <a:xfrm>
            <a:off x="5508625" y="1412875"/>
            <a:ext cx="1511300" cy="862013"/>
          </a:xfrm>
          <a:prstGeom prst="rect">
            <a:avLst/>
          </a:prstGeom>
          <a:noFill/>
          <a:ln>
            <a:noFill/>
          </a:ln>
          <a:extLst/>
        </p:spPr>
        <p:txBody>
          <a:bodyPr lIns="0" tIns="0" rIns="0" bIns="0">
            <a:spAutoFit/>
          </a:bodyPr>
          <a:lstStyle/>
          <a:p>
            <a:pPr algn="ctr" fontAlgn="auto">
              <a:spcBef>
                <a:spcPts val="0"/>
              </a:spcBef>
              <a:spcAft>
                <a:spcPts val="0"/>
              </a:spcAft>
              <a:defRPr/>
            </a:pPr>
            <a:r>
              <a:rPr lang="zh-CN" altLang="en-US" sz="2800" b="1" dirty="0">
                <a:effectLst>
                  <a:outerShdw blurRad="38100" dist="38100" dir="2700000" algn="tl">
                    <a:srgbClr val="000000">
                      <a:alpha val="43137"/>
                    </a:srgbClr>
                  </a:outerShdw>
                </a:effectLst>
                <a:latin typeface="黑体" pitchFamily="49" charset="-122"/>
                <a:ea typeface="黑体" pitchFamily="49" charset="-122"/>
                <a:cs typeface="Arial" charset="0"/>
              </a:rPr>
              <a:t>瞄准国际学术前沿</a:t>
            </a:r>
          </a:p>
        </p:txBody>
      </p:sp>
      <p:sp>
        <p:nvSpPr>
          <p:cNvPr id="20" name="矩形 1"/>
          <p:cNvSpPr>
            <a:spLocks noChangeArrowheads="1"/>
          </p:cNvSpPr>
          <p:nvPr/>
        </p:nvSpPr>
        <p:spPr bwMode="auto">
          <a:xfrm>
            <a:off x="5195888" y="4149725"/>
            <a:ext cx="1511300" cy="860425"/>
          </a:xfrm>
          <a:prstGeom prst="rect">
            <a:avLst/>
          </a:prstGeom>
          <a:noFill/>
          <a:ln>
            <a:noFill/>
          </a:ln>
          <a:extLst/>
        </p:spPr>
        <p:txBody>
          <a:bodyPr lIns="0" tIns="0" rIns="0" bIns="0">
            <a:spAutoFit/>
          </a:bodyPr>
          <a:lstStyle/>
          <a:p>
            <a:pPr algn="ctr" fontAlgn="auto">
              <a:spcBef>
                <a:spcPts val="0"/>
              </a:spcBef>
              <a:spcAft>
                <a:spcPts val="0"/>
              </a:spcAft>
              <a:defRPr/>
            </a:pPr>
            <a:r>
              <a:rPr lang="zh-CN" altLang="en-US" sz="2800" b="1" dirty="0">
                <a:effectLst>
                  <a:outerShdw blurRad="38100" dist="38100" dir="2700000" algn="tl">
                    <a:srgbClr val="000000">
                      <a:alpha val="43137"/>
                    </a:srgbClr>
                  </a:outerShdw>
                </a:effectLst>
                <a:latin typeface="黑体" pitchFamily="49" charset="-122"/>
                <a:ea typeface="黑体" pitchFamily="49" charset="-122"/>
                <a:cs typeface="Arial" charset="0"/>
              </a:rPr>
              <a:t>抓紧最佳发展时机</a:t>
            </a:r>
          </a:p>
        </p:txBody>
      </p:sp>
      <p:sp>
        <p:nvSpPr>
          <p:cNvPr id="21" name="矩形 1"/>
          <p:cNvSpPr>
            <a:spLocks noChangeArrowheads="1"/>
          </p:cNvSpPr>
          <p:nvPr/>
        </p:nvSpPr>
        <p:spPr bwMode="auto">
          <a:xfrm>
            <a:off x="2292350" y="4051300"/>
            <a:ext cx="1512888" cy="862013"/>
          </a:xfrm>
          <a:prstGeom prst="rect">
            <a:avLst/>
          </a:prstGeom>
          <a:noFill/>
          <a:ln>
            <a:noFill/>
          </a:ln>
          <a:extLst/>
        </p:spPr>
        <p:txBody>
          <a:bodyPr lIns="0" tIns="0" rIns="0" bIns="0">
            <a:spAutoFit/>
          </a:bodyPr>
          <a:lstStyle/>
          <a:p>
            <a:pPr algn="ctr" fontAlgn="auto">
              <a:spcBef>
                <a:spcPts val="0"/>
              </a:spcBef>
              <a:spcAft>
                <a:spcPts val="0"/>
              </a:spcAft>
              <a:defRPr/>
            </a:pPr>
            <a:r>
              <a:rPr lang="zh-CN" altLang="en-US" sz="2800" b="1" dirty="0">
                <a:effectLst>
                  <a:outerShdw blurRad="38100" dist="38100" dir="2700000" algn="tl">
                    <a:srgbClr val="000000">
                      <a:alpha val="43137"/>
                    </a:srgbClr>
                  </a:outerShdw>
                </a:effectLst>
                <a:latin typeface="黑体" pitchFamily="49" charset="-122"/>
                <a:ea typeface="黑体" pitchFamily="49" charset="-122"/>
                <a:cs typeface="Arial" charset="0"/>
              </a:rPr>
              <a:t>抢占医学转化高地</a:t>
            </a:r>
          </a:p>
        </p:txBody>
      </p:sp>
      <p:sp>
        <p:nvSpPr>
          <p:cNvPr id="18443" name="矩形 17"/>
          <p:cNvSpPr>
            <a:spLocks noChangeArrowheads="1"/>
          </p:cNvSpPr>
          <p:nvPr/>
        </p:nvSpPr>
        <p:spPr bwMode="auto">
          <a:xfrm>
            <a:off x="0" y="5805488"/>
            <a:ext cx="9144000" cy="954087"/>
          </a:xfrm>
          <a:prstGeom prst="rect">
            <a:avLst/>
          </a:prstGeom>
          <a:noFill/>
          <a:ln w="9525">
            <a:noFill/>
            <a:miter lim="800000"/>
            <a:headEnd/>
            <a:tailEnd/>
          </a:ln>
        </p:spPr>
        <p:txBody>
          <a:bodyPr>
            <a:spAutoFit/>
          </a:bodyPr>
          <a:lstStyle/>
          <a:p>
            <a:pPr algn="ctr" defTabSz="912813"/>
            <a:r>
              <a:rPr lang="zh-CN" altLang="en-US" sz="2800">
                <a:solidFill>
                  <a:srgbClr val="FFFF00"/>
                </a:solidFill>
                <a:ea typeface="黑体" pitchFamily="49" charset="-122"/>
              </a:rPr>
              <a:t>针对</a:t>
            </a:r>
            <a:r>
              <a:rPr lang="zh-CN" altLang="en-US" sz="2800">
                <a:ea typeface="黑体" pitchFamily="49" charset="-122"/>
              </a:rPr>
              <a:t>国家重大战略发展</a:t>
            </a:r>
            <a:r>
              <a:rPr lang="zh-CN" altLang="en-US" sz="2800">
                <a:solidFill>
                  <a:srgbClr val="FFFF00"/>
                </a:solidFill>
                <a:ea typeface="黑体" pitchFamily="49" charset="-122"/>
              </a:rPr>
              <a:t>需求，顺应</a:t>
            </a:r>
            <a:r>
              <a:rPr lang="zh-CN" altLang="en-US" sz="2800">
                <a:ea typeface="黑体" pitchFamily="49" charset="-122"/>
              </a:rPr>
              <a:t>国际人工智能发展</a:t>
            </a:r>
            <a:r>
              <a:rPr lang="zh-CN" altLang="en-US" sz="2800">
                <a:solidFill>
                  <a:srgbClr val="FFFF00"/>
                </a:solidFill>
                <a:ea typeface="黑体" pitchFamily="49" charset="-122"/>
              </a:rPr>
              <a:t>趋势</a:t>
            </a:r>
            <a:endParaRPr lang="en-US" altLang="zh-CN" sz="2800">
              <a:solidFill>
                <a:srgbClr val="FFFF00"/>
              </a:solidFill>
              <a:ea typeface="黑体" pitchFamily="49" charset="-122"/>
            </a:endParaRPr>
          </a:p>
          <a:p>
            <a:pPr algn="ctr" defTabSz="912813"/>
            <a:r>
              <a:rPr lang="zh-CN" altLang="en-US" sz="2800">
                <a:solidFill>
                  <a:srgbClr val="FFFF00"/>
                </a:solidFill>
                <a:ea typeface="黑体" pitchFamily="49" charset="-122"/>
              </a:rPr>
              <a:t>创新</a:t>
            </a:r>
            <a:r>
              <a:rPr lang="zh-CN" altLang="en-US" sz="2800">
                <a:ea typeface="黑体" pitchFamily="49" charset="-122"/>
              </a:rPr>
              <a:t>智能医疗核心关键</a:t>
            </a:r>
            <a:r>
              <a:rPr lang="zh-CN" altLang="en-US" sz="2800">
                <a:solidFill>
                  <a:srgbClr val="FFFF00"/>
                </a:solidFill>
                <a:ea typeface="黑体" pitchFamily="49" charset="-122"/>
              </a:rPr>
              <a:t>技术，驱动</a:t>
            </a:r>
            <a:r>
              <a:rPr lang="zh-CN" altLang="en-US" sz="2800">
                <a:ea typeface="黑体" pitchFamily="49" charset="-122"/>
              </a:rPr>
              <a:t>重大疾病临床诊疗</a:t>
            </a:r>
            <a:r>
              <a:rPr lang="zh-CN" altLang="en-US" sz="2800">
                <a:solidFill>
                  <a:srgbClr val="FFFF00"/>
                </a:solidFill>
                <a:ea typeface="黑体" pitchFamily="49" charset="-122"/>
              </a:rPr>
              <a:t>发展</a:t>
            </a:r>
            <a:endParaRPr lang="en-US" altLang="zh-CN" sz="2800">
              <a:solidFill>
                <a:srgbClr val="FFFF00"/>
              </a:solidFill>
              <a:ea typeface="黑体" pitchFamily="49" charset="-122"/>
            </a:endParaRPr>
          </a:p>
        </p:txBody>
      </p:sp>
      <p:sp>
        <p:nvSpPr>
          <p:cNvPr id="18444" name="文本框 90"/>
          <p:cNvSpPr txBox="1">
            <a:spLocks noChangeArrowheads="1"/>
          </p:cNvSpPr>
          <p:nvPr/>
        </p:nvSpPr>
        <p:spPr bwMode="auto">
          <a:xfrm>
            <a:off x="0" y="-6350"/>
            <a:ext cx="9109075" cy="646113"/>
          </a:xfrm>
          <a:prstGeom prst="rect">
            <a:avLst/>
          </a:prstGeom>
          <a:solidFill>
            <a:srgbClr val="000052">
              <a:alpha val="25098"/>
            </a:srgbClr>
          </a:solidFill>
          <a:ln w="9525">
            <a:noFill/>
            <a:miter lim="800000"/>
            <a:headEnd/>
            <a:tailEnd/>
          </a:ln>
        </p:spPr>
        <p:txBody>
          <a:bodyPr>
            <a:spAutoFit/>
          </a:bodyPr>
          <a:lstStyle/>
          <a:p>
            <a:pPr defTabSz="912813"/>
            <a:r>
              <a:rPr lang="zh-CN" altLang="en-US" sz="3600">
                <a:solidFill>
                  <a:srgbClr val="FFFF00"/>
                </a:solidFill>
                <a:ea typeface="黑体" pitchFamily="49" charset="-122"/>
              </a:rPr>
              <a:t>智能医疗小结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0">
                                      <p:cBhvr>
                                        <p:cTn id="6" dur="120000" fill="hold"/>
                                        <p:tgtEl>
                                          <p:spTgt spid="13"/>
                                        </p:tgtEl>
                                        <p:attrNameLst>
                                          <p:attrName>r</p:attrName>
                                        </p:attrNameLst>
                                      </p:cBhvr>
                                    </p:animRot>
                                  </p:childTnLst>
                                </p:cTn>
                              </p:par>
                              <p:par>
                                <p:cTn id="7" presetID="8" presetClass="emph" presetSubtype="0" fill="hold" nodeType="withEffect">
                                  <p:stCondLst>
                                    <p:cond delay="0"/>
                                  </p:stCondLst>
                                  <p:childTnLst>
                                    <p:animRot by="-216000000">
                                      <p:cBhvr>
                                        <p:cTn id="8" dur="120000" fill="hold"/>
                                        <p:tgtEl>
                                          <p:spTgt spid="12"/>
                                        </p:tgtEl>
                                        <p:attrNameLst>
                                          <p:attrName>r</p:attrName>
                                        </p:attrNameLst>
                                      </p:cBhvr>
                                    </p:animRot>
                                  </p:childTnLst>
                                </p:cTn>
                              </p:par>
                              <p:par>
                                <p:cTn id="9" presetID="8" presetClass="emph" presetSubtype="0" fill="hold" nodeType="withEffect">
                                  <p:stCondLst>
                                    <p:cond delay="0"/>
                                  </p:stCondLst>
                                  <p:childTnLst>
                                    <p:animRot by="-216000000">
                                      <p:cBhvr>
                                        <p:cTn id="10" dur="120000" fill="hold"/>
                                        <p:tgtEl>
                                          <p:spTgt spid="16"/>
                                        </p:tgtEl>
                                        <p:attrNameLst>
                                          <p:attrName>r</p:attrName>
                                        </p:attrNameLst>
                                      </p:cBhvr>
                                    </p:animRot>
                                  </p:childTnLst>
                                </p:cTn>
                              </p:par>
                              <p:par>
                                <p:cTn id="11" presetID="8" presetClass="emph" presetSubtype="0" fill="hold" nodeType="withEffect">
                                  <p:stCondLst>
                                    <p:cond delay="0"/>
                                  </p:stCondLst>
                                  <p:childTnLst>
                                    <p:animRot by="-216000000">
                                      <p:cBhvr>
                                        <p:cTn id="12" dur="120000" fill="hold"/>
                                        <p:tgtEl>
                                          <p:spTgt spid="17"/>
                                        </p:tgtEl>
                                        <p:attrNameLst>
                                          <p:attrName>r</p:attrName>
                                        </p:attrNameLst>
                                      </p:cBhvr>
                                    </p:animRot>
                                  </p:childTnLst>
                                </p:cTn>
                              </p:par>
                              <p:par>
                                <p:cTn id="13" presetID="8" presetClass="emph" presetSubtype="0" fill="hold" nodeType="withEffect">
                                  <p:stCondLst>
                                    <p:cond delay="0"/>
                                  </p:stCondLst>
                                  <p:childTnLst>
                                    <p:animRot by="-216000000">
                                      <p:cBhvr>
                                        <p:cTn id="14" dur="120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txBox="1">
            <a:spLocks/>
          </p:cNvSpPr>
          <p:nvPr/>
        </p:nvSpPr>
        <p:spPr bwMode="auto">
          <a:xfrm>
            <a:off x="0" y="0"/>
            <a:ext cx="9144000" cy="850900"/>
          </a:xfrm>
          <a:prstGeom prst="rect">
            <a:avLst/>
          </a:prstGeom>
          <a:noFill/>
          <a:ln w="9525">
            <a:noFill/>
            <a:miter lim="800000"/>
            <a:headEnd/>
            <a:tailEnd/>
          </a:ln>
        </p:spPr>
        <p:txBody>
          <a:bodyPr/>
          <a:lstStyle/>
          <a:p>
            <a:pPr eaLnBrk="0" hangingPunct="0"/>
            <a:r>
              <a:rPr lang="zh-CN" altLang="en-US" sz="3600">
                <a:solidFill>
                  <a:srgbClr val="FFFF00"/>
                </a:solidFill>
                <a:ea typeface="黑体" pitchFamily="49" charset="-122"/>
              </a:rPr>
              <a:t>癌症诊疗面临重大挑战</a:t>
            </a:r>
          </a:p>
        </p:txBody>
      </p:sp>
      <p:sp>
        <p:nvSpPr>
          <p:cNvPr id="19458" name="Text Box 3"/>
          <p:cNvSpPr txBox="1">
            <a:spLocks noChangeArrowheads="1"/>
          </p:cNvSpPr>
          <p:nvPr/>
        </p:nvSpPr>
        <p:spPr bwMode="auto">
          <a:xfrm>
            <a:off x="1835150" y="1125538"/>
            <a:ext cx="5815013" cy="1030287"/>
          </a:xfrm>
          <a:prstGeom prst="rect">
            <a:avLst/>
          </a:prstGeom>
          <a:noFill/>
          <a:ln w="9525">
            <a:noFill/>
            <a:miter lim="800000"/>
            <a:headEnd/>
            <a:tailEnd/>
          </a:ln>
        </p:spPr>
        <p:txBody>
          <a:bodyPr wrap="none" lIns="92075" tIns="46038" rIns="92075" bIns="46038">
            <a:spAutoFit/>
          </a:bodyPr>
          <a:lstStyle/>
          <a:p>
            <a:pPr algn="ctr">
              <a:spcBef>
                <a:spcPts val="600"/>
              </a:spcBef>
              <a:buClr>
                <a:schemeClr val="accent2"/>
              </a:buClr>
              <a:buSzPct val="80000"/>
              <a:buFont typeface="Wingdings" pitchFamily="2" charset="2"/>
              <a:buNone/>
            </a:pPr>
            <a:r>
              <a:rPr kumimoji="1" lang="zh-CN" altLang="en-US" sz="2800">
                <a:solidFill>
                  <a:srgbClr val="FFFF00"/>
                </a:solidFill>
                <a:ea typeface="黑体" pitchFamily="49" charset="-122"/>
              </a:rPr>
              <a:t>美国</a:t>
            </a:r>
            <a:r>
              <a:rPr kumimoji="1" lang="en-US" altLang="zh-CN" sz="2800">
                <a:solidFill>
                  <a:srgbClr val="FFFF00"/>
                </a:solidFill>
                <a:ea typeface="黑体" pitchFamily="49" charset="-122"/>
              </a:rPr>
              <a:t>NIH </a:t>
            </a:r>
            <a:r>
              <a:rPr kumimoji="1" lang="zh-CN" altLang="en-US" sz="2800">
                <a:solidFill>
                  <a:srgbClr val="FFFF00"/>
                </a:solidFill>
                <a:ea typeface="黑体" pitchFamily="49" charset="-122"/>
              </a:rPr>
              <a:t>癌症大数据显示 </a:t>
            </a:r>
            <a:endParaRPr kumimoji="1" lang="en-US" altLang="zh-CN" sz="2800">
              <a:solidFill>
                <a:srgbClr val="FFFF00"/>
              </a:solidFill>
              <a:ea typeface="黑体" pitchFamily="49" charset="-122"/>
            </a:endParaRPr>
          </a:p>
          <a:p>
            <a:pPr algn="ctr">
              <a:spcBef>
                <a:spcPts val="600"/>
              </a:spcBef>
              <a:buClr>
                <a:schemeClr val="accent2"/>
              </a:buClr>
              <a:buSzPct val="80000"/>
              <a:buFont typeface="Wingdings" pitchFamily="2" charset="2"/>
              <a:buNone/>
            </a:pPr>
            <a:r>
              <a:rPr kumimoji="1" lang="en-US" altLang="zh-CN" sz="2800">
                <a:solidFill>
                  <a:srgbClr val="FFFF00"/>
                </a:solidFill>
                <a:ea typeface="黑体" pitchFamily="49" charset="-122"/>
              </a:rPr>
              <a:t>52</a:t>
            </a:r>
            <a:r>
              <a:rPr kumimoji="1" lang="zh-CN" altLang="en-US" sz="2800">
                <a:solidFill>
                  <a:srgbClr val="FFFF00"/>
                </a:solidFill>
                <a:ea typeface="黑体" pitchFamily="49" charset="-122"/>
              </a:rPr>
              <a:t>年间</a:t>
            </a:r>
            <a:r>
              <a:rPr kumimoji="1" lang="zh-CN" altLang="en-US" sz="2800">
                <a:ea typeface="黑体" pitchFamily="49" charset="-122"/>
              </a:rPr>
              <a:t>癌症</a:t>
            </a:r>
            <a:r>
              <a:rPr kumimoji="1" lang="en-US" altLang="zh-CN" sz="2800">
                <a:ea typeface="黑体" pitchFamily="49" charset="-122"/>
              </a:rPr>
              <a:t>5</a:t>
            </a:r>
            <a:r>
              <a:rPr kumimoji="1" lang="zh-CN" altLang="en-US" sz="2800">
                <a:ea typeface="黑体" pitchFamily="49" charset="-122"/>
              </a:rPr>
              <a:t>年生存率无实质性进展</a:t>
            </a:r>
            <a:endParaRPr kumimoji="1" lang="en-US" altLang="zh-CN" sz="2800">
              <a:ea typeface="黑体" pitchFamily="49" charset="-122"/>
            </a:endParaRPr>
          </a:p>
        </p:txBody>
      </p:sp>
      <p:pic>
        <p:nvPicPr>
          <p:cNvPr id="19459" name="图片 15"/>
          <p:cNvPicPr>
            <a:picLocks noChangeAspect="1"/>
          </p:cNvPicPr>
          <p:nvPr/>
        </p:nvPicPr>
        <p:blipFill>
          <a:blip r:embed="rId3"/>
          <a:srcRect b="32913"/>
          <a:stretch>
            <a:fillRect/>
          </a:stretch>
        </p:blipFill>
        <p:spPr bwMode="auto">
          <a:xfrm>
            <a:off x="249238" y="2200275"/>
            <a:ext cx="8645525" cy="3629025"/>
          </a:xfrm>
          <a:prstGeom prst="rect">
            <a:avLst/>
          </a:prstGeom>
          <a:noFill/>
          <a:ln w="9525">
            <a:noFill/>
            <a:miter lim="800000"/>
            <a:headEnd/>
            <a:tailEnd/>
          </a:ln>
        </p:spPr>
      </p:pic>
      <p:sp>
        <p:nvSpPr>
          <p:cNvPr id="19460" name="文本框 8"/>
          <p:cNvSpPr txBox="1">
            <a:spLocks noChangeArrowheads="1"/>
          </p:cNvSpPr>
          <p:nvPr/>
        </p:nvSpPr>
        <p:spPr bwMode="auto">
          <a:xfrm>
            <a:off x="755650" y="6045200"/>
            <a:ext cx="7978775" cy="461963"/>
          </a:xfrm>
          <a:prstGeom prst="rect">
            <a:avLst/>
          </a:prstGeom>
          <a:noFill/>
          <a:ln w="9525">
            <a:noFill/>
            <a:miter lim="800000"/>
            <a:headEnd/>
            <a:tailEnd/>
          </a:ln>
        </p:spPr>
        <p:txBody>
          <a:bodyPr>
            <a:spAutoFit/>
          </a:bodyPr>
          <a:lstStyle/>
          <a:p>
            <a:pPr algn="ctr"/>
            <a:r>
              <a:rPr lang="en-US" altLang="zh-CN" sz="2400">
                <a:ea typeface="黑体" pitchFamily="49" charset="-122"/>
                <a:cs typeface="Arial" charset="0"/>
              </a:rPr>
              <a:t>Data from National Cancer Institute of NIH (2016)</a:t>
            </a:r>
          </a:p>
        </p:txBody>
      </p:sp>
      <p:cxnSp>
        <p:nvCxnSpPr>
          <p:cNvPr id="19461" name="直接箭头连接符 21"/>
          <p:cNvCxnSpPr>
            <a:cxnSpLocks noChangeShapeType="1"/>
          </p:cNvCxnSpPr>
          <p:nvPr/>
        </p:nvCxnSpPr>
        <p:spPr bwMode="auto">
          <a:xfrm flipV="1">
            <a:off x="611188" y="2200275"/>
            <a:ext cx="0" cy="2692400"/>
          </a:xfrm>
          <a:prstGeom prst="straightConnector1">
            <a:avLst/>
          </a:prstGeom>
          <a:noFill/>
          <a:ln w="25400">
            <a:solidFill>
              <a:srgbClr val="000000"/>
            </a:solidFill>
            <a:miter lim="800000"/>
            <a:headEnd/>
            <a:tailEnd type="arrow" w="med" len="med"/>
          </a:ln>
        </p:spPr>
      </p:cxnSp>
      <p:cxnSp>
        <p:nvCxnSpPr>
          <p:cNvPr id="19462" name="直接箭头连接符 22"/>
          <p:cNvCxnSpPr>
            <a:cxnSpLocks noChangeShapeType="1"/>
          </p:cNvCxnSpPr>
          <p:nvPr/>
        </p:nvCxnSpPr>
        <p:spPr bwMode="auto">
          <a:xfrm flipV="1">
            <a:off x="611188" y="4892675"/>
            <a:ext cx="8123237" cy="0"/>
          </a:xfrm>
          <a:prstGeom prst="straightConnector1">
            <a:avLst/>
          </a:prstGeom>
          <a:noFill/>
          <a:ln w="25400">
            <a:solidFill>
              <a:srgbClr val="000000"/>
            </a:solidFill>
            <a:miter lim="800000"/>
            <a:headEnd/>
            <a:tailEnd type="arrow" w="med" len="med"/>
          </a:ln>
        </p:spPr>
      </p:cxnSp>
      <p:sp>
        <p:nvSpPr>
          <p:cNvPr id="19463" name="文本框 8"/>
          <p:cNvSpPr txBox="1">
            <a:spLocks noChangeArrowheads="1"/>
          </p:cNvSpPr>
          <p:nvPr/>
        </p:nvSpPr>
        <p:spPr bwMode="auto">
          <a:xfrm>
            <a:off x="34925" y="1889125"/>
            <a:ext cx="1512888" cy="339725"/>
          </a:xfrm>
          <a:prstGeom prst="rect">
            <a:avLst/>
          </a:prstGeom>
          <a:noFill/>
          <a:ln w="9525">
            <a:noFill/>
            <a:miter lim="800000"/>
            <a:headEnd/>
            <a:tailEnd/>
          </a:ln>
        </p:spPr>
        <p:txBody>
          <a:bodyPr>
            <a:spAutoFit/>
          </a:bodyPr>
          <a:lstStyle/>
          <a:p>
            <a:pPr algn="ctr"/>
            <a:r>
              <a:rPr lang="zh-CN" altLang="en-US" sz="1600">
                <a:ea typeface="黑体" pitchFamily="49" charset="-122"/>
                <a:cs typeface="Arial" charset="0"/>
              </a:rPr>
              <a:t>五年生存率</a:t>
            </a:r>
            <a:endParaRPr lang="en-US" altLang="zh-CN" sz="1600">
              <a:ea typeface="黑体" pitchFamily="49" charset="-122"/>
              <a:cs typeface="Arial" charset="0"/>
            </a:endParaRPr>
          </a:p>
        </p:txBody>
      </p:sp>
      <p:pic>
        <p:nvPicPr>
          <p:cNvPr id="19464" name="Picture 5"/>
          <p:cNvPicPr>
            <a:picLocks noChangeAspect="1" noChangeArrowheads="1"/>
          </p:cNvPicPr>
          <p:nvPr/>
        </p:nvPicPr>
        <p:blipFill>
          <a:blip r:embed="rId4"/>
          <a:srcRect/>
          <a:stretch>
            <a:fillRect/>
          </a:stretch>
        </p:blipFill>
        <p:spPr bwMode="auto">
          <a:xfrm>
            <a:off x="1042988" y="3081338"/>
            <a:ext cx="1512887" cy="515937"/>
          </a:xfrm>
          <a:prstGeom prst="rect">
            <a:avLst/>
          </a:prstGeom>
          <a:noFill/>
          <a:ln w="9525">
            <a:noFill/>
            <a:miter lim="800000"/>
            <a:headEnd/>
            <a:tailEnd/>
          </a:ln>
        </p:spPr>
      </p:pic>
      <p:pic>
        <p:nvPicPr>
          <p:cNvPr id="19465" name="Picture 6"/>
          <p:cNvPicPr>
            <a:picLocks noChangeAspect="1" noChangeArrowheads="1"/>
          </p:cNvPicPr>
          <p:nvPr/>
        </p:nvPicPr>
        <p:blipFill>
          <a:blip r:embed="rId5"/>
          <a:srcRect r="94394" b="13593"/>
          <a:stretch>
            <a:fillRect/>
          </a:stretch>
        </p:blipFill>
        <p:spPr bwMode="auto">
          <a:xfrm>
            <a:off x="7215188" y="3236913"/>
            <a:ext cx="85725" cy="590550"/>
          </a:xfrm>
          <a:prstGeom prst="rect">
            <a:avLst/>
          </a:prstGeom>
          <a:noFill/>
          <a:ln w="9525">
            <a:noFill/>
            <a:miter lim="800000"/>
            <a:headEnd/>
            <a:tailEnd/>
          </a:ln>
        </p:spPr>
      </p:pic>
      <p:pic>
        <p:nvPicPr>
          <p:cNvPr id="19466" name="Picture 6"/>
          <p:cNvPicPr>
            <a:picLocks noChangeAspect="1" noChangeArrowheads="1"/>
          </p:cNvPicPr>
          <p:nvPr/>
        </p:nvPicPr>
        <p:blipFill>
          <a:blip r:embed="rId5"/>
          <a:srcRect l="5" r="3416" b="22060"/>
          <a:stretch>
            <a:fillRect/>
          </a:stretch>
        </p:blipFill>
        <p:spPr bwMode="auto">
          <a:xfrm>
            <a:off x="7300913" y="3236913"/>
            <a:ext cx="1481137" cy="533400"/>
          </a:xfrm>
          <a:prstGeom prst="rect">
            <a:avLst/>
          </a:prstGeom>
          <a:noFill/>
          <a:ln w="9525">
            <a:noFill/>
            <a:miter lim="800000"/>
            <a:headEnd/>
            <a:tailEnd/>
          </a:ln>
        </p:spPr>
      </p:pic>
      <p:pic>
        <p:nvPicPr>
          <p:cNvPr id="19467" name="Picture 6"/>
          <p:cNvPicPr>
            <a:picLocks noChangeAspect="1" noChangeArrowheads="1"/>
          </p:cNvPicPr>
          <p:nvPr/>
        </p:nvPicPr>
        <p:blipFill>
          <a:blip r:embed="rId5"/>
          <a:srcRect r="94394" b="17180"/>
          <a:stretch>
            <a:fillRect/>
          </a:stretch>
        </p:blipFill>
        <p:spPr bwMode="auto">
          <a:xfrm>
            <a:off x="7258050" y="3236913"/>
            <a:ext cx="85725" cy="566737"/>
          </a:xfrm>
          <a:prstGeom prst="rect">
            <a:avLst/>
          </a:prstGeom>
          <a:noFill/>
          <a:ln w="9525">
            <a:noFill/>
            <a:miter lim="800000"/>
            <a:headEnd/>
            <a:tailEnd/>
          </a:ln>
        </p:spPr>
      </p:pic>
      <p:pic>
        <p:nvPicPr>
          <p:cNvPr id="19468" name="Picture 5"/>
          <p:cNvPicPr>
            <a:picLocks noChangeAspect="1" noChangeArrowheads="1"/>
          </p:cNvPicPr>
          <p:nvPr/>
        </p:nvPicPr>
        <p:blipFill>
          <a:blip r:embed="rId6"/>
          <a:srcRect r="43791" b="55859"/>
          <a:stretch>
            <a:fillRect/>
          </a:stretch>
        </p:blipFill>
        <p:spPr bwMode="auto">
          <a:xfrm>
            <a:off x="7885113" y="2732088"/>
            <a:ext cx="849312" cy="228600"/>
          </a:xfrm>
          <a:prstGeom prst="rect">
            <a:avLst/>
          </a:prstGeom>
          <a:noFill/>
          <a:ln w="9525">
            <a:noFill/>
            <a:miter lim="800000"/>
            <a:headEnd/>
            <a:tailEnd/>
          </a:ln>
        </p:spPr>
      </p:pic>
      <p:sp>
        <p:nvSpPr>
          <p:cNvPr id="30" name="文本框 8"/>
          <p:cNvSpPr txBox="1">
            <a:spLocks noChangeArrowheads="1"/>
          </p:cNvSpPr>
          <p:nvPr/>
        </p:nvSpPr>
        <p:spPr bwMode="auto">
          <a:xfrm>
            <a:off x="403225" y="2208213"/>
            <a:ext cx="712788" cy="339725"/>
          </a:xfrm>
          <a:prstGeom prst="rect">
            <a:avLst/>
          </a:prstGeom>
          <a:noFill/>
          <a:ln>
            <a:noFill/>
          </a:ln>
          <a:extLst/>
        </p:spPr>
        <p:txBody>
          <a:bodyPr>
            <a:spAutoFit/>
          </a:bodyPr>
          <a:lstStyle>
            <a:defPPr>
              <a:defRPr lang="zh-CN"/>
            </a:defPPr>
            <a:lvl1pPr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a:lstStyle>
          <a:p>
            <a:pPr algn="ctr" eaLnBrk="1" hangingPunct="1">
              <a:defRPr/>
            </a:pPr>
            <a:r>
              <a:rPr lang="en-US" altLang="zh-CN" sz="1600" dirty="0" smtClean="0">
                <a:solidFill>
                  <a:schemeClr val="bg1">
                    <a:lumMod val="50000"/>
                  </a:schemeClr>
                </a:solidFill>
                <a:latin typeface="Arial" pitchFamily="34" charset="0"/>
                <a:ea typeface="黑体" pitchFamily="49" charset="-122"/>
                <a:cs typeface="Arial" pitchFamily="34" charset="0"/>
              </a:rPr>
              <a:t>%</a:t>
            </a:r>
            <a:endParaRPr lang="en-US" altLang="zh-CN" sz="1600" dirty="0">
              <a:solidFill>
                <a:schemeClr val="bg1">
                  <a:lumMod val="50000"/>
                </a:schemeClr>
              </a:solidFill>
              <a:latin typeface="Arial" pitchFamily="34" charset="0"/>
              <a:ea typeface="黑体" pitchFamily="49" charset="-122"/>
              <a:cs typeface="Arial" pitchFamily="34" charset="0"/>
            </a:endParaRPr>
          </a:p>
        </p:txBody>
      </p:sp>
      <p:sp>
        <p:nvSpPr>
          <p:cNvPr id="19470" name="文本框 7"/>
          <p:cNvSpPr txBox="1">
            <a:spLocks noChangeArrowheads="1"/>
          </p:cNvSpPr>
          <p:nvPr/>
        </p:nvSpPr>
        <p:spPr bwMode="auto">
          <a:xfrm>
            <a:off x="803275" y="2220913"/>
            <a:ext cx="7945438" cy="338137"/>
          </a:xfrm>
          <a:prstGeom prst="rect">
            <a:avLst/>
          </a:prstGeom>
          <a:noFill/>
          <a:ln w="9525">
            <a:noFill/>
            <a:miter lim="800000"/>
            <a:headEnd/>
            <a:tailEnd/>
          </a:ln>
        </p:spPr>
        <p:txBody>
          <a:bodyPr>
            <a:spAutoFit/>
          </a:bodyPr>
          <a:lstStyle/>
          <a:p>
            <a:pPr algn="r"/>
            <a:r>
              <a:rPr lang="en-US" altLang="zh-CN" sz="1600" i="1">
                <a:solidFill>
                  <a:srgbClr val="000000"/>
                </a:solidFill>
                <a:ea typeface="黑体" pitchFamily="49" charset="-122"/>
                <a:cs typeface="Arial" charset="0"/>
              </a:rPr>
              <a:t>N=2,060,388</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1_Shimmer">
  <a:themeElements>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1_Shimmer">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cap="flat" cmpd="sng" algn="ctr">
          <a:solidFill>
            <a:srgbClr val="FFFF00"/>
          </a:solidFill>
          <a:prstDash val="solid"/>
          <a:round/>
          <a:headEnd type="none" w="med" len="med"/>
          <a:tailEnd type="arrow"/>
        </a:ln>
        <a:effectLst/>
      </a:spPr>
      <a:bodyPr rtlCol="0" anchor="ctr"/>
      <a:lstStyle>
        <a:defPPr algn="ctr">
          <a:defRPr/>
        </a:defPPr>
      </a:lstStyle>
    </a:spDef>
    <a:lnDef>
      <a:spPr bwMode="auto">
        <a:solidFill>
          <a:srgbClr val="FFFFFF"/>
        </a:solidFill>
        <a:ln w="28575" cap="flat" cmpd="sng" algn="ctr">
          <a:solidFill>
            <a:schemeClr val="tx1"/>
          </a:solidFill>
          <a:prstDash val="solid"/>
          <a:round/>
          <a:headEnd type="none" w="med" len="med"/>
          <a:tailEnd type="arrow"/>
        </a:ln>
        <a:effectLst/>
      </a:spPr>
      <a:bodyPr/>
      <a:lstStyle/>
    </a:lnDef>
  </a:objectDefaults>
  <a:extraClrSchemeLst>
    <a:extraClrScheme>
      <a:clrScheme name="1_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1_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1_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1_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1_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1_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1_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1_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1_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32638</TotalTime>
  <Words>5426</Words>
  <Application>Microsoft Office PowerPoint</Application>
  <PresentationFormat>全屏显示(4:3)</PresentationFormat>
  <Paragraphs>959</Paragraphs>
  <Slides>64</Slides>
  <Notes>29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64</vt:i4>
      </vt:variant>
    </vt:vector>
  </HeadingPairs>
  <TitlesOfParts>
    <vt:vector size="79" baseType="lpstr">
      <vt:lpstr>Arial Unicode MS</vt:lpstr>
      <vt:lpstr>黑体</vt:lpstr>
      <vt:lpstr>华文行楷</vt:lpstr>
      <vt:lpstr>隶书</vt:lpstr>
      <vt:lpstr>宋体</vt:lpstr>
      <vt:lpstr>Arial</vt:lpstr>
      <vt:lpstr>Calibri</vt:lpstr>
      <vt:lpstr>Tahoma</vt:lpstr>
      <vt:lpstr>Times New Roman</vt:lpstr>
      <vt:lpstr>Wingdings</vt:lpstr>
      <vt:lpstr>1_Shimmer</vt:lpstr>
      <vt:lpstr>Microsoft Excel 图表</vt:lpstr>
      <vt:lpstr>PBrush</vt:lpstr>
      <vt:lpstr>位图图像</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影像组学未来展望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Jiang Zekun</cp:lastModifiedBy>
  <cp:revision>1543</cp:revision>
  <cp:lastPrinted>2018-03-21T01:58:42Z</cp:lastPrinted>
  <dcterms:created xsi:type="dcterms:W3CDTF">2013-04-06T15:42:24Z</dcterms:created>
  <dcterms:modified xsi:type="dcterms:W3CDTF">2020-08-16T13:29:48Z</dcterms:modified>
</cp:coreProperties>
</file>